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3.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3" r:id="rId3"/>
    <p:sldMasterId id="2147483677" r:id="rId4"/>
    <p:sldMasterId id="2147483693" r:id="rId5"/>
    <p:sldMasterId id="2147483700" r:id="rId6"/>
    <p:sldMasterId id="2147483712" r:id="rId7"/>
  </p:sldMasterIdLst>
  <p:notesMasterIdLst>
    <p:notesMasterId r:id="rId150"/>
  </p:notesMasterIdLst>
  <p:sldIdLst>
    <p:sldId id="256" r:id="rId8"/>
    <p:sldId id="257" r:id="rId9"/>
    <p:sldId id="268" r:id="rId10"/>
    <p:sldId id="290" r:id="rId11"/>
    <p:sldId id="291" r:id="rId12"/>
    <p:sldId id="319" r:id="rId13"/>
    <p:sldId id="320" r:id="rId14"/>
    <p:sldId id="318" r:id="rId15"/>
    <p:sldId id="274" r:id="rId16"/>
    <p:sldId id="292" r:id="rId17"/>
    <p:sldId id="293" r:id="rId18"/>
    <p:sldId id="294" r:id="rId19"/>
    <p:sldId id="295" r:id="rId20"/>
    <p:sldId id="297" r:id="rId21"/>
    <p:sldId id="298" r:id="rId22"/>
    <p:sldId id="296" r:id="rId23"/>
    <p:sldId id="1149" r:id="rId24"/>
    <p:sldId id="315" r:id="rId25"/>
    <p:sldId id="323" r:id="rId26"/>
    <p:sldId id="359" r:id="rId27"/>
    <p:sldId id="360" r:id="rId28"/>
    <p:sldId id="361" r:id="rId29"/>
    <p:sldId id="289" r:id="rId30"/>
    <p:sldId id="383" r:id="rId31"/>
    <p:sldId id="384" r:id="rId32"/>
    <p:sldId id="362" r:id="rId33"/>
    <p:sldId id="385" r:id="rId34"/>
    <p:sldId id="386" r:id="rId35"/>
    <p:sldId id="363" r:id="rId36"/>
    <p:sldId id="364" r:id="rId37"/>
    <p:sldId id="387" r:id="rId38"/>
    <p:sldId id="388" r:id="rId39"/>
    <p:sldId id="389" r:id="rId40"/>
    <p:sldId id="390" r:id="rId41"/>
    <p:sldId id="391" r:id="rId42"/>
    <p:sldId id="392" r:id="rId43"/>
    <p:sldId id="380" r:id="rId44"/>
    <p:sldId id="397" r:id="rId45"/>
    <p:sldId id="398" r:id="rId46"/>
    <p:sldId id="399" r:id="rId47"/>
    <p:sldId id="400" r:id="rId48"/>
    <p:sldId id="401" r:id="rId49"/>
    <p:sldId id="402" r:id="rId50"/>
    <p:sldId id="381" r:id="rId51"/>
    <p:sldId id="406" r:id="rId52"/>
    <p:sldId id="407" r:id="rId53"/>
    <p:sldId id="408" r:id="rId54"/>
    <p:sldId id="419" r:id="rId55"/>
    <p:sldId id="420" r:id="rId56"/>
    <p:sldId id="421" r:id="rId57"/>
    <p:sldId id="422" r:id="rId58"/>
    <p:sldId id="423" r:id="rId59"/>
    <p:sldId id="424" r:id="rId60"/>
    <p:sldId id="425" r:id="rId61"/>
    <p:sldId id="426" r:id="rId62"/>
    <p:sldId id="427" r:id="rId63"/>
    <p:sldId id="428" r:id="rId64"/>
    <p:sldId id="429" r:id="rId65"/>
    <p:sldId id="431" r:id="rId66"/>
    <p:sldId id="432" r:id="rId67"/>
    <p:sldId id="433" r:id="rId68"/>
    <p:sldId id="434" r:id="rId69"/>
    <p:sldId id="435" r:id="rId70"/>
    <p:sldId id="436" r:id="rId71"/>
    <p:sldId id="437" r:id="rId72"/>
    <p:sldId id="438" r:id="rId73"/>
    <p:sldId id="439" r:id="rId74"/>
    <p:sldId id="440" r:id="rId75"/>
    <p:sldId id="446" r:id="rId76"/>
    <p:sldId id="447" r:id="rId77"/>
    <p:sldId id="448" r:id="rId78"/>
    <p:sldId id="449" r:id="rId79"/>
    <p:sldId id="451" r:id="rId80"/>
    <p:sldId id="452" r:id="rId81"/>
    <p:sldId id="453" r:id="rId82"/>
    <p:sldId id="454" r:id="rId83"/>
    <p:sldId id="455" r:id="rId84"/>
    <p:sldId id="458" r:id="rId85"/>
    <p:sldId id="467" r:id="rId86"/>
    <p:sldId id="316" r:id="rId87"/>
    <p:sldId id="317" r:id="rId88"/>
    <p:sldId id="468" r:id="rId89"/>
    <p:sldId id="469" r:id="rId90"/>
    <p:sldId id="1158" r:id="rId91"/>
    <p:sldId id="543" r:id="rId92"/>
    <p:sldId id="322" r:id="rId93"/>
    <p:sldId id="893" r:id="rId94"/>
    <p:sldId id="894" r:id="rId95"/>
    <p:sldId id="1124" r:id="rId96"/>
    <p:sldId id="1109" r:id="rId97"/>
    <p:sldId id="1110" r:id="rId98"/>
    <p:sldId id="1040" r:id="rId99"/>
    <p:sldId id="1126" r:id="rId100"/>
    <p:sldId id="1063" r:id="rId101"/>
    <p:sldId id="989" r:id="rId102"/>
    <p:sldId id="990" r:id="rId103"/>
    <p:sldId id="991" r:id="rId104"/>
    <p:sldId id="341" r:id="rId105"/>
    <p:sldId id="342" r:id="rId106"/>
    <p:sldId id="343" r:id="rId107"/>
    <p:sldId id="992" r:id="rId108"/>
    <p:sldId id="1128" r:id="rId109"/>
    <p:sldId id="1129" r:id="rId110"/>
    <p:sldId id="1130" r:id="rId111"/>
    <p:sldId id="1131" r:id="rId112"/>
    <p:sldId id="1132" r:id="rId113"/>
    <p:sldId id="1133" r:id="rId114"/>
    <p:sldId id="1134" r:id="rId115"/>
    <p:sldId id="1135" r:id="rId116"/>
    <p:sldId id="1136" r:id="rId117"/>
    <p:sldId id="1137" r:id="rId118"/>
    <p:sldId id="1138" r:id="rId119"/>
    <p:sldId id="1139" r:id="rId120"/>
    <p:sldId id="1140" r:id="rId121"/>
    <p:sldId id="1141" r:id="rId122"/>
    <p:sldId id="1010" r:id="rId123"/>
    <p:sldId id="1012" r:id="rId124"/>
    <p:sldId id="1009" r:id="rId125"/>
    <p:sldId id="1011" r:id="rId126"/>
    <p:sldId id="542" r:id="rId127"/>
    <p:sldId id="1575" r:id="rId128"/>
    <p:sldId id="1577" r:id="rId129"/>
    <p:sldId id="1578" r:id="rId130"/>
    <p:sldId id="1579" r:id="rId131"/>
    <p:sldId id="267" r:id="rId132"/>
    <p:sldId id="270" r:id="rId133"/>
    <p:sldId id="276" r:id="rId134"/>
    <p:sldId id="277" r:id="rId135"/>
    <p:sldId id="271" r:id="rId136"/>
    <p:sldId id="272" r:id="rId137"/>
    <p:sldId id="273" r:id="rId138"/>
    <p:sldId id="1580" r:id="rId139"/>
    <p:sldId id="1571" r:id="rId140"/>
    <p:sldId id="1147" r:id="rId141"/>
    <p:sldId id="1148" r:id="rId142"/>
    <p:sldId id="1151" r:id="rId143"/>
    <p:sldId id="1152" r:id="rId144"/>
    <p:sldId id="1153" r:id="rId145"/>
    <p:sldId id="1154" r:id="rId146"/>
    <p:sldId id="1155" r:id="rId147"/>
    <p:sldId id="1156" r:id="rId148"/>
    <p:sldId id="1157"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1065"/>
  </p:normalViewPr>
  <p:slideViewPr>
    <p:cSldViewPr snapToGrid="0" snapToObjects="1">
      <p:cViewPr varScale="1">
        <p:scale>
          <a:sx n="81" d="100"/>
          <a:sy n="81" d="100"/>
        </p:scale>
        <p:origin x="2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presProps" Target="pres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theme" Target="theme/theme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tableStyles" Target="tableStyles.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A427E-1FEC-514E-BB73-5A1B352CFB29}"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FF7021-9183-174C-B9FD-F896B664B5F9}" type="slidenum">
              <a:rPr lang="en-US" smtClean="0"/>
              <a:t>‹#›</a:t>
            </a:fld>
            <a:endParaRPr lang="en-US"/>
          </a:p>
        </p:txBody>
      </p:sp>
    </p:spTree>
    <p:extLst>
      <p:ext uri="{BB962C8B-B14F-4D97-AF65-F5344CB8AC3E}">
        <p14:creationId xmlns:p14="http://schemas.microsoft.com/office/powerpoint/2010/main" val="2006121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14530000a_0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14530000a_0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674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980096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724048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698981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14530000a_0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14530000a_0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05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0322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843860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a6c31854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a6c31854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6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分</a:t>
            </a:r>
            <a:r>
              <a:rPr lang="en-US" altLang="zh-CN" dirty="0"/>
              <a:t>2</a:t>
            </a:r>
            <a:r>
              <a:rPr lang="zh-CN" altLang="en-US" dirty="0"/>
              <a:t>页，</a:t>
            </a:r>
            <a:r>
              <a:rPr lang="en-US" altLang="zh-CN" dirty="0"/>
              <a:t>1.0</a:t>
            </a:r>
            <a:r>
              <a:rPr lang="zh-CN" altLang="en-US" dirty="0"/>
              <a:t>和</a:t>
            </a:r>
            <a:r>
              <a:rPr lang="en-US" altLang="zh-CN" dirty="0"/>
              <a:t>2.0</a:t>
            </a:r>
            <a:r>
              <a:rPr lang="zh-CN" altLang="en-US" dirty="0"/>
              <a:t>的区别</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884472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分</a:t>
            </a:r>
            <a:r>
              <a:rPr lang="en-US" altLang="zh-CN" dirty="0"/>
              <a:t>2</a:t>
            </a:r>
            <a:r>
              <a:rPr lang="zh-CN" altLang="en-US" dirty="0"/>
              <a:t>页，</a:t>
            </a:r>
            <a:r>
              <a:rPr lang="en-US" altLang="zh-CN" dirty="0"/>
              <a:t>1.0</a:t>
            </a:r>
            <a:r>
              <a:rPr lang="zh-CN" altLang="en-US" dirty="0"/>
              <a:t>和</a:t>
            </a:r>
            <a:r>
              <a:rPr lang="en-US" altLang="zh-CN" dirty="0"/>
              <a:t>2.0</a:t>
            </a:r>
            <a:r>
              <a:rPr lang="zh-CN" altLang="en-US" dirty="0"/>
              <a:t>的区别</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84046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511145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左，右图更新</a:t>
            </a:r>
            <a:endParaRPr lang="en-US" altLang="zh-CN" dirty="0"/>
          </a:p>
          <a:p>
            <a:r>
              <a:rPr lang="en-US" altLang="zh-CN" dirty="0"/>
              <a:t>challenge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52931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Actually, network embedding is</a:t>
            </a:r>
            <a:r>
              <a:rPr lang="en-US" altLang="zh-CN" baseline="0" dirty="0"/>
              <a:t> not a new topic. But most of the previous works focus on the first goal, to find an embedding space to reconstruct the original network. For example, matrix factorization is a typical network embedding method. The network is represented by adjacency matrix. After decomposing the adjacency matrix through SVD, we can get the embedding matrix. From the objective function, we can see that the aim of the embedding is to optimally reconstruct all the observed links. That means, we want to find a embedding space to </a:t>
            </a:r>
            <a:r>
              <a:rPr lang="en-US" altLang="zh-CN" baseline="0" dirty="0" err="1"/>
              <a:t>overfit</a:t>
            </a:r>
            <a:r>
              <a:rPr lang="en-US" altLang="zh-CN" baseline="0" dirty="0"/>
              <a:t> the network. In such an embedding space, the network inference ability is seriously limited.</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920337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023555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数学：传递性；社会学：三角闭合</a:t>
            </a:r>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84423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4920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993579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40953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326329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65977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81615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Taylor</a:t>
            </a:r>
            <a:r>
              <a:rPr lang="zh-CN" altLang="en-US" dirty="0"/>
              <a:t> </a:t>
            </a:r>
            <a:r>
              <a:rPr lang="en-US" altLang="zh-CN" dirty="0"/>
              <a:t>expansion</a:t>
            </a:r>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62879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左，右图更新</a:t>
            </a:r>
            <a:endParaRPr lang="en-US" altLang="zh-CN" dirty="0"/>
          </a:p>
          <a:p>
            <a:r>
              <a:rPr lang="en-US" altLang="zh-CN" dirty="0"/>
              <a:t>challenge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519265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51934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64497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587071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分</a:t>
            </a:r>
            <a:r>
              <a:rPr lang="en-US" altLang="zh-CN" dirty="0"/>
              <a:t>2</a:t>
            </a:r>
            <a:r>
              <a:rPr lang="zh-CN" altLang="en-US" dirty="0"/>
              <a:t>页，</a:t>
            </a:r>
            <a:r>
              <a:rPr lang="en-US" altLang="zh-CN" dirty="0"/>
              <a:t>1.0</a:t>
            </a:r>
            <a:r>
              <a:rPr lang="zh-CN" altLang="en-US" dirty="0"/>
              <a:t>和</a:t>
            </a:r>
            <a:r>
              <a:rPr lang="en-US" altLang="zh-CN" dirty="0"/>
              <a:t>2.0</a:t>
            </a:r>
            <a:r>
              <a:rPr lang="zh-CN" altLang="en-US" dirty="0"/>
              <a:t>的区别</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407148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Next, let’s come to the second</a:t>
            </a:r>
            <a:r>
              <a:rPr lang="en-US" altLang="zh-CN" baseline="0" dirty="0"/>
              <a:t> problem, maintain network properties, especially, transitivity.</a:t>
            </a:r>
          </a:p>
          <a:p>
            <a:r>
              <a:rPr lang="en-US" altLang="zh-CN" baseline="0" dirty="0"/>
              <a:t>In networks, transitivity is ubiquitous. If A and B have a link, B and C have a link, then it’s possible that A and C also have a link.</a:t>
            </a:r>
          </a:p>
          <a:p>
            <a:r>
              <a:rPr lang="en-US" altLang="zh-CN" dirty="0"/>
              <a:t>At the same time, the transitivity phenomenon also exists</a:t>
            </a:r>
            <a:r>
              <a:rPr lang="en-US" altLang="zh-CN" baseline="0" dirty="0"/>
              <a:t> in the embedding space, that is guaranteed by the triangle inequality. If A is close to b, and B is close to C, then A will be relatively close to C.</a:t>
            </a:r>
          </a:p>
          <a:p>
            <a:r>
              <a:rPr lang="en-US" altLang="zh-CN" baseline="0" dirty="0"/>
              <a:t>It seems that these two sides perfectly match. However, real network data is complex than we assumed.</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608905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Next, let’s come to the second</a:t>
            </a:r>
            <a:r>
              <a:rPr lang="en-US" altLang="zh-CN" baseline="0" dirty="0"/>
              <a:t> problem, maintain network properties, especially, transitivity.</a:t>
            </a:r>
          </a:p>
          <a:p>
            <a:r>
              <a:rPr lang="en-US" altLang="zh-CN" baseline="0" dirty="0"/>
              <a:t>In networks, transitivity is ubiquitous. If A and B have a link, B and C have a link, then it’s possible that A and C also have a link.</a:t>
            </a:r>
          </a:p>
          <a:p>
            <a:r>
              <a:rPr lang="en-US" altLang="zh-CN" dirty="0"/>
              <a:t>At the same time, the transitivity phenomenon also exists</a:t>
            </a:r>
            <a:r>
              <a:rPr lang="en-US" altLang="zh-CN" baseline="0" dirty="0"/>
              <a:t> in the embedding space, that is guaranteed by the triangle inequality. If A is close to b, and B is close to C, then A will be relatively close to C.</a:t>
            </a:r>
          </a:p>
          <a:p>
            <a:r>
              <a:rPr lang="en-US" altLang="zh-CN" baseline="0" dirty="0"/>
              <a:t>It seems that these two sides perfectly match. However, real network data is complex than we assumed.</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4160066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分</a:t>
            </a:r>
            <a:r>
              <a:rPr lang="en-US" altLang="zh-CN" dirty="0"/>
              <a:t>2</a:t>
            </a:r>
            <a:r>
              <a:rPr lang="zh-CN" altLang="en-US" dirty="0"/>
              <a:t>页，</a:t>
            </a:r>
            <a:r>
              <a:rPr lang="en-US" altLang="zh-CN" dirty="0"/>
              <a:t>1.0</a:t>
            </a:r>
            <a:r>
              <a:rPr lang="zh-CN" altLang="en-US" dirty="0"/>
              <a:t>和</a:t>
            </a:r>
            <a:r>
              <a:rPr lang="en-US" altLang="zh-CN" dirty="0"/>
              <a:t>2.0</a:t>
            </a:r>
            <a:r>
              <a:rPr lang="zh-CN" altLang="en-US" dirty="0"/>
              <a:t>的区别</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996140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TODO: </a:t>
            </a:r>
            <a:r>
              <a:rPr lang="en-US" sz="1200" b="0" i="0" kern="1200" dirty="0">
                <a:solidFill>
                  <a:schemeClr val="tx1"/>
                </a:solidFill>
                <a:effectLst/>
                <a:latin typeface="+mn-lt"/>
                <a:ea typeface="+mn-ea"/>
                <a:cs typeface="+mn-cs"/>
              </a:rPr>
              <a:t>What’s the motivation of proposing a general solution. (Don’t know how to fix</a:t>
            </a:r>
            <a:r>
              <a:rPr lang="en-US" sz="1200" b="0" i="0" kern="1200" baseline="0" dirty="0">
                <a:solidFill>
                  <a:schemeClr val="tx1"/>
                </a:solidFill>
                <a:effectLst/>
                <a:latin typeface="+mn-lt"/>
                <a:ea typeface="+mn-ea"/>
                <a:cs typeface="+mn-cs"/>
              </a:rPr>
              <a:t> this anyway.)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33767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99818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en-US" altLang="zh-CN" dirty="0">
                <a:ea typeface="华文楷体" panose="02010600040101010101" pitchFamily="2" charset="-122"/>
              </a:rPr>
              <a:t>HOPE, M. </a:t>
            </a:r>
            <a:r>
              <a:rPr lang="en-US" altLang="zh-CN" dirty="0" err="1">
                <a:ea typeface="华文楷体" panose="02010600040101010101" pitchFamily="2" charset="-122"/>
              </a:rPr>
              <a:t>Ou</a:t>
            </a:r>
            <a:r>
              <a:rPr lang="en-US" altLang="zh-CN" dirty="0">
                <a:ea typeface="华文楷体" panose="02010600040101010101" pitchFamily="2" charset="-122"/>
              </a:rPr>
              <a:t>, et al. KDD 2016.</a:t>
            </a:r>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71471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左，右图更新</a:t>
            </a:r>
            <a:endParaRPr lang="en-US" altLang="zh-CN" dirty="0"/>
          </a:p>
          <a:p>
            <a:r>
              <a:rPr lang="en-US" altLang="zh-CN" dirty="0"/>
              <a:t>challenge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503279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73896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58762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02533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54118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93A40FC-551C-40A9-9BFC-143089139DEF}"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68</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38880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分</a:t>
            </a:r>
            <a:r>
              <a:rPr lang="en-US" altLang="zh-CN" dirty="0"/>
              <a:t>2</a:t>
            </a:r>
            <a:r>
              <a:rPr lang="zh-CN" altLang="en-US" dirty="0"/>
              <a:t>页，</a:t>
            </a:r>
            <a:r>
              <a:rPr lang="en-US" altLang="zh-CN" dirty="0"/>
              <a:t>1.0</a:t>
            </a:r>
            <a:r>
              <a:rPr lang="zh-CN" altLang="en-US" dirty="0"/>
              <a:t>和</a:t>
            </a:r>
            <a:r>
              <a:rPr lang="en-US" altLang="zh-CN" dirty="0"/>
              <a:t>2.0</a:t>
            </a:r>
            <a:r>
              <a:rPr lang="zh-CN" altLang="en-US" dirty="0"/>
              <a:t>的区别</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1914905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分</a:t>
            </a:r>
            <a:r>
              <a:rPr lang="en-US" altLang="zh-CN" dirty="0"/>
              <a:t>2</a:t>
            </a:r>
            <a:r>
              <a:rPr lang="zh-CN" altLang="en-US" dirty="0"/>
              <a:t>页，</a:t>
            </a:r>
            <a:r>
              <a:rPr lang="en-US" altLang="zh-CN" dirty="0"/>
              <a:t>1.0</a:t>
            </a:r>
            <a:r>
              <a:rPr lang="zh-CN" altLang="en-US" dirty="0"/>
              <a:t>和</a:t>
            </a:r>
            <a:r>
              <a:rPr lang="en-US" altLang="zh-CN" dirty="0"/>
              <a:t>2.0</a:t>
            </a:r>
            <a:r>
              <a:rPr lang="zh-CN" altLang="en-US" dirty="0"/>
              <a:t>的区别</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474125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The pictures represent two different attacking method.</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446766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Based on different settings, graph adversarial attacks can be divided into following categories</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dirty="0"/>
              <a:t>Targeted attacks can be further divided into two categories</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303633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To address this problem, we propose Robust GCN (RGCN), a novel model that “fortifies” GCNs against adversarial attacks. </a:t>
            </a:r>
          </a:p>
          <a:p>
            <a:r>
              <a:rPr lang="en-US" altLang="zh-CN" sz="1200" b="0" i="0" u="none" strike="noStrike" kern="1200" baseline="0" dirty="0">
                <a:solidFill>
                  <a:schemeClr val="tx1"/>
                </a:solidFill>
                <a:latin typeface="+mn-lt"/>
                <a:ea typeface="+mn-ea"/>
                <a:cs typeface="+mn-cs"/>
              </a:rPr>
              <a:t>Specifically, instead of representing nodes as vectors, our method adopts Gaussian distributions as the hidden representations of nodes in each convolutional layer.</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078136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523982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Despite their enormous success, the existing graph neural networks generally take a holistic approach to representation learning: the representation learned for a node describes the node’s neighborhood as a perceptual whole, and the nuances between the different parts of the neighborhood are ignored. Yet the formation of a real-world graph typically follows a complex and heterogeneous process, driven by the </a:t>
            </a:r>
            <a:r>
              <a:rPr lang="en-US" sz="1200" kern="1200" dirty="0" err="1">
                <a:solidFill>
                  <a:schemeClr val="tx1"/>
                </a:solidFill>
                <a:effectLst/>
                <a:latin typeface="+mn-lt"/>
                <a:ea typeface="+mn-ea"/>
                <a:cs typeface="+mn-cs"/>
              </a:rPr>
              <a:t>interac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of many latent factors. For example, a person in a social network usually connects with others for various reasons (e.g., work, school), and therefore possesses a neighborhood consisting of several different components. The existing holistic approaches fail to recognize and disentangle the het- </a:t>
            </a:r>
            <a:r>
              <a:rPr lang="en-US" sz="1200" kern="1200" dirty="0" err="1">
                <a:solidFill>
                  <a:schemeClr val="tx1"/>
                </a:solidFill>
                <a:effectLst/>
                <a:latin typeface="+mn-lt"/>
                <a:ea typeface="+mn-ea"/>
                <a:cs typeface="+mn-cs"/>
              </a:rPr>
              <a:t>erogeneous</a:t>
            </a:r>
            <a:r>
              <a:rPr lang="en-US" sz="1200" kern="1200" dirty="0">
                <a:solidFill>
                  <a:schemeClr val="tx1"/>
                </a:solidFill>
                <a:effectLst/>
                <a:latin typeface="+mn-lt"/>
                <a:ea typeface="+mn-ea"/>
                <a:cs typeface="+mn-cs"/>
              </a:rPr>
              <a:t> factors. As a result, the representations learned by them could be non-robust (e.g., prone to overreact to an irrelevant factor) and hardly explainable. </a:t>
            </a:r>
            <a:endParaRPr lang="en-US" dirty="0"/>
          </a:p>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B256CD-2D14-45AB-8260-5BFC5C4CBC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2300618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B256CD-2D14-45AB-8260-5BFC5C4CBC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586566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4642401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3600" dirty="0"/>
              <a:t>it is unrealistic to automatically search for the optimal configuration by executing the target NE algorithm on such a massive network for a large number of times</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488168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123287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To address the above challenges, we propose a novel framework, named </a:t>
            </a:r>
            <a:r>
              <a:rPr lang="en-US" altLang="zh-CN" sz="1200" b="0" i="0" u="none" strike="noStrike" kern="1200" baseline="0" dirty="0" err="1">
                <a:solidFill>
                  <a:schemeClr val="tx1"/>
                </a:solidFill>
                <a:latin typeface="+mn-lt"/>
                <a:ea typeface="+mn-ea"/>
                <a:cs typeface="+mn-cs"/>
              </a:rPr>
              <a:t>AutoNE</a:t>
            </a:r>
            <a:r>
              <a:rPr lang="en-US" altLang="zh-CN" sz="1200" b="0" i="0" u="none" strike="noStrike" kern="1200" baseline="0" dirty="0">
                <a:solidFill>
                  <a:schemeClr val="tx1"/>
                </a:solidFill>
                <a:latin typeface="+mn-lt"/>
                <a:ea typeface="+mn-ea"/>
                <a:cs typeface="+mn-cs"/>
              </a:rPr>
              <a:t>, for automatically deciding the optimal </a:t>
            </a:r>
            <a:r>
              <a:rPr lang="en-US" altLang="zh-CN" sz="1200" b="0" i="0" u="none" strike="noStrike" kern="1200" baseline="0" dirty="0" err="1">
                <a:solidFill>
                  <a:schemeClr val="tx1"/>
                </a:solidFill>
                <a:latin typeface="+mn-lt"/>
                <a:ea typeface="+mn-ea"/>
                <a:cs typeface="+mn-cs"/>
              </a:rPr>
              <a:t>hyperparameter</a:t>
            </a:r>
            <a:r>
              <a:rPr lang="en-US" altLang="zh-CN" sz="1200" b="0" i="0" u="none" strike="noStrike" kern="1200" baseline="0" dirty="0">
                <a:solidFill>
                  <a:schemeClr val="tx1"/>
                </a:solidFill>
                <a:latin typeface="+mn-lt"/>
                <a:ea typeface="+mn-ea"/>
                <a:cs typeface="+mn-cs"/>
              </a:rPr>
              <a:t> configuration of a NE algorithm. Our framework consists of three major modules: the sampling module, the signature extraction module, and the meta-learning module.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022718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14530000a_0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14530000a_0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2095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a6c31854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a6c31854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012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88</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76169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a6c31854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a6c31854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038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5977034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52432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75678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765932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a6c31854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a6c31854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092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584AF99-A031-1040-972A-CCC7CC3F61CE}"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96383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584AF99-A031-1040-972A-CCC7CC3F61CE}"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6095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584AF99-A031-1040-972A-CCC7CC3F61CE}"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99</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070277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584AF99-A031-1040-972A-CCC7CC3F61CE}"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359242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584AF99-A031-1040-972A-CCC7CC3F61CE}"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932093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2160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7017267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002652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84853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063849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09267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111</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366476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112</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396283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A3804948-14D2-43DA-B3DB-CF1972FFF4B7}" type="slidenum">
              <a:rPr kumimoji="0" lang="en-US" altLang="zh-C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117</a:t>
            </a:fld>
            <a:endParaRPr kumimoji="0" lang="en-US" altLang="zh-C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038346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14530000a_0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14530000a_0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182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14530000a_0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14530000a_0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84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86315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315129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9EB7-D84B-5D45-9B52-CE240A99B2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429485-9BFF-1F4A-AFAC-1D8127AE6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EDC029-59EB-A147-9EE0-76150ED6AB16}"/>
              </a:ext>
            </a:extLst>
          </p:cNvPr>
          <p:cNvSpPr>
            <a:spLocks noGrp="1"/>
          </p:cNvSpPr>
          <p:nvPr>
            <p:ph type="dt" sz="half" idx="10"/>
          </p:nvPr>
        </p:nvSpPr>
        <p:spPr/>
        <p:txBody>
          <a:bodyPr/>
          <a:lstStyle/>
          <a:p>
            <a:fld id="{5944087C-D488-0744-822E-922BA8094F90}" type="datetimeFigureOut">
              <a:rPr lang="en-US" smtClean="0"/>
              <a:t>11/7/19</a:t>
            </a:fld>
            <a:endParaRPr lang="en-US"/>
          </a:p>
        </p:txBody>
      </p:sp>
      <p:sp>
        <p:nvSpPr>
          <p:cNvPr id="5" name="Footer Placeholder 4">
            <a:extLst>
              <a:ext uri="{FF2B5EF4-FFF2-40B4-BE49-F238E27FC236}">
                <a16:creationId xmlns:a16="http://schemas.microsoft.com/office/drawing/2014/main" id="{464E5805-5C5C-7748-9365-6EAF27B13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3C211-1A6D-6747-9E7F-5A8E76CD7063}"/>
              </a:ext>
            </a:extLst>
          </p:cNvPr>
          <p:cNvSpPr>
            <a:spLocks noGrp="1"/>
          </p:cNvSpPr>
          <p:nvPr>
            <p:ph type="sldNum" sz="quarter" idx="12"/>
          </p:nvPr>
        </p:nvSpPr>
        <p:spPr/>
        <p:txBody>
          <a:bodyPr/>
          <a:lstStyle/>
          <a:p>
            <a:fld id="{8F00593A-346C-114C-AA66-34EF3988EDC2}" type="slidenum">
              <a:rPr lang="en-US" smtClean="0"/>
              <a:t>‹#›</a:t>
            </a:fld>
            <a:endParaRPr lang="en-US"/>
          </a:p>
        </p:txBody>
      </p:sp>
    </p:spTree>
    <p:extLst>
      <p:ext uri="{BB962C8B-B14F-4D97-AF65-F5344CB8AC3E}">
        <p14:creationId xmlns:p14="http://schemas.microsoft.com/office/powerpoint/2010/main" val="158936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5DD7-8593-D343-97AD-6C9190DC04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8B1DBC-479B-774B-A833-C99F35AF5C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C7AA7-F546-D44B-BAA3-BAE7C6A93F07}"/>
              </a:ext>
            </a:extLst>
          </p:cNvPr>
          <p:cNvSpPr>
            <a:spLocks noGrp="1"/>
          </p:cNvSpPr>
          <p:nvPr>
            <p:ph type="dt" sz="half" idx="10"/>
          </p:nvPr>
        </p:nvSpPr>
        <p:spPr/>
        <p:txBody>
          <a:bodyPr/>
          <a:lstStyle/>
          <a:p>
            <a:fld id="{5944087C-D488-0744-822E-922BA8094F90}" type="datetimeFigureOut">
              <a:rPr lang="en-US" smtClean="0"/>
              <a:t>11/7/19</a:t>
            </a:fld>
            <a:endParaRPr lang="en-US"/>
          </a:p>
        </p:txBody>
      </p:sp>
      <p:sp>
        <p:nvSpPr>
          <p:cNvPr id="5" name="Footer Placeholder 4">
            <a:extLst>
              <a:ext uri="{FF2B5EF4-FFF2-40B4-BE49-F238E27FC236}">
                <a16:creationId xmlns:a16="http://schemas.microsoft.com/office/drawing/2014/main" id="{04E92FB9-FAE0-2C45-AF52-A7ED4756E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DC23B7-80C6-374D-9CE8-B2249A67EEF2}"/>
              </a:ext>
            </a:extLst>
          </p:cNvPr>
          <p:cNvSpPr>
            <a:spLocks noGrp="1"/>
          </p:cNvSpPr>
          <p:nvPr>
            <p:ph type="sldNum" sz="quarter" idx="12"/>
          </p:nvPr>
        </p:nvSpPr>
        <p:spPr/>
        <p:txBody>
          <a:bodyPr/>
          <a:lstStyle/>
          <a:p>
            <a:fld id="{8F00593A-346C-114C-AA66-34EF3988EDC2}" type="slidenum">
              <a:rPr lang="en-US" smtClean="0"/>
              <a:t>‹#›</a:t>
            </a:fld>
            <a:endParaRPr lang="en-US"/>
          </a:p>
        </p:txBody>
      </p:sp>
    </p:spTree>
    <p:extLst>
      <p:ext uri="{BB962C8B-B14F-4D97-AF65-F5344CB8AC3E}">
        <p14:creationId xmlns:p14="http://schemas.microsoft.com/office/powerpoint/2010/main" val="38383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E0D99E-45F8-DF40-BE55-0BB09E8C80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CF0562-074A-6242-9E8A-4CDD685821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60032-5C09-0B41-B41E-705049A11F70}"/>
              </a:ext>
            </a:extLst>
          </p:cNvPr>
          <p:cNvSpPr>
            <a:spLocks noGrp="1"/>
          </p:cNvSpPr>
          <p:nvPr>
            <p:ph type="dt" sz="half" idx="10"/>
          </p:nvPr>
        </p:nvSpPr>
        <p:spPr/>
        <p:txBody>
          <a:bodyPr/>
          <a:lstStyle/>
          <a:p>
            <a:fld id="{5944087C-D488-0744-822E-922BA8094F90}" type="datetimeFigureOut">
              <a:rPr lang="en-US" smtClean="0"/>
              <a:t>11/7/19</a:t>
            </a:fld>
            <a:endParaRPr lang="en-US"/>
          </a:p>
        </p:txBody>
      </p:sp>
      <p:sp>
        <p:nvSpPr>
          <p:cNvPr id="5" name="Footer Placeholder 4">
            <a:extLst>
              <a:ext uri="{FF2B5EF4-FFF2-40B4-BE49-F238E27FC236}">
                <a16:creationId xmlns:a16="http://schemas.microsoft.com/office/drawing/2014/main" id="{1AC9077F-9578-4247-BB5A-6FE5BD9BC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A4CE9-2B2B-2C48-A7C0-789C6885DDEF}"/>
              </a:ext>
            </a:extLst>
          </p:cNvPr>
          <p:cNvSpPr>
            <a:spLocks noGrp="1"/>
          </p:cNvSpPr>
          <p:nvPr>
            <p:ph type="sldNum" sz="quarter" idx="12"/>
          </p:nvPr>
        </p:nvSpPr>
        <p:spPr/>
        <p:txBody>
          <a:bodyPr/>
          <a:lstStyle/>
          <a:p>
            <a:fld id="{8F00593A-346C-114C-AA66-34EF3988EDC2}" type="slidenum">
              <a:rPr lang="en-US" smtClean="0"/>
              <a:t>‹#›</a:t>
            </a:fld>
            <a:endParaRPr lang="en-US"/>
          </a:p>
        </p:txBody>
      </p:sp>
    </p:spTree>
    <p:extLst>
      <p:ext uri="{BB962C8B-B14F-4D97-AF65-F5344CB8AC3E}">
        <p14:creationId xmlns:p14="http://schemas.microsoft.com/office/powerpoint/2010/main" val="216981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userDrawn="1">
  <p:cSld name="1_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 name="Google Shape;17;p4">
            <a:extLst>
              <a:ext uri="{FF2B5EF4-FFF2-40B4-BE49-F238E27FC236}">
                <a16:creationId xmlns:a16="http://schemas.microsoft.com/office/drawing/2014/main" id="{8E74C3A5-DBF1-F54C-932E-C8B5A4F5E49A}"/>
              </a:ext>
            </a:extLst>
          </p:cNvPr>
          <p:cNvSpPr txBox="1">
            <a:spLocks noGrp="1"/>
          </p:cNvSpPr>
          <p:nvPr>
            <p:ph type="title"/>
          </p:nvPr>
        </p:nvSpPr>
        <p:spPr>
          <a:xfrm>
            <a:off x="415600" y="8043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5" name="Google Shape;18;p4">
            <a:extLst>
              <a:ext uri="{FF2B5EF4-FFF2-40B4-BE49-F238E27FC236}">
                <a16:creationId xmlns:a16="http://schemas.microsoft.com/office/drawing/2014/main" id="{7CE2966A-A3D3-4649-AFBC-5207227E5208}"/>
              </a:ext>
            </a:extLst>
          </p:cNvPr>
          <p:cNvSpPr txBox="1">
            <a:spLocks noGrp="1"/>
          </p:cNvSpPr>
          <p:nvPr>
            <p:ph type="body" idx="1" hasCustomPrompt="1"/>
          </p:nvPr>
        </p:nvSpPr>
        <p:spPr>
          <a:xfrm>
            <a:off x="415600" y="1096078"/>
            <a:ext cx="11360800" cy="5365681"/>
          </a:xfrm>
          <a:prstGeom prst="rect">
            <a:avLst/>
          </a:prstGeom>
        </p:spPr>
        <p:txBody>
          <a:bodyPr spcFirstLastPara="1" wrap="square" lIns="91425" tIns="91425" rIns="91425" bIns="91425" anchor="t" anchorCtr="0"/>
          <a:lstStyle>
            <a:lvl1pPr marL="426709" lvl="0" indent="-365751">
              <a:lnSpc>
                <a:spcPct val="100000"/>
              </a:lnSpc>
              <a:spcBef>
                <a:spcPts val="0"/>
              </a:spcBef>
              <a:spcAft>
                <a:spcPts val="267"/>
              </a:spcAft>
              <a:buSzPts val="1800"/>
              <a:buChar char="●"/>
              <a:defRPr sz="2800">
                <a:solidFill>
                  <a:schemeClr val="tx1"/>
                </a:solidFill>
              </a:defRPr>
            </a:lvl1pPr>
            <a:lvl2pPr marL="1036294" lvl="1" indent="-304792" algn="l">
              <a:lnSpc>
                <a:spcPct val="100000"/>
              </a:lnSpc>
              <a:spcBef>
                <a:spcPts val="0"/>
              </a:spcBef>
              <a:spcAft>
                <a:spcPts val="667"/>
              </a:spcAft>
              <a:buSzPts val="1400"/>
              <a:buChar char="○"/>
              <a:defRPr sz="2400">
                <a:solidFill>
                  <a:schemeClr val="tx1"/>
                </a:solidFill>
              </a:defRPr>
            </a:lvl2pPr>
            <a:lvl3pPr marL="1645879" lvl="2" indent="-304792">
              <a:lnSpc>
                <a:spcPct val="100000"/>
              </a:lnSpc>
              <a:spcBef>
                <a:spcPts val="0"/>
              </a:spcBef>
              <a:spcAft>
                <a:spcPts val="667"/>
              </a:spcAft>
              <a:buSzPts val="1400"/>
              <a:buChar char="■"/>
              <a:defRPr sz="2133">
                <a:solidFill>
                  <a:schemeClr val="tx1"/>
                </a:solidFill>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US" dirty="0"/>
              <a:t>AAAAAAAA AAAAAAAA AAAAAAAA AAAAAAAA AAAAAAAA AAAAAAAA</a:t>
            </a:r>
          </a:p>
          <a:p>
            <a:pPr lvl="1"/>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p>
          <a:p>
            <a:pPr lvl="1"/>
            <a:r>
              <a:rPr lang="en-US" dirty="0"/>
              <a:t>BBBBBBBB</a:t>
            </a:r>
          </a:p>
          <a:p>
            <a:pPr lvl="2"/>
            <a:r>
              <a:rPr lang="en-US" dirty="0"/>
              <a:t>11111111</a:t>
            </a:r>
          </a:p>
          <a:p>
            <a:pPr lvl="2"/>
            <a:r>
              <a:rPr lang="en-US" dirty="0"/>
              <a:t>22222222</a:t>
            </a:r>
          </a:p>
          <a:p>
            <a:pPr lvl="1"/>
            <a:endParaRPr lang="en-US" dirty="0"/>
          </a:p>
          <a:p>
            <a:r>
              <a:rPr lang="en-US" dirty="0"/>
              <a:t>AAAAAAAA AAAAAAAA AAAAAAAA AAAAAAAA AAAAAAAA AAAAAAAA</a:t>
            </a:r>
          </a:p>
          <a:p>
            <a:r>
              <a:rPr lang="en-US" dirty="0"/>
              <a:t>AAAAAAAA AAAAAAAA AAAAAAAA AAAAAAAA AAAAAAAA</a:t>
            </a:r>
            <a:endParaRPr dirty="0"/>
          </a:p>
        </p:txBody>
      </p:sp>
    </p:spTree>
    <p:extLst>
      <p:ext uri="{BB962C8B-B14F-4D97-AF65-F5344CB8AC3E}">
        <p14:creationId xmlns:p14="http://schemas.microsoft.com/office/powerpoint/2010/main" val="3119994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32055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5628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77380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9833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1116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38258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9278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77DC-B838-5643-9C77-3F2A6D05C3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FEBDC4-2F62-2D45-8CA9-0328F0B82AD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D3B5E-5F6D-6247-89A9-89BDB7F008FF}"/>
              </a:ext>
            </a:extLst>
          </p:cNvPr>
          <p:cNvSpPr>
            <a:spLocks noGrp="1"/>
          </p:cNvSpPr>
          <p:nvPr>
            <p:ph type="dt" sz="half" idx="10"/>
          </p:nvPr>
        </p:nvSpPr>
        <p:spPr/>
        <p:txBody>
          <a:bodyPr/>
          <a:lstStyle/>
          <a:p>
            <a:fld id="{5944087C-D488-0744-822E-922BA8094F90}" type="datetimeFigureOut">
              <a:rPr lang="en-US" smtClean="0"/>
              <a:t>11/7/19</a:t>
            </a:fld>
            <a:endParaRPr lang="en-US"/>
          </a:p>
        </p:txBody>
      </p:sp>
      <p:sp>
        <p:nvSpPr>
          <p:cNvPr id="5" name="Footer Placeholder 4">
            <a:extLst>
              <a:ext uri="{FF2B5EF4-FFF2-40B4-BE49-F238E27FC236}">
                <a16:creationId xmlns:a16="http://schemas.microsoft.com/office/drawing/2014/main" id="{C251AE23-9F28-C248-B0E4-26E7F2325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77DA79-3436-2249-8151-FE72BE4D79D2}"/>
              </a:ext>
            </a:extLst>
          </p:cNvPr>
          <p:cNvSpPr>
            <a:spLocks noGrp="1"/>
          </p:cNvSpPr>
          <p:nvPr>
            <p:ph type="sldNum" sz="quarter" idx="12"/>
          </p:nvPr>
        </p:nvSpPr>
        <p:spPr/>
        <p:txBody>
          <a:bodyPr/>
          <a:lstStyle/>
          <a:p>
            <a:fld id="{8F00593A-346C-114C-AA66-34EF3988EDC2}" type="slidenum">
              <a:rPr lang="en-US" smtClean="0"/>
              <a:t>‹#›</a:t>
            </a:fld>
            <a:endParaRPr lang="en-US"/>
          </a:p>
        </p:txBody>
      </p:sp>
    </p:spTree>
    <p:extLst>
      <p:ext uri="{BB962C8B-B14F-4D97-AF65-F5344CB8AC3E}">
        <p14:creationId xmlns:p14="http://schemas.microsoft.com/office/powerpoint/2010/main" val="151485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418477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78353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pPr defTabSz="914377">
              <a:defRPr/>
            </a:pPr>
            <a:fld id="{0473B4FD-6A04-0C40-A451-FA7F82E5A93A}" type="datetime2">
              <a:rPr lang="en-US" sz="1200" smtClean="0">
                <a:solidFill>
                  <a:srgbClr val="FFFFFF"/>
                </a:solidFill>
              </a:rPr>
              <a:pPr defTabSz="914377">
                <a:defRPr/>
              </a:pPr>
              <a:t>Thursday, November 7, 2019</a:t>
            </a:fld>
            <a:endParaRPr lang="en-US" sz="1200">
              <a:solidFill>
                <a:srgbClr val="FFFFFF"/>
              </a:solidFill>
            </a:endParaRPr>
          </a:p>
        </p:txBody>
      </p:sp>
      <p:sp>
        <p:nvSpPr>
          <p:cNvPr id="5" name="Footer Placeholder 4"/>
          <p:cNvSpPr>
            <a:spLocks noGrp="1"/>
          </p:cNvSpPr>
          <p:nvPr>
            <p:ph type="ftr" sz="quarter" idx="11"/>
          </p:nvPr>
        </p:nvSpPr>
        <p:spPr/>
        <p:txBody>
          <a:bodyPr/>
          <a:lstStyle/>
          <a:p>
            <a:pPr algn="r" defTabSz="914377">
              <a:defRPr/>
            </a:pPr>
            <a:endParaRPr lang="en-US" sz="1200" dirty="0">
              <a:solidFill>
                <a:srgbClr val="FFFFFF"/>
              </a:solidFill>
            </a:endParaRPr>
          </a:p>
        </p:txBody>
      </p:sp>
      <p:sp>
        <p:nvSpPr>
          <p:cNvPr id="6" name="Slide Number Placeholder 5"/>
          <p:cNvSpPr>
            <a:spLocks noGrp="1"/>
          </p:cNvSpPr>
          <p:nvPr>
            <p:ph type="sldNum" sz="quarter" idx="12"/>
          </p:nvPr>
        </p:nvSpPr>
        <p:spPr/>
        <p:txBody>
          <a:bodyPr/>
          <a:lstStyle/>
          <a:p>
            <a:pPr algn="l" defTabSz="914377">
              <a:defRPr/>
            </a:pPr>
            <a:fld id="{0CFEC368-1D7A-4F81-ABF6-AE0E36BAF64C}" type="slidenum">
              <a:rPr lang="en-US" sz="1400" b="1" smtClean="0">
                <a:solidFill>
                  <a:srgbClr val="FFFFFF"/>
                </a:solidFill>
              </a:rPr>
              <a:pPr algn="l" defTabSz="914377">
                <a:defRPr/>
              </a:pPr>
              <a:t>‹#›</a:t>
            </a:fld>
            <a:endParaRPr lang="en-US" sz="1400" b="1">
              <a:solidFill>
                <a:srgbClr val="FFFFFF"/>
              </a:solidFill>
            </a:endParaRPr>
          </a:p>
        </p:txBody>
      </p:sp>
    </p:spTree>
    <p:extLst>
      <p:ext uri="{BB962C8B-B14F-4D97-AF65-F5344CB8AC3E}">
        <p14:creationId xmlns:p14="http://schemas.microsoft.com/office/powerpoint/2010/main" val="955406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37200"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855403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userDrawn="1">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 name="Google Shape;17;p4">
            <a:extLst>
              <a:ext uri="{FF2B5EF4-FFF2-40B4-BE49-F238E27FC236}">
                <a16:creationId xmlns:a16="http://schemas.microsoft.com/office/drawing/2014/main" id="{8E74C3A5-DBF1-F54C-932E-C8B5A4F5E49A}"/>
              </a:ext>
            </a:extLst>
          </p:cNvPr>
          <p:cNvSpPr txBox="1">
            <a:spLocks noGrp="1"/>
          </p:cNvSpPr>
          <p:nvPr>
            <p:ph type="title"/>
          </p:nvPr>
        </p:nvSpPr>
        <p:spPr>
          <a:xfrm>
            <a:off x="415600" y="8043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5" name="Google Shape;18;p4">
            <a:extLst>
              <a:ext uri="{FF2B5EF4-FFF2-40B4-BE49-F238E27FC236}">
                <a16:creationId xmlns:a16="http://schemas.microsoft.com/office/drawing/2014/main" id="{7CE2966A-A3D3-4649-AFBC-5207227E5208}"/>
              </a:ext>
            </a:extLst>
          </p:cNvPr>
          <p:cNvSpPr txBox="1">
            <a:spLocks noGrp="1"/>
          </p:cNvSpPr>
          <p:nvPr>
            <p:ph type="body" idx="1" hasCustomPrompt="1"/>
          </p:nvPr>
        </p:nvSpPr>
        <p:spPr>
          <a:xfrm>
            <a:off x="415600" y="1096078"/>
            <a:ext cx="11360800" cy="5365681"/>
          </a:xfrm>
          <a:prstGeom prst="rect">
            <a:avLst/>
          </a:prstGeom>
        </p:spPr>
        <p:txBody>
          <a:bodyPr spcFirstLastPara="1" wrap="square" lIns="91425" tIns="91425" rIns="91425" bIns="91425" anchor="t" anchorCtr="0"/>
          <a:lstStyle>
            <a:lvl1pPr marL="426709" lvl="0" indent="-365751">
              <a:lnSpc>
                <a:spcPct val="100000"/>
              </a:lnSpc>
              <a:spcBef>
                <a:spcPts val="0"/>
              </a:spcBef>
              <a:spcAft>
                <a:spcPts val="267"/>
              </a:spcAft>
              <a:buSzPts val="1800"/>
              <a:buChar char="●"/>
              <a:defRPr sz="2800">
                <a:solidFill>
                  <a:schemeClr val="tx1"/>
                </a:solidFill>
              </a:defRPr>
            </a:lvl1pPr>
            <a:lvl2pPr marL="1036294" lvl="1" indent="-304792" algn="l">
              <a:lnSpc>
                <a:spcPct val="100000"/>
              </a:lnSpc>
              <a:spcBef>
                <a:spcPts val="0"/>
              </a:spcBef>
              <a:spcAft>
                <a:spcPts val="667"/>
              </a:spcAft>
              <a:buSzPts val="1400"/>
              <a:buChar char="○"/>
              <a:defRPr sz="2400">
                <a:solidFill>
                  <a:schemeClr val="tx1"/>
                </a:solidFill>
              </a:defRPr>
            </a:lvl2pPr>
            <a:lvl3pPr marL="1645879" lvl="2" indent="-304792">
              <a:lnSpc>
                <a:spcPct val="100000"/>
              </a:lnSpc>
              <a:spcBef>
                <a:spcPts val="0"/>
              </a:spcBef>
              <a:spcAft>
                <a:spcPts val="667"/>
              </a:spcAft>
              <a:buSzPts val="1400"/>
              <a:buChar char="■"/>
              <a:defRPr sz="2133">
                <a:solidFill>
                  <a:schemeClr val="tx1"/>
                </a:solidFill>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US" dirty="0"/>
              <a:t>AAAAAAAA AAAAAAAA AAAAAAAA AAAAAAAA AAAAAAAA AAAAAAAA</a:t>
            </a:r>
          </a:p>
          <a:p>
            <a:pPr lvl="1"/>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p>
          <a:p>
            <a:pPr lvl="1"/>
            <a:r>
              <a:rPr lang="en-US" dirty="0"/>
              <a:t>BBBBBBBB</a:t>
            </a:r>
          </a:p>
          <a:p>
            <a:pPr lvl="2"/>
            <a:r>
              <a:rPr lang="en-US" dirty="0"/>
              <a:t>11111111</a:t>
            </a:r>
          </a:p>
          <a:p>
            <a:pPr lvl="2"/>
            <a:r>
              <a:rPr lang="en-US" dirty="0"/>
              <a:t>22222222</a:t>
            </a:r>
          </a:p>
          <a:p>
            <a:pPr lvl="1"/>
            <a:endParaRPr lang="en-US" dirty="0"/>
          </a:p>
          <a:p>
            <a:r>
              <a:rPr lang="en-US" dirty="0"/>
              <a:t>AAAAAAAA AAAAAAAA AAAAAAAA AAAAAAAA AAAAAAAA AAAAAAAA</a:t>
            </a:r>
          </a:p>
          <a:p>
            <a:r>
              <a:rPr lang="en-US" dirty="0"/>
              <a:t>AAAAAAAA AAAAAAAA AAAAAAAA AAAAAAAA AAAAAAAA</a:t>
            </a:r>
            <a:endParaRPr dirty="0"/>
          </a:p>
        </p:txBody>
      </p:sp>
    </p:spTree>
    <p:extLst>
      <p:ext uri="{BB962C8B-B14F-4D97-AF65-F5344CB8AC3E}">
        <p14:creationId xmlns:p14="http://schemas.microsoft.com/office/powerpoint/2010/main" val="136258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700568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37200"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389314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40330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57707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57039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12F22-3E86-6847-A5FE-ADB1A417C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6C6F6F-4C9B-974E-90B1-EEC71533E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5140E7A-3BC8-2449-9DFB-9D3460C4A5BB}"/>
              </a:ext>
            </a:extLst>
          </p:cNvPr>
          <p:cNvSpPr>
            <a:spLocks noGrp="1"/>
          </p:cNvSpPr>
          <p:nvPr>
            <p:ph type="dt" sz="half" idx="10"/>
          </p:nvPr>
        </p:nvSpPr>
        <p:spPr/>
        <p:txBody>
          <a:bodyPr/>
          <a:lstStyle/>
          <a:p>
            <a:fld id="{5944087C-D488-0744-822E-922BA8094F90}" type="datetimeFigureOut">
              <a:rPr lang="en-US" smtClean="0"/>
              <a:t>11/7/19</a:t>
            </a:fld>
            <a:endParaRPr lang="en-US"/>
          </a:p>
        </p:txBody>
      </p:sp>
      <p:sp>
        <p:nvSpPr>
          <p:cNvPr id="5" name="Footer Placeholder 4">
            <a:extLst>
              <a:ext uri="{FF2B5EF4-FFF2-40B4-BE49-F238E27FC236}">
                <a16:creationId xmlns:a16="http://schemas.microsoft.com/office/drawing/2014/main" id="{8EC7DDEF-F14F-4549-9923-01FFB5065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89D13-E1EC-E044-BD56-94A2E1B6A45A}"/>
              </a:ext>
            </a:extLst>
          </p:cNvPr>
          <p:cNvSpPr>
            <a:spLocks noGrp="1"/>
          </p:cNvSpPr>
          <p:nvPr>
            <p:ph type="sldNum" sz="quarter" idx="12"/>
          </p:nvPr>
        </p:nvSpPr>
        <p:spPr/>
        <p:txBody>
          <a:bodyPr/>
          <a:lstStyle/>
          <a:p>
            <a:fld id="{8F00593A-346C-114C-AA66-34EF3988EDC2}" type="slidenum">
              <a:rPr lang="en-US" smtClean="0"/>
              <a:t>‹#›</a:t>
            </a:fld>
            <a:endParaRPr lang="en-US"/>
          </a:p>
        </p:txBody>
      </p:sp>
    </p:spTree>
    <p:extLst>
      <p:ext uri="{BB962C8B-B14F-4D97-AF65-F5344CB8AC3E}">
        <p14:creationId xmlns:p14="http://schemas.microsoft.com/office/powerpoint/2010/main" val="1271030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796737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73814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1499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634291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pPr defTabSz="914377">
              <a:defRPr/>
            </a:pPr>
            <a:fld id="{55D434F1-C9A5-433E-BF99-C404C79FA465}" type="datetime2">
              <a:rPr lang="en-US" altLang="zh-CN" sz="1200" smtClean="0">
                <a:solidFill>
                  <a:srgbClr val="FFFFFF"/>
                </a:solidFill>
              </a:rPr>
              <a:pPr defTabSz="914377">
                <a:defRPr/>
              </a:pPr>
              <a:t>Thursday, November 7, 2019</a:t>
            </a:fld>
            <a:endParaRPr lang="en-US" sz="1200">
              <a:solidFill>
                <a:srgbClr val="FFFFFF"/>
              </a:solidFill>
            </a:endParaRPr>
          </a:p>
        </p:txBody>
      </p:sp>
      <p:sp>
        <p:nvSpPr>
          <p:cNvPr id="5" name="Footer Placeholder 4"/>
          <p:cNvSpPr>
            <a:spLocks noGrp="1"/>
          </p:cNvSpPr>
          <p:nvPr>
            <p:ph type="ftr" sz="quarter" idx="11"/>
          </p:nvPr>
        </p:nvSpPr>
        <p:spPr/>
        <p:txBody>
          <a:bodyPr/>
          <a:lstStyle/>
          <a:p>
            <a:pPr algn="r" defTabSz="914377">
              <a:defRPr/>
            </a:pPr>
            <a:endParaRPr lang="en-US" sz="1200" dirty="0">
              <a:solidFill>
                <a:srgbClr val="FFFFFF"/>
              </a:solidFill>
            </a:endParaRPr>
          </a:p>
        </p:txBody>
      </p:sp>
      <p:sp>
        <p:nvSpPr>
          <p:cNvPr id="6" name="Slide Number Placeholder 5"/>
          <p:cNvSpPr>
            <a:spLocks noGrp="1"/>
          </p:cNvSpPr>
          <p:nvPr>
            <p:ph type="sldNum" sz="quarter" idx="12"/>
          </p:nvPr>
        </p:nvSpPr>
        <p:spPr/>
        <p:txBody>
          <a:bodyPr/>
          <a:lstStyle/>
          <a:p>
            <a:pPr algn="l" defTabSz="914377">
              <a:defRPr/>
            </a:pPr>
            <a:fld id="{0CFEC368-1D7A-4F81-ABF6-AE0E36BAF64C}" type="slidenum">
              <a:rPr lang="en-US" sz="1400" b="1" smtClean="0">
                <a:solidFill>
                  <a:srgbClr val="FFFFFF"/>
                </a:solidFill>
              </a:rPr>
              <a:pPr algn="l" defTabSz="914377">
                <a:defRPr/>
              </a:pPr>
              <a:t>‹#›</a:t>
            </a:fld>
            <a:endParaRPr lang="en-US" sz="1400" b="1">
              <a:solidFill>
                <a:srgbClr val="FFFFFF"/>
              </a:solidFill>
            </a:endParaRPr>
          </a:p>
        </p:txBody>
      </p:sp>
    </p:spTree>
    <p:extLst>
      <p:ext uri="{BB962C8B-B14F-4D97-AF65-F5344CB8AC3E}">
        <p14:creationId xmlns:p14="http://schemas.microsoft.com/office/powerpoint/2010/main" val="12645498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9"/>
        <p:cNvGrpSpPr/>
        <p:nvPr/>
      </p:nvGrpSpPr>
      <p:grpSpPr>
        <a:xfrm>
          <a:off x="0" y="0"/>
          <a:ext cx="0" cy="0"/>
          <a:chOff x="0" y="0"/>
          <a:chExt cx="0" cy="0"/>
        </a:xfrm>
      </p:grpSpPr>
      <p:sp>
        <p:nvSpPr>
          <p:cNvPr id="12" name="Google Shape;12;p2"/>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 name="Google Shape;17;p4">
            <a:extLst>
              <a:ext uri="{FF2B5EF4-FFF2-40B4-BE49-F238E27FC236}">
                <a16:creationId xmlns:a16="http://schemas.microsoft.com/office/drawing/2014/main" id="{004F0092-A8BA-2D45-BC49-B7259F2F6100}"/>
              </a:ext>
            </a:extLst>
          </p:cNvPr>
          <p:cNvSpPr txBox="1">
            <a:spLocks noGrp="1"/>
          </p:cNvSpPr>
          <p:nvPr>
            <p:ph type="title"/>
          </p:nvPr>
        </p:nvSpPr>
        <p:spPr>
          <a:xfrm>
            <a:off x="415600" y="8043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7" name="Google Shape;18;p4">
            <a:extLst>
              <a:ext uri="{FF2B5EF4-FFF2-40B4-BE49-F238E27FC236}">
                <a16:creationId xmlns:a16="http://schemas.microsoft.com/office/drawing/2014/main" id="{EDCA0F19-99BB-6548-8C36-5A65392349A2}"/>
              </a:ext>
            </a:extLst>
          </p:cNvPr>
          <p:cNvSpPr txBox="1">
            <a:spLocks noGrp="1"/>
          </p:cNvSpPr>
          <p:nvPr>
            <p:ph type="body" idx="1" hasCustomPrompt="1"/>
          </p:nvPr>
        </p:nvSpPr>
        <p:spPr>
          <a:xfrm>
            <a:off x="415600" y="1096078"/>
            <a:ext cx="11360800" cy="5365681"/>
          </a:xfrm>
          <a:prstGeom prst="rect">
            <a:avLst/>
          </a:prstGeom>
        </p:spPr>
        <p:txBody>
          <a:bodyPr spcFirstLastPara="1" wrap="square" lIns="91425" tIns="91425" rIns="91425" bIns="91425" anchor="t" anchorCtr="0"/>
          <a:lstStyle>
            <a:lvl1pPr marL="426709" lvl="0" indent="-365751">
              <a:lnSpc>
                <a:spcPct val="100000"/>
              </a:lnSpc>
              <a:spcBef>
                <a:spcPts val="0"/>
              </a:spcBef>
              <a:spcAft>
                <a:spcPts val="267"/>
              </a:spcAft>
              <a:buSzPts val="1800"/>
              <a:buChar char="●"/>
              <a:defRPr sz="2800">
                <a:solidFill>
                  <a:schemeClr val="tx1"/>
                </a:solidFill>
              </a:defRPr>
            </a:lvl1pPr>
            <a:lvl2pPr marL="1036294" lvl="1" indent="-304792" algn="l">
              <a:lnSpc>
                <a:spcPct val="100000"/>
              </a:lnSpc>
              <a:spcBef>
                <a:spcPts val="0"/>
              </a:spcBef>
              <a:spcAft>
                <a:spcPts val="667"/>
              </a:spcAft>
              <a:buSzPts val="1400"/>
              <a:buChar char="○"/>
              <a:defRPr sz="2400">
                <a:solidFill>
                  <a:schemeClr val="tx1"/>
                </a:solidFill>
              </a:defRPr>
            </a:lvl2pPr>
            <a:lvl3pPr marL="1645879" lvl="2" indent="-304792">
              <a:lnSpc>
                <a:spcPct val="100000"/>
              </a:lnSpc>
              <a:spcBef>
                <a:spcPts val="0"/>
              </a:spcBef>
              <a:spcAft>
                <a:spcPts val="667"/>
              </a:spcAft>
              <a:buSzPts val="1400"/>
              <a:buChar char="■"/>
              <a:defRPr sz="2133">
                <a:solidFill>
                  <a:schemeClr val="tx1"/>
                </a:solidFill>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US" dirty="0"/>
              <a:t>AAAAAAAA AAAAAAAA AAAAAAAA AAAAAAAA AAAAAAAA AAAAAAAA</a:t>
            </a:r>
          </a:p>
          <a:p>
            <a:pPr lvl="1"/>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p>
          <a:p>
            <a:pPr lvl="1"/>
            <a:r>
              <a:rPr lang="en-US" dirty="0"/>
              <a:t>BBBBBBBB</a:t>
            </a:r>
          </a:p>
          <a:p>
            <a:pPr lvl="2"/>
            <a:r>
              <a:rPr lang="en-US" dirty="0"/>
              <a:t>11111111</a:t>
            </a:r>
          </a:p>
          <a:p>
            <a:pPr lvl="2"/>
            <a:r>
              <a:rPr lang="en-US" dirty="0"/>
              <a:t>22222222</a:t>
            </a:r>
          </a:p>
          <a:p>
            <a:pPr lvl="1"/>
            <a:endParaRPr lang="en-US" dirty="0"/>
          </a:p>
          <a:p>
            <a:r>
              <a:rPr lang="en-US" dirty="0"/>
              <a:t>AAAAAAAA AAAAAAAA AAAAAAAA AAAAAAAA AAAAAAAA AAAAAAAA</a:t>
            </a:r>
          </a:p>
          <a:p>
            <a:r>
              <a:rPr lang="en-US" dirty="0"/>
              <a:t>AAAAAAAA AAAAAAAA AAAAAAAA AAAAAAAA AAAAAAAA</a:t>
            </a:r>
            <a:endParaRPr dirty="0"/>
          </a:p>
        </p:txBody>
      </p:sp>
    </p:spTree>
    <p:extLst>
      <p:ext uri="{BB962C8B-B14F-4D97-AF65-F5344CB8AC3E}">
        <p14:creationId xmlns:p14="http://schemas.microsoft.com/office/powerpoint/2010/main" val="8045122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userDrawn="1">
  <p:cSld name="1_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 name="Google Shape;17;p4">
            <a:extLst>
              <a:ext uri="{FF2B5EF4-FFF2-40B4-BE49-F238E27FC236}">
                <a16:creationId xmlns:a16="http://schemas.microsoft.com/office/drawing/2014/main" id="{8E74C3A5-DBF1-F54C-932E-C8B5A4F5E49A}"/>
              </a:ext>
            </a:extLst>
          </p:cNvPr>
          <p:cNvSpPr txBox="1">
            <a:spLocks noGrp="1"/>
          </p:cNvSpPr>
          <p:nvPr>
            <p:ph type="title"/>
          </p:nvPr>
        </p:nvSpPr>
        <p:spPr>
          <a:xfrm>
            <a:off x="415600" y="8043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5" name="Google Shape;18;p4">
            <a:extLst>
              <a:ext uri="{FF2B5EF4-FFF2-40B4-BE49-F238E27FC236}">
                <a16:creationId xmlns:a16="http://schemas.microsoft.com/office/drawing/2014/main" id="{7CE2966A-A3D3-4649-AFBC-5207227E5208}"/>
              </a:ext>
            </a:extLst>
          </p:cNvPr>
          <p:cNvSpPr txBox="1">
            <a:spLocks noGrp="1"/>
          </p:cNvSpPr>
          <p:nvPr>
            <p:ph type="body" idx="1" hasCustomPrompt="1"/>
          </p:nvPr>
        </p:nvSpPr>
        <p:spPr>
          <a:xfrm>
            <a:off x="415600" y="1096078"/>
            <a:ext cx="11360800" cy="5365681"/>
          </a:xfrm>
          <a:prstGeom prst="rect">
            <a:avLst/>
          </a:prstGeom>
        </p:spPr>
        <p:txBody>
          <a:bodyPr spcFirstLastPara="1" wrap="square" lIns="91425" tIns="91425" rIns="91425" bIns="91425" anchor="t" anchorCtr="0"/>
          <a:lstStyle>
            <a:lvl1pPr marL="426709" lvl="0" indent="-365751">
              <a:lnSpc>
                <a:spcPct val="100000"/>
              </a:lnSpc>
              <a:spcBef>
                <a:spcPts val="0"/>
              </a:spcBef>
              <a:spcAft>
                <a:spcPts val="267"/>
              </a:spcAft>
              <a:buSzPts val="1800"/>
              <a:buChar char="●"/>
              <a:defRPr sz="2800">
                <a:solidFill>
                  <a:schemeClr val="tx1"/>
                </a:solidFill>
              </a:defRPr>
            </a:lvl1pPr>
            <a:lvl2pPr marL="1036294" lvl="1" indent="-304792" algn="l">
              <a:lnSpc>
                <a:spcPct val="100000"/>
              </a:lnSpc>
              <a:spcBef>
                <a:spcPts val="0"/>
              </a:spcBef>
              <a:spcAft>
                <a:spcPts val="667"/>
              </a:spcAft>
              <a:buSzPts val="1400"/>
              <a:buChar char="○"/>
              <a:defRPr sz="2400">
                <a:solidFill>
                  <a:schemeClr val="tx1"/>
                </a:solidFill>
              </a:defRPr>
            </a:lvl2pPr>
            <a:lvl3pPr marL="1645879" lvl="2" indent="-304792">
              <a:lnSpc>
                <a:spcPct val="100000"/>
              </a:lnSpc>
              <a:spcBef>
                <a:spcPts val="0"/>
              </a:spcBef>
              <a:spcAft>
                <a:spcPts val="667"/>
              </a:spcAft>
              <a:buSzPts val="1400"/>
              <a:buChar char="■"/>
              <a:defRPr sz="2133">
                <a:solidFill>
                  <a:schemeClr val="tx1"/>
                </a:solidFill>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US" dirty="0"/>
              <a:t>AAAAAAAA AAAAAAAA AAAAAAAA AAAAAAAA AAAAAAAA AAAAAAAA</a:t>
            </a:r>
          </a:p>
          <a:p>
            <a:pPr lvl="1"/>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p>
          <a:p>
            <a:pPr lvl="1"/>
            <a:r>
              <a:rPr lang="en-US" dirty="0"/>
              <a:t>BBBBBBBB</a:t>
            </a:r>
          </a:p>
          <a:p>
            <a:pPr lvl="2"/>
            <a:r>
              <a:rPr lang="en-US" dirty="0"/>
              <a:t>11111111</a:t>
            </a:r>
          </a:p>
          <a:p>
            <a:pPr lvl="2"/>
            <a:r>
              <a:rPr lang="en-US" dirty="0"/>
              <a:t>22222222</a:t>
            </a:r>
          </a:p>
          <a:p>
            <a:pPr lvl="1"/>
            <a:endParaRPr lang="en-US" dirty="0"/>
          </a:p>
          <a:p>
            <a:r>
              <a:rPr lang="en-US" dirty="0"/>
              <a:t>AAAAAAAA AAAAAAAA AAAAAAAA AAAAAAAA AAAAAAAA AAAAAAAA</a:t>
            </a:r>
          </a:p>
          <a:p>
            <a:r>
              <a:rPr lang="en-US" dirty="0"/>
              <a:t>AAAAAAAA AAAAAAAA AAAAAAAA AAAAAAAA AAAAAAAA</a:t>
            </a:r>
            <a:endParaRPr dirty="0"/>
          </a:p>
        </p:txBody>
      </p:sp>
    </p:spTree>
    <p:extLst>
      <p:ext uri="{BB962C8B-B14F-4D97-AF65-F5344CB8AC3E}">
        <p14:creationId xmlns:p14="http://schemas.microsoft.com/office/powerpoint/2010/main" val="1488662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8043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hasCustomPrompt="1"/>
          </p:nvPr>
        </p:nvSpPr>
        <p:spPr>
          <a:xfrm>
            <a:off x="415600" y="1096078"/>
            <a:ext cx="11360800" cy="5365681"/>
          </a:xfrm>
          <a:prstGeom prst="rect">
            <a:avLst/>
          </a:prstGeom>
        </p:spPr>
        <p:txBody>
          <a:bodyPr spcFirstLastPara="1" wrap="square" lIns="91425" tIns="91425" rIns="91425" bIns="91425" anchor="t" anchorCtr="0"/>
          <a:lstStyle>
            <a:lvl1pPr marL="426709" lvl="0" indent="-365751">
              <a:lnSpc>
                <a:spcPct val="100000"/>
              </a:lnSpc>
              <a:spcBef>
                <a:spcPts val="0"/>
              </a:spcBef>
              <a:spcAft>
                <a:spcPts val="267"/>
              </a:spcAft>
              <a:buSzPts val="1800"/>
              <a:buChar char="●"/>
              <a:defRPr sz="2800">
                <a:solidFill>
                  <a:schemeClr val="bg2"/>
                </a:solidFill>
              </a:defRPr>
            </a:lvl1pPr>
            <a:lvl2pPr marL="1036294" lvl="1" indent="-304792" algn="l">
              <a:lnSpc>
                <a:spcPct val="100000"/>
              </a:lnSpc>
              <a:spcBef>
                <a:spcPts val="0"/>
              </a:spcBef>
              <a:spcAft>
                <a:spcPts val="267"/>
              </a:spcAft>
              <a:buSzPts val="1400"/>
              <a:buChar char="○"/>
              <a:defRPr sz="2400">
                <a:solidFill>
                  <a:schemeClr val="bg2"/>
                </a:solidFill>
              </a:defRPr>
            </a:lvl2pPr>
            <a:lvl3pPr marL="1645879" lvl="2" indent="-304792">
              <a:lnSpc>
                <a:spcPct val="100000"/>
              </a:lnSpc>
              <a:spcBef>
                <a:spcPts val="0"/>
              </a:spcBef>
              <a:spcAft>
                <a:spcPts val="267"/>
              </a:spcAft>
              <a:buSzPts val="1400"/>
              <a:buChar char="■"/>
              <a:defRPr sz="2133">
                <a:solidFill>
                  <a:schemeClr val="bg2"/>
                </a:solidFill>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US" dirty="0"/>
              <a:t>AAAAAAAA AAAAAAAA AAAAAAAA AAAAAAAA AAAAAAAA AAAAAAAA</a:t>
            </a:r>
          </a:p>
          <a:p>
            <a:pPr lvl="1"/>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p>
          <a:p>
            <a:pPr lvl="1"/>
            <a:r>
              <a:rPr lang="en-US" dirty="0"/>
              <a:t>BBBBBBBB</a:t>
            </a:r>
          </a:p>
          <a:p>
            <a:pPr lvl="2"/>
            <a:r>
              <a:rPr lang="en-US" dirty="0"/>
              <a:t>11111111</a:t>
            </a:r>
          </a:p>
          <a:p>
            <a:pPr lvl="2"/>
            <a:r>
              <a:rPr lang="en-US" dirty="0"/>
              <a:t>22222222</a:t>
            </a:r>
          </a:p>
          <a:p>
            <a:pPr lvl="1"/>
            <a:endParaRPr lang="en-US" dirty="0"/>
          </a:p>
          <a:p>
            <a:r>
              <a:rPr lang="en-US" dirty="0"/>
              <a:t>AAAAAAAA AAAAAAAA AAAAAAAA AAAAAAAA AAAAAAAA AAAAAAAA</a:t>
            </a:r>
          </a:p>
          <a:p>
            <a:r>
              <a:rPr lang="en-US" dirty="0"/>
              <a:t>AAAAAAAA AAAAAAAA AAAAAAAA AAAAAAAA AAAAAAAA</a:t>
            </a:r>
            <a:endParaRPr dirty="0"/>
          </a:p>
        </p:txBody>
      </p:sp>
      <p:sp>
        <p:nvSpPr>
          <p:cNvPr id="19" name="Google Shape;19;p4"/>
          <p:cNvSpPr txBox="1">
            <a:spLocks noGrp="1"/>
          </p:cNvSpPr>
          <p:nvPr>
            <p:ph type="sldNum" idx="12"/>
          </p:nvPr>
        </p:nvSpPr>
        <p:spPr>
          <a:xfrm>
            <a:off x="11237200"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7966414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preserve="1" userDrawn="1">
  <p:cSld name="Title slide">
    <p:spTree>
      <p:nvGrpSpPr>
        <p:cNvPr id="1" name="Shape 9"/>
        <p:cNvGrpSpPr/>
        <p:nvPr/>
      </p:nvGrpSpPr>
      <p:grpSpPr>
        <a:xfrm>
          <a:off x="0" y="0"/>
          <a:ext cx="0" cy="0"/>
          <a:chOff x="0" y="0"/>
          <a:chExt cx="0" cy="0"/>
        </a:xfrm>
      </p:grpSpPr>
      <p:sp>
        <p:nvSpPr>
          <p:cNvPr id="12" name="Google Shape;12;p2"/>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 name="Google Shape;17;p4">
            <a:extLst>
              <a:ext uri="{FF2B5EF4-FFF2-40B4-BE49-F238E27FC236}">
                <a16:creationId xmlns:a16="http://schemas.microsoft.com/office/drawing/2014/main" id="{004F0092-A8BA-2D45-BC49-B7259F2F6100}"/>
              </a:ext>
            </a:extLst>
          </p:cNvPr>
          <p:cNvSpPr txBox="1">
            <a:spLocks noGrp="1"/>
          </p:cNvSpPr>
          <p:nvPr>
            <p:ph type="title"/>
          </p:nvPr>
        </p:nvSpPr>
        <p:spPr>
          <a:xfrm>
            <a:off x="415600" y="8043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7" name="Google Shape;18;p4">
            <a:extLst>
              <a:ext uri="{FF2B5EF4-FFF2-40B4-BE49-F238E27FC236}">
                <a16:creationId xmlns:a16="http://schemas.microsoft.com/office/drawing/2014/main" id="{EDCA0F19-99BB-6548-8C36-5A65392349A2}"/>
              </a:ext>
            </a:extLst>
          </p:cNvPr>
          <p:cNvSpPr txBox="1">
            <a:spLocks noGrp="1"/>
          </p:cNvSpPr>
          <p:nvPr>
            <p:ph type="body" idx="1" hasCustomPrompt="1"/>
          </p:nvPr>
        </p:nvSpPr>
        <p:spPr>
          <a:xfrm>
            <a:off x="415600" y="1096078"/>
            <a:ext cx="11360800" cy="5365681"/>
          </a:xfrm>
          <a:prstGeom prst="rect">
            <a:avLst/>
          </a:prstGeom>
        </p:spPr>
        <p:txBody>
          <a:bodyPr spcFirstLastPara="1" wrap="square" lIns="91425" tIns="91425" rIns="91425" bIns="91425" anchor="t" anchorCtr="0"/>
          <a:lstStyle>
            <a:lvl1pPr marL="426709" lvl="0" indent="-365751">
              <a:lnSpc>
                <a:spcPct val="100000"/>
              </a:lnSpc>
              <a:spcBef>
                <a:spcPts val="0"/>
              </a:spcBef>
              <a:spcAft>
                <a:spcPts val="267"/>
              </a:spcAft>
              <a:buSzPts val="1800"/>
              <a:buChar char="●"/>
              <a:defRPr sz="2800">
                <a:solidFill>
                  <a:schemeClr val="bg2"/>
                </a:solidFill>
              </a:defRPr>
            </a:lvl1pPr>
            <a:lvl2pPr marL="1036294" lvl="1" indent="-304792" algn="l">
              <a:lnSpc>
                <a:spcPct val="100000"/>
              </a:lnSpc>
              <a:spcBef>
                <a:spcPts val="0"/>
              </a:spcBef>
              <a:spcAft>
                <a:spcPts val="267"/>
              </a:spcAft>
              <a:buSzPts val="1400"/>
              <a:buChar char="○"/>
              <a:defRPr sz="2400">
                <a:solidFill>
                  <a:schemeClr val="bg2"/>
                </a:solidFill>
              </a:defRPr>
            </a:lvl2pPr>
            <a:lvl3pPr marL="1645879" lvl="2" indent="-304792">
              <a:lnSpc>
                <a:spcPct val="100000"/>
              </a:lnSpc>
              <a:spcBef>
                <a:spcPts val="0"/>
              </a:spcBef>
              <a:spcAft>
                <a:spcPts val="267"/>
              </a:spcAft>
              <a:buSzPts val="1400"/>
              <a:buChar char="■"/>
              <a:defRPr sz="2133">
                <a:solidFill>
                  <a:schemeClr val="bg2"/>
                </a:solidFill>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US" dirty="0"/>
              <a:t>AAAAAAAA AAAAAAAA AAAAAAAA AAAAAAAA AAAAAAAA AAAAAAAA</a:t>
            </a:r>
          </a:p>
          <a:p>
            <a:pPr lvl="1"/>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r>
              <a:rPr lang="zh-CN" altLang="en-US" dirty="0"/>
              <a:t> </a:t>
            </a:r>
            <a:r>
              <a:rPr lang="en-US" dirty="0"/>
              <a:t>AAAAAAAA</a:t>
            </a:r>
          </a:p>
          <a:p>
            <a:pPr lvl="1"/>
            <a:r>
              <a:rPr lang="en-US" dirty="0"/>
              <a:t>BBBBBBBB</a:t>
            </a:r>
          </a:p>
          <a:p>
            <a:pPr lvl="2"/>
            <a:r>
              <a:rPr lang="en-US" dirty="0"/>
              <a:t>11111111</a:t>
            </a:r>
          </a:p>
          <a:p>
            <a:pPr lvl="2"/>
            <a:r>
              <a:rPr lang="en-US" dirty="0"/>
              <a:t>22222222</a:t>
            </a:r>
          </a:p>
          <a:p>
            <a:pPr lvl="1"/>
            <a:endParaRPr lang="en-US" dirty="0"/>
          </a:p>
          <a:p>
            <a:r>
              <a:rPr lang="en-US" dirty="0"/>
              <a:t>AAAAAAAA AAAAAAAA AAAAAAAA AAAAAAAA AAAAAAAA AAAAAAAA</a:t>
            </a:r>
          </a:p>
          <a:p>
            <a:r>
              <a:rPr lang="en-US" dirty="0"/>
              <a:t>AAAAAAAA AAAAAAAA AAAAAAAA AAAAAAAA AAAAAAAA</a:t>
            </a:r>
            <a:endParaRPr dirty="0"/>
          </a:p>
        </p:txBody>
      </p:sp>
    </p:spTree>
    <p:extLst>
      <p:ext uri="{BB962C8B-B14F-4D97-AF65-F5344CB8AC3E}">
        <p14:creationId xmlns:p14="http://schemas.microsoft.com/office/powerpoint/2010/main" val="2258461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4318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A91D-1DF7-174D-B072-4F66630B08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B52413-107B-904C-A37A-24978DF6DCD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392423-295D-9C4B-BEFC-163B4748D6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101142-9821-DC4F-8BC2-FAD95674B76C}"/>
              </a:ext>
            </a:extLst>
          </p:cNvPr>
          <p:cNvSpPr>
            <a:spLocks noGrp="1"/>
          </p:cNvSpPr>
          <p:nvPr>
            <p:ph type="dt" sz="half" idx="10"/>
          </p:nvPr>
        </p:nvSpPr>
        <p:spPr/>
        <p:txBody>
          <a:bodyPr/>
          <a:lstStyle/>
          <a:p>
            <a:fld id="{5944087C-D488-0744-822E-922BA8094F90}" type="datetimeFigureOut">
              <a:rPr lang="en-US" smtClean="0"/>
              <a:t>11/7/19</a:t>
            </a:fld>
            <a:endParaRPr lang="en-US"/>
          </a:p>
        </p:txBody>
      </p:sp>
      <p:sp>
        <p:nvSpPr>
          <p:cNvPr id="6" name="Footer Placeholder 5">
            <a:extLst>
              <a:ext uri="{FF2B5EF4-FFF2-40B4-BE49-F238E27FC236}">
                <a16:creationId xmlns:a16="http://schemas.microsoft.com/office/drawing/2014/main" id="{6D3A07FA-CD68-E54A-B2B5-3105B6504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82C746-6D0F-0042-A122-8940994EF815}"/>
              </a:ext>
            </a:extLst>
          </p:cNvPr>
          <p:cNvSpPr>
            <a:spLocks noGrp="1"/>
          </p:cNvSpPr>
          <p:nvPr>
            <p:ph type="sldNum" sz="quarter" idx="12"/>
          </p:nvPr>
        </p:nvSpPr>
        <p:spPr/>
        <p:txBody>
          <a:bodyPr/>
          <a:lstStyle/>
          <a:p>
            <a:fld id="{8F00593A-346C-114C-AA66-34EF3988EDC2}" type="slidenum">
              <a:rPr lang="en-US" smtClean="0"/>
              <a:t>‹#›</a:t>
            </a:fld>
            <a:endParaRPr lang="en-US"/>
          </a:p>
        </p:txBody>
      </p:sp>
    </p:spTree>
    <p:extLst>
      <p:ext uri="{BB962C8B-B14F-4D97-AF65-F5344CB8AC3E}">
        <p14:creationId xmlns:p14="http://schemas.microsoft.com/office/powerpoint/2010/main" val="15764076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preserve="1" userDrawn="1">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 name="Google Shape;17;p4">
            <a:extLst>
              <a:ext uri="{FF2B5EF4-FFF2-40B4-BE49-F238E27FC236}">
                <a16:creationId xmlns:a16="http://schemas.microsoft.com/office/drawing/2014/main" id="{8E74C3A5-DBF1-F54C-932E-C8B5A4F5E49A}"/>
              </a:ext>
            </a:extLst>
          </p:cNvPr>
          <p:cNvSpPr txBox="1">
            <a:spLocks noGrp="1"/>
          </p:cNvSpPr>
          <p:nvPr>
            <p:ph type="title"/>
          </p:nvPr>
        </p:nvSpPr>
        <p:spPr>
          <a:xfrm>
            <a:off x="415600" y="8043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4" name="Google Shape;18;p4">
            <a:extLst>
              <a:ext uri="{FF2B5EF4-FFF2-40B4-BE49-F238E27FC236}">
                <a16:creationId xmlns:a16="http://schemas.microsoft.com/office/drawing/2014/main" id="{65BADF80-5FB1-234F-A113-C15656A32C73}"/>
              </a:ext>
            </a:extLst>
          </p:cNvPr>
          <p:cNvSpPr txBox="1">
            <a:spLocks noGrp="1"/>
          </p:cNvSpPr>
          <p:nvPr>
            <p:ph type="body" idx="1" hasCustomPrompt="1"/>
          </p:nvPr>
        </p:nvSpPr>
        <p:spPr>
          <a:xfrm>
            <a:off x="415600" y="1096078"/>
            <a:ext cx="11360800" cy="5365681"/>
          </a:xfrm>
          <a:prstGeom prst="rect">
            <a:avLst/>
          </a:prstGeom>
        </p:spPr>
        <p:txBody>
          <a:bodyPr spcFirstLastPara="1" wrap="square" lIns="91425" tIns="91425" rIns="91425" bIns="91425" anchor="t" anchorCtr="0"/>
          <a:lstStyle>
            <a:lvl1pPr marL="609585" lvl="0" indent="-457189">
              <a:lnSpc>
                <a:spcPct val="100000"/>
              </a:lnSpc>
              <a:spcBef>
                <a:spcPts val="0"/>
              </a:spcBef>
              <a:spcAft>
                <a:spcPts val="0"/>
              </a:spcAft>
              <a:buSzPts val="1800"/>
              <a:buChar char="●"/>
              <a:defRPr sz="2667">
                <a:solidFill>
                  <a:schemeClr val="bg2"/>
                </a:solidFill>
              </a:defRPr>
            </a:lvl1pPr>
            <a:lvl2pPr marL="1219170" lvl="1" indent="-423323" algn="l">
              <a:lnSpc>
                <a:spcPts val="1067"/>
              </a:lnSpc>
              <a:spcBef>
                <a:spcPts val="2133"/>
              </a:spcBef>
              <a:spcAft>
                <a:spcPts val="0"/>
              </a:spcAft>
              <a:buSzPts val="1400"/>
              <a:buChar char="○"/>
              <a:defRPr sz="2400">
                <a:solidFill>
                  <a:schemeClr val="bg2"/>
                </a:solidFill>
              </a:defRPr>
            </a:lvl2pPr>
            <a:lvl3pPr marL="1828754" lvl="2" indent="-423323">
              <a:lnSpc>
                <a:spcPts val="733"/>
              </a:lnSpc>
              <a:spcBef>
                <a:spcPts val="2133"/>
              </a:spcBef>
              <a:spcAft>
                <a:spcPts val="0"/>
              </a:spcAft>
              <a:buSzPts val="1400"/>
              <a:buChar char="■"/>
              <a:defRPr sz="2133">
                <a:solidFill>
                  <a:schemeClr val="bg2"/>
                </a:solidFill>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r>
              <a:rPr lang="en-US" dirty="0"/>
              <a:t>AAAAAAAA AAAAAAAA AAAAAAAA AAAAAAAA AAAAAAAA AAAAAAAA</a:t>
            </a:r>
          </a:p>
          <a:p>
            <a:pPr lvl="1"/>
            <a:r>
              <a:rPr lang="en-US" dirty="0"/>
              <a:t>AAAAAAAA</a:t>
            </a:r>
          </a:p>
          <a:p>
            <a:pPr lvl="1"/>
            <a:r>
              <a:rPr lang="en-US" dirty="0"/>
              <a:t>BBBBBBBB</a:t>
            </a:r>
          </a:p>
          <a:p>
            <a:pPr lvl="2"/>
            <a:r>
              <a:rPr lang="en-US" dirty="0"/>
              <a:t>11111111</a:t>
            </a:r>
          </a:p>
          <a:p>
            <a:pPr lvl="2"/>
            <a:r>
              <a:rPr lang="en-US" dirty="0"/>
              <a:t>22222222</a:t>
            </a:r>
          </a:p>
          <a:p>
            <a:pPr lvl="1"/>
            <a:endParaRPr lang="en-US" dirty="0"/>
          </a:p>
          <a:p>
            <a:r>
              <a:rPr lang="en-US" dirty="0"/>
              <a:t>AAAAAAAA AAAAAAAA AAAAAAAA AAAAAAAA AAAAAAAA AAAAAAAA</a:t>
            </a:r>
          </a:p>
          <a:p>
            <a:pPr lvl="1"/>
            <a:r>
              <a:rPr lang="en-US" dirty="0"/>
              <a:t>AAAAAAAA</a:t>
            </a:r>
          </a:p>
          <a:p>
            <a:pPr lvl="1"/>
            <a:r>
              <a:rPr lang="en-US" dirty="0"/>
              <a:t>BBBBBBBB</a:t>
            </a:r>
          </a:p>
          <a:p>
            <a:pPr lvl="1"/>
            <a:endParaRPr lang="en-US" dirty="0"/>
          </a:p>
          <a:p>
            <a:r>
              <a:rPr lang="en-US" dirty="0"/>
              <a:t>AAAAAAAA AAAAAAAA AAAAAAAA AAAAAAAA AAAAAAAA</a:t>
            </a:r>
            <a:endParaRPr dirty="0"/>
          </a:p>
        </p:txBody>
      </p:sp>
    </p:spTree>
    <p:extLst>
      <p:ext uri="{BB962C8B-B14F-4D97-AF65-F5344CB8AC3E}">
        <p14:creationId xmlns:p14="http://schemas.microsoft.com/office/powerpoint/2010/main" val="3345531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Google Shape;8;p1">
            <a:extLst>
              <a:ext uri="{FF2B5EF4-FFF2-40B4-BE49-F238E27FC236}">
                <a16:creationId xmlns:a16="http://schemas.microsoft.com/office/drawing/2014/main" id="{2F5D6ACA-E83A-CA4B-AB07-A86C13EC6F07}"/>
              </a:ext>
            </a:extLst>
          </p:cNvPr>
          <p:cNvSpPr txBox="1">
            <a:spLocks noGrp="1"/>
          </p:cNvSpPr>
          <p:nvPr>
            <p:ph type="sldNum" idx="12"/>
          </p:nvPr>
        </p:nvSpPr>
        <p:spPr>
          <a:xfrm>
            <a:off x="11163767" y="6217633"/>
            <a:ext cx="881200" cy="524800"/>
          </a:xfrm>
          <a:prstGeom prst="rect">
            <a:avLst/>
          </a:prstGeom>
          <a:noFill/>
          <a:ln>
            <a:noFill/>
          </a:ln>
        </p:spPr>
        <p:txBody>
          <a:bodyPr spcFirstLastPara="1" wrap="square" lIns="91425" tIns="91425" rIns="91425" bIns="91425" anchor="ctr" anchorCtr="0">
            <a:noAutofit/>
          </a:bodyPr>
          <a:lstStyle>
            <a:lvl1pPr lvl="0" algn="r">
              <a:buNone/>
              <a:defRPr sz="3467">
                <a:solidFill>
                  <a:srgbClr val="666666"/>
                </a:solidFill>
              </a:defRPr>
            </a:lvl1pPr>
            <a:lvl2pPr lvl="1" algn="r">
              <a:buNone/>
              <a:defRPr sz="3467">
                <a:solidFill>
                  <a:srgbClr val="666666"/>
                </a:solidFill>
              </a:defRPr>
            </a:lvl2pPr>
            <a:lvl3pPr lvl="2" algn="r">
              <a:buNone/>
              <a:defRPr sz="3467">
                <a:solidFill>
                  <a:srgbClr val="666666"/>
                </a:solidFill>
              </a:defRPr>
            </a:lvl3pPr>
            <a:lvl4pPr lvl="3" algn="r">
              <a:buNone/>
              <a:defRPr sz="3467">
                <a:solidFill>
                  <a:srgbClr val="666666"/>
                </a:solidFill>
              </a:defRPr>
            </a:lvl4pPr>
            <a:lvl5pPr lvl="4" algn="r">
              <a:buNone/>
              <a:defRPr sz="3467">
                <a:solidFill>
                  <a:srgbClr val="666666"/>
                </a:solidFill>
              </a:defRPr>
            </a:lvl5pPr>
            <a:lvl6pPr lvl="5" algn="r">
              <a:buNone/>
              <a:defRPr sz="3467">
                <a:solidFill>
                  <a:srgbClr val="666666"/>
                </a:solidFill>
              </a:defRPr>
            </a:lvl6pPr>
            <a:lvl7pPr lvl="6" algn="r">
              <a:buNone/>
              <a:defRPr sz="3467">
                <a:solidFill>
                  <a:srgbClr val="666666"/>
                </a:solidFill>
              </a:defRPr>
            </a:lvl7pPr>
            <a:lvl8pPr lvl="7" algn="r">
              <a:buNone/>
              <a:defRPr sz="3467">
                <a:solidFill>
                  <a:srgbClr val="666666"/>
                </a:solidFill>
              </a:defRPr>
            </a:lvl8pPr>
            <a:lvl9pPr lvl="8" algn="r">
              <a:buNone/>
              <a:defRPr sz="3467">
                <a:solidFill>
                  <a:srgbClr val="666666"/>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8488334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85921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786927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37200"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214031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80588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92818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78938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471758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2239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712F-E6C5-A848-8A7B-F3C4824158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4E8F41-A7D0-F34E-A538-2B4EC6BEA5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E59D2A8-086C-3742-B361-4F61A6C1A7E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D765C6-58C0-4A49-8E16-315969B0EE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C4806C-5D6E-874E-9466-9A5D2525696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4F8157-3BEC-BA42-B93B-A612EBEDB101}"/>
              </a:ext>
            </a:extLst>
          </p:cNvPr>
          <p:cNvSpPr>
            <a:spLocks noGrp="1"/>
          </p:cNvSpPr>
          <p:nvPr>
            <p:ph type="dt" sz="half" idx="10"/>
          </p:nvPr>
        </p:nvSpPr>
        <p:spPr/>
        <p:txBody>
          <a:bodyPr/>
          <a:lstStyle/>
          <a:p>
            <a:fld id="{5944087C-D488-0744-822E-922BA8094F90}" type="datetimeFigureOut">
              <a:rPr lang="en-US" smtClean="0"/>
              <a:t>11/7/19</a:t>
            </a:fld>
            <a:endParaRPr lang="en-US"/>
          </a:p>
        </p:txBody>
      </p:sp>
      <p:sp>
        <p:nvSpPr>
          <p:cNvPr id="8" name="Footer Placeholder 7">
            <a:extLst>
              <a:ext uri="{FF2B5EF4-FFF2-40B4-BE49-F238E27FC236}">
                <a16:creationId xmlns:a16="http://schemas.microsoft.com/office/drawing/2014/main" id="{97CAE9AC-29F5-7F44-956B-0C344F5186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50E2FA-9E6C-3343-A052-5A0456034B76}"/>
              </a:ext>
            </a:extLst>
          </p:cNvPr>
          <p:cNvSpPr>
            <a:spLocks noGrp="1"/>
          </p:cNvSpPr>
          <p:nvPr>
            <p:ph type="sldNum" sz="quarter" idx="12"/>
          </p:nvPr>
        </p:nvSpPr>
        <p:spPr/>
        <p:txBody>
          <a:bodyPr/>
          <a:lstStyle/>
          <a:p>
            <a:fld id="{8F00593A-346C-114C-AA66-34EF3988EDC2}" type="slidenum">
              <a:rPr lang="en-US" smtClean="0"/>
              <a:t>‹#›</a:t>
            </a:fld>
            <a:endParaRPr lang="en-US"/>
          </a:p>
        </p:txBody>
      </p:sp>
    </p:spTree>
    <p:extLst>
      <p:ext uri="{BB962C8B-B14F-4D97-AF65-F5344CB8AC3E}">
        <p14:creationId xmlns:p14="http://schemas.microsoft.com/office/powerpoint/2010/main" val="36150199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163767" y="6217633"/>
            <a:ext cx="8812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131995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pPr defTabSz="914377">
              <a:defRPr/>
            </a:pPr>
            <a:fld id="{0473B4FD-6A04-0C40-A451-FA7F82E5A93A}" type="datetime2">
              <a:rPr lang="en-US" sz="1200" smtClean="0">
                <a:solidFill>
                  <a:srgbClr val="FFFFFF"/>
                </a:solidFill>
              </a:rPr>
              <a:pPr defTabSz="914377">
                <a:defRPr/>
              </a:pPr>
              <a:t>Thursday, November 7, 2019</a:t>
            </a:fld>
            <a:endParaRPr lang="en-US" sz="1200">
              <a:solidFill>
                <a:srgbClr val="FFFFFF"/>
              </a:solidFill>
            </a:endParaRPr>
          </a:p>
        </p:txBody>
      </p:sp>
      <p:sp>
        <p:nvSpPr>
          <p:cNvPr id="5" name="Footer Placeholder 4"/>
          <p:cNvSpPr>
            <a:spLocks noGrp="1"/>
          </p:cNvSpPr>
          <p:nvPr>
            <p:ph type="ftr" sz="quarter" idx="11"/>
          </p:nvPr>
        </p:nvSpPr>
        <p:spPr/>
        <p:txBody>
          <a:bodyPr/>
          <a:lstStyle/>
          <a:p>
            <a:pPr algn="r" defTabSz="914377">
              <a:defRPr/>
            </a:pPr>
            <a:endParaRPr lang="en-US" sz="1200" dirty="0">
              <a:solidFill>
                <a:srgbClr val="FFFFFF"/>
              </a:solidFill>
            </a:endParaRPr>
          </a:p>
        </p:txBody>
      </p:sp>
      <p:sp>
        <p:nvSpPr>
          <p:cNvPr id="6" name="Slide Number Placeholder 5"/>
          <p:cNvSpPr>
            <a:spLocks noGrp="1"/>
          </p:cNvSpPr>
          <p:nvPr>
            <p:ph type="sldNum" sz="quarter" idx="12"/>
          </p:nvPr>
        </p:nvSpPr>
        <p:spPr/>
        <p:txBody>
          <a:bodyPr/>
          <a:lstStyle/>
          <a:p>
            <a:pPr algn="l" defTabSz="914377">
              <a:defRPr/>
            </a:pPr>
            <a:fld id="{0CFEC368-1D7A-4F81-ABF6-AE0E36BAF64C}" type="slidenum">
              <a:rPr lang="en-US" sz="1400" b="1" smtClean="0">
                <a:solidFill>
                  <a:srgbClr val="FFFFFF"/>
                </a:solidFill>
              </a:rPr>
              <a:pPr algn="l" defTabSz="914377">
                <a:defRPr/>
              </a:pPr>
              <a:t>‹#›</a:t>
            </a:fld>
            <a:endParaRPr lang="en-US" sz="1400" b="1">
              <a:solidFill>
                <a:srgbClr val="FFFFFF"/>
              </a:solidFill>
            </a:endParaRPr>
          </a:p>
        </p:txBody>
      </p:sp>
    </p:spTree>
    <p:extLst>
      <p:ext uri="{BB962C8B-B14F-4D97-AF65-F5344CB8AC3E}">
        <p14:creationId xmlns:p14="http://schemas.microsoft.com/office/powerpoint/2010/main" val="32997733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146732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3774073"/>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单文本">
    <p:spTree>
      <p:nvGrpSpPr>
        <p:cNvPr id="1" name=""/>
        <p:cNvGrpSpPr/>
        <p:nvPr/>
      </p:nvGrpSpPr>
      <p:grpSpPr>
        <a:xfrm>
          <a:off x="0" y="0"/>
          <a:ext cx="0" cy="0"/>
          <a:chOff x="0" y="0"/>
          <a:chExt cx="0" cy="0"/>
        </a:xfrm>
      </p:grpSpPr>
      <p:sp>
        <p:nvSpPr>
          <p:cNvPr id="2" name="标题 1"/>
          <p:cNvSpPr>
            <a:spLocks noGrp="1"/>
          </p:cNvSpPr>
          <p:nvPr>
            <p:ph type="title"/>
          </p:nvPr>
        </p:nvSpPr>
        <p:spPr>
          <a:xfrm>
            <a:off x="1993572" y="374711"/>
            <a:ext cx="8204859" cy="502780"/>
          </a:xfrm>
          <a:prstGeom prst="rect">
            <a:avLst/>
          </a:prstGeom>
        </p:spPr>
        <p:txBody>
          <a:bodyPr anchor="ctr">
            <a:noAutofit/>
          </a:bodyPr>
          <a:lstStyle>
            <a:lvl1pPr algn="ctr">
              <a:defRPr sz="3596">
                <a:solidFill>
                  <a:srgbClr val="00B0F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838200" y="1253331"/>
            <a:ext cx="10515600" cy="4351338"/>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11073917" y="6400415"/>
            <a:ext cx="279883" cy="276999"/>
          </a:xfrm>
          <a:prstGeom prst="rect">
            <a:avLst/>
          </a:prstGeom>
        </p:spPr>
        <p:txBody>
          <a:bodyPr/>
          <a:lstStyle/>
          <a:p>
            <a:fld id="{C4E4F017-0126-43C6-BC7E-72B39B83299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44782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2AE05-B377-E743-8FE9-6974ED2C4E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591344-1A34-3149-AB81-2D066B52BE81}"/>
              </a:ext>
            </a:extLst>
          </p:cNvPr>
          <p:cNvSpPr>
            <a:spLocks noGrp="1"/>
          </p:cNvSpPr>
          <p:nvPr>
            <p:ph type="dt" sz="half" idx="10"/>
          </p:nvPr>
        </p:nvSpPr>
        <p:spPr/>
        <p:txBody>
          <a:bodyPr/>
          <a:lstStyle/>
          <a:p>
            <a:fld id="{5944087C-D488-0744-822E-922BA8094F90}" type="datetimeFigureOut">
              <a:rPr lang="en-US" smtClean="0"/>
              <a:t>11/7/19</a:t>
            </a:fld>
            <a:endParaRPr lang="en-US"/>
          </a:p>
        </p:txBody>
      </p:sp>
      <p:sp>
        <p:nvSpPr>
          <p:cNvPr id="4" name="Footer Placeholder 3">
            <a:extLst>
              <a:ext uri="{FF2B5EF4-FFF2-40B4-BE49-F238E27FC236}">
                <a16:creationId xmlns:a16="http://schemas.microsoft.com/office/drawing/2014/main" id="{9910F18E-B58D-6549-A642-53EE220A30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59C333-A38D-964A-83A6-4E6C97075163}"/>
              </a:ext>
            </a:extLst>
          </p:cNvPr>
          <p:cNvSpPr>
            <a:spLocks noGrp="1"/>
          </p:cNvSpPr>
          <p:nvPr>
            <p:ph type="sldNum" sz="quarter" idx="12"/>
          </p:nvPr>
        </p:nvSpPr>
        <p:spPr/>
        <p:txBody>
          <a:bodyPr/>
          <a:lstStyle/>
          <a:p>
            <a:fld id="{8F00593A-346C-114C-AA66-34EF3988EDC2}" type="slidenum">
              <a:rPr lang="en-US" smtClean="0"/>
              <a:t>‹#›</a:t>
            </a:fld>
            <a:endParaRPr lang="en-US"/>
          </a:p>
        </p:txBody>
      </p:sp>
    </p:spTree>
    <p:extLst>
      <p:ext uri="{BB962C8B-B14F-4D97-AF65-F5344CB8AC3E}">
        <p14:creationId xmlns:p14="http://schemas.microsoft.com/office/powerpoint/2010/main" val="140769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DC8305-4E6F-4B4D-955F-C351803E9EC2}"/>
              </a:ext>
            </a:extLst>
          </p:cNvPr>
          <p:cNvSpPr>
            <a:spLocks noGrp="1"/>
          </p:cNvSpPr>
          <p:nvPr>
            <p:ph type="dt" sz="half" idx="10"/>
          </p:nvPr>
        </p:nvSpPr>
        <p:spPr/>
        <p:txBody>
          <a:bodyPr/>
          <a:lstStyle/>
          <a:p>
            <a:fld id="{5944087C-D488-0744-822E-922BA8094F90}" type="datetimeFigureOut">
              <a:rPr lang="en-US" smtClean="0"/>
              <a:t>11/7/19</a:t>
            </a:fld>
            <a:endParaRPr lang="en-US"/>
          </a:p>
        </p:txBody>
      </p:sp>
      <p:sp>
        <p:nvSpPr>
          <p:cNvPr id="3" name="Footer Placeholder 2">
            <a:extLst>
              <a:ext uri="{FF2B5EF4-FFF2-40B4-BE49-F238E27FC236}">
                <a16:creationId xmlns:a16="http://schemas.microsoft.com/office/drawing/2014/main" id="{0DC9739B-54DA-C249-836C-B9F5183929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2BB8AE-25A6-C34D-9D08-88D38A7E2F53}"/>
              </a:ext>
            </a:extLst>
          </p:cNvPr>
          <p:cNvSpPr>
            <a:spLocks noGrp="1"/>
          </p:cNvSpPr>
          <p:nvPr>
            <p:ph type="sldNum" sz="quarter" idx="12"/>
          </p:nvPr>
        </p:nvSpPr>
        <p:spPr/>
        <p:txBody>
          <a:bodyPr/>
          <a:lstStyle/>
          <a:p>
            <a:fld id="{8F00593A-346C-114C-AA66-34EF3988EDC2}" type="slidenum">
              <a:rPr lang="en-US" smtClean="0"/>
              <a:t>‹#›</a:t>
            </a:fld>
            <a:endParaRPr lang="en-US"/>
          </a:p>
        </p:txBody>
      </p:sp>
    </p:spTree>
    <p:extLst>
      <p:ext uri="{BB962C8B-B14F-4D97-AF65-F5344CB8AC3E}">
        <p14:creationId xmlns:p14="http://schemas.microsoft.com/office/powerpoint/2010/main" val="2354589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0BA31-F460-A642-86EA-0831FD595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E7EA83-60CA-ED4B-B72E-CBDCAE72F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226BC7-6691-B448-AA7D-837A82BF9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089EC7-1C09-0A44-A1E8-12F6961456BA}"/>
              </a:ext>
            </a:extLst>
          </p:cNvPr>
          <p:cNvSpPr>
            <a:spLocks noGrp="1"/>
          </p:cNvSpPr>
          <p:nvPr>
            <p:ph type="dt" sz="half" idx="10"/>
          </p:nvPr>
        </p:nvSpPr>
        <p:spPr/>
        <p:txBody>
          <a:bodyPr/>
          <a:lstStyle/>
          <a:p>
            <a:fld id="{5944087C-D488-0744-822E-922BA8094F90}" type="datetimeFigureOut">
              <a:rPr lang="en-US" smtClean="0"/>
              <a:t>11/7/19</a:t>
            </a:fld>
            <a:endParaRPr lang="en-US"/>
          </a:p>
        </p:txBody>
      </p:sp>
      <p:sp>
        <p:nvSpPr>
          <p:cNvPr id="6" name="Footer Placeholder 5">
            <a:extLst>
              <a:ext uri="{FF2B5EF4-FFF2-40B4-BE49-F238E27FC236}">
                <a16:creationId xmlns:a16="http://schemas.microsoft.com/office/drawing/2014/main" id="{3A4C019F-1429-AC44-9064-70D41CDE6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FBAFF4-9CA5-5244-A720-15A52D422A20}"/>
              </a:ext>
            </a:extLst>
          </p:cNvPr>
          <p:cNvSpPr>
            <a:spLocks noGrp="1"/>
          </p:cNvSpPr>
          <p:nvPr>
            <p:ph type="sldNum" sz="quarter" idx="12"/>
          </p:nvPr>
        </p:nvSpPr>
        <p:spPr/>
        <p:txBody>
          <a:bodyPr/>
          <a:lstStyle/>
          <a:p>
            <a:fld id="{8F00593A-346C-114C-AA66-34EF3988EDC2}" type="slidenum">
              <a:rPr lang="en-US" smtClean="0"/>
              <a:t>‹#›</a:t>
            </a:fld>
            <a:endParaRPr lang="en-US"/>
          </a:p>
        </p:txBody>
      </p:sp>
    </p:spTree>
    <p:extLst>
      <p:ext uri="{BB962C8B-B14F-4D97-AF65-F5344CB8AC3E}">
        <p14:creationId xmlns:p14="http://schemas.microsoft.com/office/powerpoint/2010/main" val="4210005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EB1C-ECAF-6242-881A-E18C550FFC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E2EAA2-29B4-A741-9C8F-51CB10BB30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BBE79C-CB8F-1440-AF6F-7E71BA177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F54C23-4F70-0846-B004-4B93212F150E}"/>
              </a:ext>
            </a:extLst>
          </p:cNvPr>
          <p:cNvSpPr>
            <a:spLocks noGrp="1"/>
          </p:cNvSpPr>
          <p:nvPr>
            <p:ph type="dt" sz="half" idx="10"/>
          </p:nvPr>
        </p:nvSpPr>
        <p:spPr/>
        <p:txBody>
          <a:bodyPr/>
          <a:lstStyle/>
          <a:p>
            <a:fld id="{5944087C-D488-0744-822E-922BA8094F90}" type="datetimeFigureOut">
              <a:rPr lang="en-US" smtClean="0"/>
              <a:t>11/7/19</a:t>
            </a:fld>
            <a:endParaRPr lang="en-US"/>
          </a:p>
        </p:txBody>
      </p:sp>
      <p:sp>
        <p:nvSpPr>
          <p:cNvPr id="6" name="Footer Placeholder 5">
            <a:extLst>
              <a:ext uri="{FF2B5EF4-FFF2-40B4-BE49-F238E27FC236}">
                <a16:creationId xmlns:a16="http://schemas.microsoft.com/office/drawing/2014/main" id="{53F50C35-9B5F-994D-B6E2-D2057CB51E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07409A-9053-2748-9981-54E8DD6BB95F}"/>
              </a:ext>
            </a:extLst>
          </p:cNvPr>
          <p:cNvSpPr>
            <a:spLocks noGrp="1"/>
          </p:cNvSpPr>
          <p:nvPr>
            <p:ph type="sldNum" sz="quarter" idx="12"/>
          </p:nvPr>
        </p:nvSpPr>
        <p:spPr/>
        <p:txBody>
          <a:bodyPr/>
          <a:lstStyle/>
          <a:p>
            <a:fld id="{8F00593A-346C-114C-AA66-34EF3988EDC2}" type="slidenum">
              <a:rPr lang="en-US" smtClean="0"/>
              <a:t>‹#›</a:t>
            </a:fld>
            <a:endParaRPr lang="en-US"/>
          </a:p>
        </p:txBody>
      </p:sp>
    </p:spTree>
    <p:extLst>
      <p:ext uri="{BB962C8B-B14F-4D97-AF65-F5344CB8AC3E}">
        <p14:creationId xmlns:p14="http://schemas.microsoft.com/office/powerpoint/2010/main" val="260370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5.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6.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5" Type="http://schemas.openxmlformats.org/officeDocument/2006/relationships/image" Target="../media/image1.jpg"/><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BC5EB-4A16-334D-A089-FEFB84ADCF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397B3F-DCA1-2C4C-B608-1B1E033640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515FC-78F3-EC4A-844B-0B75E26067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4087C-D488-0744-822E-922BA8094F90}" type="datetimeFigureOut">
              <a:rPr lang="en-US" smtClean="0"/>
              <a:t>11/7/19</a:t>
            </a:fld>
            <a:endParaRPr lang="en-US"/>
          </a:p>
        </p:txBody>
      </p:sp>
      <p:sp>
        <p:nvSpPr>
          <p:cNvPr id="5" name="Footer Placeholder 4">
            <a:extLst>
              <a:ext uri="{FF2B5EF4-FFF2-40B4-BE49-F238E27FC236}">
                <a16:creationId xmlns:a16="http://schemas.microsoft.com/office/drawing/2014/main" id="{B9548F4F-5A4F-6D4B-9A8A-52AF2EA8C7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23D336-16FD-B141-984B-04F2960CB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00593A-346C-114C-AA66-34EF3988EDC2}" type="slidenum">
              <a:rPr lang="en-US" smtClean="0"/>
              <a:t>‹#›</a:t>
            </a:fld>
            <a:endParaRPr lang="en-US"/>
          </a:p>
        </p:txBody>
      </p:sp>
    </p:spTree>
    <p:extLst>
      <p:ext uri="{BB962C8B-B14F-4D97-AF65-F5344CB8AC3E}">
        <p14:creationId xmlns:p14="http://schemas.microsoft.com/office/powerpoint/2010/main" val="2490398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163767" y="6217633"/>
            <a:ext cx="881200" cy="524800"/>
          </a:xfrm>
          <a:prstGeom prst="rect">
            <a:avLst/>
          </a:prstGeom>
          <a:noFill/>
          <a:ln>
            <a:noFill/>
          </a:ln>
        </p:spPr>
        <p:txBody>
          <a:bodyPr spcFirstLastPara="1" wrap="square" lIns="91425" tIns="91425" rIns="91425" bIns="91425" anchor="ctr" anchorCtr="0">
            <a:noAutofit/>
          </a:bodyPr>
          <a:lstStyle>
            <a:lvl1pPr lvl="0" algn="r">
              <a:buNone/>
              <a:defRPr sz="3467">
                <a:solidFill>
                  <a:srgbClr val="666666"/>
                </a:solidFill>
              </a:defRPr>
            </a:lvl1pPr>
            <a:lvl2pPr lvl="1" algn="r">
              <a:buNone/>
              <a:defRPr sz="3467">
                <a:solidFill>
                  <a:srgbClr val="666666"/>
                </a:solidFill>
              </a:defRPr>
            </a:lvl2pPr>
            <a:lvl3pPr lvl="2" algn="r">
              <a:buNone/>
              <a:defRPr sz="3467">
                <a:solidFill>
                  <a:srgbClr val="666666"/>
                </a:solidFill>
              </a:defRPr>
            </a:lvl3pPr>
            <a:lvl4pPr lvl="3" algn="r">
              <a:buNone/>
              <a:defRPr sz="3467">
                <a:solidFill>
                  <a:srgbClr val="666666"/>
                </a:solidFill>
              </a:defRPr>
            </a:lvl4pPr>
            <a:lvl5pPr lvl="4" algn="r">
              <a:buNone/>
              <a:defRPr sz="3467">
                <a:solidFill>
                  <a:srgbClr val="666666"/>
                </a:solidFill>
              </a:defRPr>
            </a:lvl5pPr>
            <a:lvl6pPr lvl="5" algn="r">
              <a:buNone/>
              <a:defRPr sz="3467">
                <a:solidFill>
                  <a:srgbClr val="666666"/>
                </a:solidFill>
              </a:defRPr>
            </a:lvl6pPr>
            <a:lvl7pPr lvl="6" algn="r">
              <a:buNone/>
              <a:defRPr sz="3467">
                <a:solidFill>
                  <a:srgbClr val="666666"/>
                </a:solidFill>
              </a:defRPr>
            </a:lvl7pPr>
            <a:lvl8pPr lvl="7" algn="r">
              <a:buNone/>
              <a:defRPr sz="3467">
                <a:solidFill>
                  <a:srgbClr val="666666"/>
                </a:solidFill>
              </a:defRPr>
            </a:lvl8pPr>
            <a:lvl9pPr lvl="8" algn="r">
              <a:buNone/>
              <a:defRPr sz="3467">
                <a:solidFill>
                  <a:srgbClr val="666666"/>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927389"/>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77500"/>
            <a:ext cx="11360800" cy="768096"/>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8" name="Google Shape;8;p1"/>
          <p:cNvSpPr txBox="1">
            <a:spLocks noGrp="1"/>
          </p:cNvSpPr>
          <p:nvPr>
            <p:ph type="sldNum" idx="12"/>
          </p:nvPr>
        </p:nvSpPr>
        <p:spPr>
          <a:xfrm>
            <a:off x="11163767" y="6217633"/>
            <a:ext cx="881200" cy="524800"/>
          </a:xfrm>
          <a:prstGeom prst="rect">
            <a:avLst/>
          </a:prstGeom>
          <a:noFill/>
          <a:ln>
            <a:noFill/>
          </a:ln>
        </p:spPr>
        <p:txBody>
          <a:bodyPr spcFirstLastPara="1" wrap="square" lIns="91425" tIns="91425" rIns="91425" bIns="91425" anchor="ctr" anchorCtr="0">
            <a:noAutofit/>
          </a:bodyPr>
          <a:lstStyle>
            <a:lvl1pPr lvl="0" algn="r">
              <a:buNone/>
              <a:defRPr sz="3467">
                <a:solidFill>
                  <a:srgbClr val="666666"/>
                </a:solidFill>
              </a:defRPr>
            </a:lvl1pPr>
            <a:lvl2pPr lvl="1" algn="r">
              <a:buNone/>
              <a:defRPr sz="3467">
                <a:solidFill>
                  <a:srgbClr val="666666"/>
                </a:solidFill>
              </a:defRPr>
            </a:lvl2pPr>
            <a:lvl3pPr lvl="2" algn="r">
              <a:buNone/>
              <a:defRPr sz="3467">
                <a:solidFill>
                  <a:srgbClr val="666666"/>
                </a:solidFill>
              </a:defRPr>
            </a:lvl3pPr>
            <a:lvl4pPr lvl="3" algn="r">
              <a:buNone/>
              <a:defRPr sz="3467">
                <a:solidFill>
                  <a:srgbClr val="666666"/>
                </a:solidFill>
              </a:defRPr>
            </a:lvl4pPr>
            <a:lvl5pPr lvl="4" algn="r">
              <a:buNone/>
              <a:defRPr sz="3467">
                <a:solidFill>
                  <a:srgbClr val="666666"/>
                </a:solidFill>
              </a:defRPr>
            </a:lvl5pPr>
            <a:lvl6pPr lvl="5" algn="r">
              <a:buNone/>
              <a:defRPr sz="3467">
                <a:solidFill>
                  <a:srgbClr val="666666"/>
                </a:solidFill>
              </a:defRPr>
            </a:lvl6pPr>
            <a:lvl7pPr lvl="6" algn="r">
              <a:buNone/>
              <a:defRPr sz="3467">
                <a:solidFill>
                  <a:srgbClr val="666666"/>
                </a:solidFill>
              </a:defRPr>
            </a:lvl7pPr>
            <a:lvl8pPr lvl="7" algn="r">
              <a:buNone/>
              <a:defRPr sz="3467">
                <a:solidFill>
                  <a:srgbClr val="666666"/>
                </a:solidFill>
              </a:defRPr>
            </a:lvl8pPr>
            <a:lvl9pPr lvl="8" algn="r">
              <a:buNone/>
              <a:defRPr sz="3467">
                <a:solidFill>
                  <a:srgbClr val="666666"/>
                </a:solidFill>
              </a:defRPr>
            </a:lvl9pPr>
          </a:lstStyle>
          <a:p>
            <a:pPr defTabSz="1219170">
              <a:buClr>
                <a:srgbClr val="000000"/>
              </a:buClr>
              <a:defRPr/>
            </a:pPr>
            <a:fld id="{00000000-1234-1234-1234-123412341234}" type="slidenum">
              <a:rPr lang="en" kern="0" smtClean="0">
                <a:cs typeface="Arial"/>
                <a:sym typeface="Arial"/>
              </a:rPr>
              <a:pPr defTabSz="1219170">
                <a:buClr>
                  <a:srgbClr val="000000"/>
                </a:buClr>
                <a:defRPr/>
              </a:pPr>
              <a:t>‹#›</a:t>
            </a:fld>
            <a:endParaRPr lang="en" kern="0">
              <a:cs typeface="Arial"/>
              <a:sym typeface="Arial"/>
            </a:endParaRPr>
          </a:p>
        </p:txBody>
      </p:sp>
    </p:spTree>
    <p:extLst>
      <p:ext uri="{BB962C8B-B14F-4D97-AF65-F5344CB8AC3E}">
        <p14:creationId xmlns:p14="http://schemas.microsoft.com/office/powerpoint/2010/main" val="4126686761"/>
      </p:ext>
    </p:extLst>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26709" marR="0" lvl="0" indent="-304792" algn="l" rtl="0">
        <a:lnSpc>
          <a:spcPct val="100000"/>
        </a:lnSpc>
        <a:spcBef>
          <a:spcPts val="0"/>
        </a:spcBef>
        <a:spcAft>
          <a:spcPts val="0"/>
        </a:spcAft>
        <a:buClr>
          <a:srgbClr val="000000"/>
        </a:buClr>
        <a:buFont typeface="Arial"/>
        <a:defRPr sz="2667" b="0" i="0" u="none" strike="noStrike" cap="none">
          <a:solidFill>
            <a:srgbClr val="000000"/>
          </a:solidFill>
          <a:latin typeface="Arial"/>
          <a:ea typeface="Arial"/>
          <a:cs typeface="Arial"/>
          <a:sym typeface="Arial"/>
        </a:defRPr>
      </a:lvl1pPr>
      <a:lvl2pPr marL="795847" marR="0" lvl="1" indent="0" algn="l" rtl="0">
        <a:lnSpc>
          <a:spcPct val="100000"/>
        </a:lnSpc>
        <a:spcBef>
          <a:spcPts val="0"/>
        </a:spcBef>
        <a:spcAft>
          <a:spcPts val="0"/>
        </a:spcAft>
        <a:buClr>
          <a:srgbClr val="000000"/>
        </a:buClr>
        <a:buFontTx/>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163767" y="6217633"/>
            <a:ext cx="881200" cy="524800"/>
          </a:xfrm>
          <a:prstGeom prst="rect">
            <a:avLst/>
          </a:prstGeom>
          <a:noFill/>
          <a:ln>
            <a:noFill/>
          </a:ln>
        </p:spPr>
        <p:txBody>
          <a:bodyPr spcFirstLastPara="1" wrap="square" lIns="91425" tIns="91425" rIns="91425" bIns="91425" anchor="ctr" anchorCtr="0">
            <a:noAutofit/>
          </a:bodyPr>
          <a:lstStyle>
            <a:lvl1pPr lvl="0" algn="r">
              <a:buNone/>
              <a:defRPr sz="3467">
                <a:solidFill>
                  <a:srgbClr val="666666"/>
                </a:solidFill>
              </a:defRPr>
            </a:lvl1pPr>
            <a:lvl2pPr lvl="1" algn="r">
              <a:buNone/>
              <a:defRPr sz="3467">
                <a:solidFill>
                  <a:srgbClr val="666666"/>
                </a:solidFill>
              </a:defRPr>
            </a:lvl2pPr>
            <a:lvl3pPr lvl="2" algn="r">
              <a:buNone/>
              <a:defRPr sz="3467">
                <a:solidFill>
                  <a:srgbClr val="666666"/>
                </a:solidFill>
              </a:defRPr>
            </a:lvl3pPr>
            <a:lvl4pPr lvl="3" algn="r">
              <a:buNone/>
              <a:defRPr sz="3467">
                <a:solidFill>
                  <a:srgbClr val="666666"/>
                </a:solidFill>
              </a:defRPr>
            </a:lvl4pPr>
            <a:lvl5pPr lvl="4" algn="r">
              <a:buNone/>
              <a:defRPr sz="3467">
                <a:solidFill>
                  <a:srgbClr val="666666"/>
                </a:solidFill>
              </a:defRPr>
            </a:lvl5pPr>
            <a:lvl6pPr lvl="5" algn="r">
              <a:buNone/>
              <a:defRPr sz="3467">
                <a:solidFill>
                  <a:srgbClr val="666666"/>
                </a:solidFill>
              </a:defRPr>
            </a:lvl6pPr>
            <a:lvl7pPr lvl="6" algn="r">
              <a:buNone/>
              <a:defRPr sz="3467">
                <a:solidFill>
                  <a:srgbClr val="666666"/>
                </a:solidFill>
              </a:defRPr>
            </a:lvl7pPr>
            <a:lvl8pPr lvl="7" algn="r">
              <a:buNone/>
              <a:defRPr sz="3467">
                <a:solidFill>
                  <a:srgbClr val="666666"/>
                </a:solidFill>
              </a:defRPr>
            </a:lvl8pPr>
            <a:lvl9pPr lvl="8" algn="r">
              <a:buNone/>
              <a:defRPr sz="3467">
                <a:solidFill>
                  <a:srgbClr val="666666"/>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79624140"/>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71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77500"/>
            <a:ext cx="11360800" cy="768096"/>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8" name="Google Shape;8;p1"/>
          <p:cNvSpPr txBox="1">
            <a:spLocks noGrp="1"/>
          </p:cNvSpPr>
          <p:nvPr>
            <p:ph type="sldNum" idx="12"/>
          </p:nvPr>
        </p:nvSpPr>
        <p:spPr>
          <a:xfrm>
            <a:off x="11163767" y="6217633"/>
            <a:ext cx="881200" cy="524800"/>
          </a:xfrm>
          <a:prstGeom prst="rect">
            <a:avLst/>
          </a:prstGeom>
          <a:noFill/>
          <a:ln>
            <a:noFill/>
          </a:ln>
        </p:spPr>
        <p:txBody>
          <a:bodyPr spcFirstLastPara="1" wrap="square" lIns="91425" tIns="91425" rIns="91425" bIns="91425" anchor="ctr" anchorCtr="0">
            <a:noAutofit/>
          </a:bodyPr>
          <a:lstStyle>
            <a:lvl1pPr lvl="0" algn="r">
              <a:buNone/>
              <a:defRPr sz="3467">
                <a:solidFill>
                  <a:srgbClr val="666666"/>
                </a:solidFill>
              </a:defRPr>
            </a:lvl1pPr>
            <a:lvl2pPr lvl="1" algn="r">
              <a:buNone/>
              <a:defRPr sz="3467">
                <a:solidFill>
                  <a:srgbClr val="666666"/>
                </a:solidFill>
              </a:defRPr>
            </a:lvl2pPr>
            <a:lvl3pPr lvl="2" algn="r">
              <a:buNone/>
              <a:defRPr sz="3467">
                <a:solidFill>
                  <a:srgbClr val="666666"/>
                </a:solidFill>
              </a:defRPr>
            </a:lvl3pPr>
            <a:lvl4pPr lvl="3" algn="r">
              <a:buNone/>
              <a:defRPr sz="3467">
                <a:solidFill>
                  <a:srgbClr val="666666"/>
                </a:solidFill>
              </a:defRPr>
            </a:lvl4pPr>
            <a:lvl5pPr lvl="4" algn="r">
              <a:buNone/>
              <a:defRPr sz="3467">
                <a:solidFill>
                  <a:srgbClr val="666666"/>
                </a:solidFill>
              </a:defRPr>
            </a:lvl5pPr>
            <a:lvl6pPr lvl="5" algn="r">
              <a:buNone/>
              <a:defRPr sz="3467">
                <a:solidFill>
                  <a:srgbClr val="666666"/>
                </a:solidFill>
              </a:defRPr>
            </a:lvl6pPr>
            <a:lvl7pPr lvl="6" algn="r">
              <a:buNone/>
              <a:defRPr sz="3467">
                <a:solidFill>
                  <a:srgbClr val="666666"/>
                </a:solidFill>
              </a:defRPr>
            </a:lvl7pPr>
            <a:lvl8pPr lvl="7" algn="r">
              <a:buNone/>
              <a:defRPr sz="3467">
                <a:solidFill>
                  <a:srgbClr val="666666"/>
                </a:solidFill>
              </a:defRPr>
            </a:lvl8pPr>
            <a:lvl9pPr lvl="8" algn="r">
              <a:buNone/>
              <a:defRPr sz="3467">
                <a:solidFill>
                  <a:srgbClr val="666666"/>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6648044"/>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hf hdr="0" ftr="0" dt="0"/>
  <p:txStyles>
    <p:title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26709" marR="0" lvl="0" indent="-304792" algn="l" rtl="0">
        <a:lnSpc>
          <a:spcPct val="100000"/>
        </a:lnSpc>
        <a:spcBef>
          <a:spcPts val="0"/>
        </a:spcBef>
        <a:spcAft>
          <a:spcPts val="0"/>
        </a:spcAft>
        <a:buClr>
          <a:srgbClr val="000000"/>
        </a:buClr>
        <a:buFont typeface="Arial"/>
        <a:defRPr sz="2667" b="0" i="0" u="none" strike="noStrike" cap="none">
          <a:solidFill>
            <a:srgbClr val="000000"/>
          </a:solidFill>
          <a:latin typeface="Arial"/>
          <a:ea typeface="Arial"/>
          <a:cs typeface="Arial"/>
          <a:sym typeface="Arial"/>
        </a:defRPr>
      </a:lvl1pPr>
      <a:lvl2pPr marL="795847" marR="0" lvl="1" indent="0" algn="l" rtl="0">
        <a:lnSpc>
          <a:spcPct val="100000"/>
        </a:lnSpc>
        <a:spcBef>
          <a:spcPts val="0"/>
        </a:spcBef>
        <a:spcAft>
          <a:spcPts val="0"/>
        </a:spcAft>
        <a:buClr>
          <a:srgbClr val="000000"/>
        </a:buClr>
        <a:buFontTx/>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163767" y="6217633"/>
            <a:ext cx="881200" cy="524800"/>
          </a:xfrm>
          <a:prstGeom prst="rect">
            <a:avLst/>
          </a:prstGeom>
          <a:noFill/>
          <a:ln>
            <a:noFill/>
          </a:ln>
        </p:spPr>
        <p:txBody>
          <a:bodyPr spcFirstLastPara="1" wrap="square" lIns="91425" tIns="91425" rIns="91425" bIns="91425" anchor="ctr" anchorCtr="0">
            <a:noAutofit/>
          </a:bodyPr>
          <a:lstStyle>
            <a:lvl1pPr lvl="0" algn="r">
              <a:buNone/>
              <a:defRPr sz="3467">
                <a:solidFill>
                  <a:srgbClr val="666666"/>
                </a:solidFill>
              </a:defRPr>
            </a:lvl1pPr>
            <a:lvl2pPr lvl="1" algn="r">
              <a:buNone/>
              <a:defRPr sz="3467">
                <a:solidFill>
                  <a:srgbClr val="666666"/>
                </a:solidFill>
              </a:defRPr>
            </a:lvl2pPr>
            <a:lvl3pPr lvl="2" algn="r">
              <a:buNone/>
              <a:defRPr sz="3467">
                <a:solidFill>
                  <a:srgbClr val="666666"/>
                </a:solidFill>
              </a:defRPr>
            </a:lvl3pPr>
            <a:lvl4pPr lvl="3" algn="r">
              <a:buNone/>
              <a:defRPr sz="3467">
                <a:solidFill>
                  <a:srgbClr val="666666"/>
                </a:solidFill>
              </a:defRPr>
            </a:lvl4pPr>
            <a:lvl5pPr lvl="4" algn="r">
              <a:buNone/>
              <a:defRPr sz="3467">
                <a:solidFill>
                  <a:srgbClr val="666666"/>
                </a:solidFill>
              </a:defRPr>
            </a:lvl5pPr>
            <a:lvl6pPr lvl="5" algn="r">
              <a:buNone/>
              <a:defRPr sz="3467">
                <a:solidFill>
                  <a:srgbClr val="666666"/>
                </a:solidFill>
              </a:defRPr>
            </a:lvl6pPr>
            <a:lvl7pPr lvl="6" algn="r">
              <a:buNone/>
              <a:defRPr sz="3467">
                <a:solidFill>
                  <a:srgbClr val="666666"/>
                </a:solidFill>
              </a:defRPr>
            </a:lvl7pPr>
            <a:lvl8pPr lvl="7" algn="r">
              <a:buNone/>
              <a:defRPr sz="3467">
                <a:solidFill>
                  <a:srgbClr val="666666"/>
                </a:solidFill>
              </a:defRPr>
            </a:lvl8pPr>
            <a:lvl9pPr lvl="8" algn="r">
              <a:buNone/>
              <a:defRPr sz="3467">
                <a:solidFill>
                  <a:srgbClr val="666666"/>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7580144"/>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r>
              <a:t>标题文本</a:t>
            </a:r>
          </a:p>
        </p:txBody>
      </p:sp>
      <p:sp>
        <p:nvSpPr>
          <p:cNvPr id="3"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8457719" y="6217852"/>
            <a:ext cx="279882" cy="276999"/>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extLst>
      <p:ext uri="{BB962C8B-B14F-4D97-AF65-F5344CB8AC3E}">
        <p14:creationId xmlns:p14="http://schemas.microsoft.com/office/powerpoint/2010/main" val="411859087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Lst>
  <p:transition spd="med"/>
  <p:txStyles>
    <p:titleStyle>
      <a:lvl1pPr marL="0" marR="0" indent="0" algn="ctr" defTabSz="609492" rtl="0" latinLnBrk="0">
        <a:lnSpc>
          <a:spcPct val="100000"/>
        </a:lnSpc>
        <a:spcBef>
          <a:spcPts val="0"/>
        </a:spcBef>
        <a:spcAft>
          <a:spcPts val="0"/>
        </a:spcAft>
        <a:buClrTx/>
        <a:buSzTx/>
        <a:buFontTx/>
        <a:buNone/>
        <a:tabLst/>
        <a:defRPr sz="5900" b="0" i="0" u="none" strike="noStrike" cap="none" spc="0" baseline="0">
          <a:ln>
            <a:noFill/>
          </a:ln>
          <a:solidFill>
            <a:srgbClr val="000000"/>
          </a:solidFill>
          <a:uFillTx/>
          <a:latin typeface="+mj-lt"/>
          <a:ea typeface="+mj-ea"/>
          <a:cs typeface="+mj-cs"/>
          <a:sym typeface="Calibri"/>
        </a:defRPr>
      </a:lvl1pPr>
      <a:lvl2pPr marL="0" marR="0" indent="0" algn="ctr" defTabSz="609492" rtl="0" latinLnBrk="0">
        <a:lnSpc>
          <a:spcPct val="100000"/>
        </a:lnSpc>
        <a:spcBef>
          <a:spcPts val="0"/>
        </a:spcBef>
        <a:spcAft>
          <a:spcPts val="0"/>
        </a:spcAft>
        <a:buClrTx/>
        <a:buSzTx/>
        <a:buFontTx/>
        <a:buNone/>
        <a:tabLst/>
        <a:defRPr sz="5900" b="0" i="0" u="none" strike="noStrike" cap="none" spc="0" baseline="0">
          <a:ln>
            <a:noFill/>
          </a:ln>
          <a:solidFill>
            <a:srgbClr val="000000"/>
          </a:solidFill>
          <a:uFillTx/>
          <a:latin typeface="+mj-lt"/>
          <a:ea typeface="+mj-ea"/>
          <a:cs typeface="+mj-cs"/>
          <a:sym typeface="Calibri"/>
        </a:defRPr>
      </a:lvl2pPr>
      <a:lvl3pPr marL="0" marR="0" indent="0" algn="ctr" defTabSz="609492" rtl="0" latinLnBrk="0">
        <a:lnSpc>
          <a:spcPct val="100000"/>
        </a:lnSpc>
        <a:spcBef>
          <a:spcPts val="0"/>
        </a:spcBef>
        <a:spcAft>
          <a:spcPts val="0"/>
        </a:spcAft>
        <a:buClrTx/>
        <a:buSzTx/>
        <a:buFontTx/>
        <a:buNone/>
        <a:tabLst/>
        <a:defRPr sz="5900" b="0" i="0" u="none" strike="noStrike" cap="none" spc="0" baseline="0">
          <a:ln>
            <a:noFill/>
          </a:ln>
          <a:solidFill>
            <a:srgbClr val="000000"/>
          </a:solidFill>
          <a:uFillTx/>
          <a:latin typeface="+mj-lt"/>
          <a:ea typeface="+mj-ea"/>
          <a:cs typeface="+mj-cs"/>
          <a:sym typeface="Calibri"/>
        </a:defRPr>
      </a:lvl3pPr>
      <a:lvl4pPr marL="0" marR="0" indent="0" algn="ctr" defTabSz="609492" rtl="0" latinLnBrk="0">
        <a:lnSpc>
          <a:spcPct val="100000"/>
        </a:lnSpc>
        <a:spcBef>
          <a:spcPts val="0"/>
        </a:spcBef>
        <a:spcAft>
          <a:spcPts val="0"/>
        </a:spcAft>
        <a:buClrTx/>
        <a:buSzTx/>
        <a:buFontTx/>
        <a:buNone/>
        <a:tabLst/>
        <a:defRPr sz="5900" b="0" i="0" u="none" strike="noStrike" cap="none" spc="0" baseline="0">
          <a:ln>
            <a:noFill/>
          </a:ln>
          <a:solidFill>
            <a:srgbClr val="000000"/>
          </a:solidFill>
          <a:uFillTx/>
          <a:latin typeface="+mj-lt"/>
          <a:ea typeface="+mj-ea"/>
          <a:cs typeface="+mj-cs"/>
          <a:sym typeface="Calibri"/>
        </a:defRPr>
      </a:lvl4pPr>
      <a:lvl5pPr marL="0" marR="0" indent="0" algn="ctr" defTabSz="609492" rtl="0" latinLnBrk="0">
        <a:lnSpc>
          <a:spcPct val="100000"/>
        </a:lnSpc>
        <a:spcBef>
          <a:spcPts val="0"/>
        </a:spcBef>
        <a:spcAft>
          <a:spcPts val="0"/>
        </a:spcAft>
        <a:buClrTx/>
        <a:buSzTx/>
        <a:buFontTx/>
        <a:buNone/>
        <a:tabLst/>
        <a:defRPr sz="5900" b="0" i="0" u="none" strike="noStrike" cap="none" spc="0" baseline="0">
          <a:ln>
            <a:noFill/>
          </a:ln>
          <a:solidFill>
            <a:srgbClr val="000000"/>
          </a:solidFill>
          <a:uFillTx/>
          <a:latin typeface="+mj-lt"/>
          <a:ea typeface="+mj-ea"/>
          <a:cs typeface="+mj-cs"/>
          <a:sym typeface="Calibri"/>
        </a:defRPr>
      </a:lvl5pPr>
      <a:lvl6pPr marL="0" marR="0" indent="0" algn="ctr" defTabSz="609492" rtl="0" latinLnBrk="0">
        <a:lnSpc>
          <a:spcPct val="100000"/>
        </a:lnSpc>
        <a:spcBef>
          <a:spcPts val="0"/>
        </a:spcBef>
        <a:spcAft>
          <a:spcPts val="0"/>
        </a:spcAft>
        <a:buClrTx/>
        <a:buSzTx/>
        <a:buFontTx/>
        <a:buNone/>
        <a:tabLst/>
        <a:defRPr sz="5900" b="0" i="0" u="none" strike="noStrike" cap="none" spc="0" baseline="0">
          <a:ln>
            <a:noFill/>
          </a:ln>
          <a:solidFill>
            <a:srgbClr val="000000"/>
          </a:solidFill>
          <a:uFillTx/>
          <a:latin typeface="+mj-lt"/>
          <a:ea typeface="+mj-ea"/>
          <a:cs typeface="+mj-cs"/>
          <a:sym typeface="Calibri"/>
        </a:defRPr>
      </a:lvl6pPr>
      <a:lvl7pPr marL="0" marR="0" indent="0" algn="ctr" defTabSz="609492" rtl="0" latinLnBrk="0">
        <a:lnSpc>
          <a:spcPct val="100000"/>
        </a:lnSpc>
        <a:spcBef>
          <a:spcPts val="0"/>
        </a:spcBef>
        <a:spcAft>
          <a:spcPts val="0"/>
        </a:spcAft>
        <a:buClrTx/>
        <a:buSzTx/>
        <a:buFontTx/>
        <a:buNone/>
        <a:tabLst/>
        <a:defRPr sz="5900" b="0" i="0" u="none" strike="noStrike" cap="none" spc="0" baseline="0">
          <a:ln>
            <a:noFill/>
          </a:ln>
          <a:solidFill>
            <a:srgbClr val="000000"/>
          </a:solidFill>
          <a:uFillTx/>
          <a:latin typeface="+mj-lt"/>
          <a:ea typeface="+mj-ea"/>
          <a:cs typeface="+mj-cs"/>
          <a:sym typeface="Calibri"/>
        </a:defRPr>
      </a:lvl7pPr>
      <a:lvl8pPr marL="0" marR="0" indent="0" algn="ctr" defTabSz="609492" rtl="0" latinLnBrk="0">
        <a:lnSpc>
          <a:spcPct val="100000"/>
        </a:lnSpc>
        <a:spcBef>
          <a:spcPts val="0"/>
        </a:spcBef>
        <a:spcAft>
          <a:spcPts val="0"/>
        </a:spcAft>
        <a:buClrTx/>
        <a:buSzTx/>
        <a:buFontTx/>
        <a:buNone/>
        <a:tabLst/>
        <a:defRPr sz="5900" b="0" i="0" u="none" strike="noStrike" cap="none" spc="0" baseline="0">
          <a:ln>
            <a:noFill/>
          </a:ln>
          <a:solidFill>
            <a:srgbClr val="000000"/>
          </a:solidFill>
          <a:uFillTx/>
          <a:latin typeface="+mj-lt"/>
          <a:ea typeface="+mj-ea"/>
          <a:cs typeface="+mj-cs"/>
          <a:sym typeface="Calibri"/>
        </a:defRPr>
      </a:lvl8pPr>
      <a:lvl9pPr marL="0" marR="0" indent="0" algn="ctr" defTabSz="609492" rtl="0" latinLnBrk="0">
        <a:lnSpc>
          <a:spcPct val="100000"/>
        </a:lnSpc>
        <a:spcBef>
          <a:spcPts val="0"/>
        </a:spcBef>
        <a:spcAft>
          <a:spcPts val="0"/>
        </a:spcAft>
        <a:buClrTx/>
        <a:buSzTx/>
        <a:buFontTx/>
        <a:buNone/>
        <a:tabLst/>
        <a:defRPr sz="5900" b="0" i="0" u="none" strike="noStrike" cap="none" spc="0" baseline="0">
          <a:ln>
            <a:noFill/>
          </a:ln>
          <a:solidFill>
            <a:srgbClr val="000000"/>
          </a:solidFill>
          <a:uFillTx/>
          <a:latin typeface="+mj-lt"/>
          <a:ea typeface="+mj-ea"/>
          <a:cs typeface="+mj-cs"/>
          <a:sym typeface="Calibri"/>
        </a:defRPr>
      </a:lvl9pPr>
    </p:titleStyle>
    <p:bodyStyle>
      <a:lvl1pPr marL="457120" marR="0" indent="-457120" algn="l" defTabSz="609492" rtl="0" latinLnBrk="0">
        <a:lnSpc>
          <a:spcPct val="100000"/>
        </a:lnSpc>
        <a:spcBef>
          <a:spcPts val="1000"/>
        </a:spcBef>
        <a:spcAft>
          <a:spcPts val="0"/>
        </a:spcAft>
        <a:buClrTx/>
        <a:buSzPct val="100000"/>
        <a:buFont typeface="Arial"/>
        <a:buChar char="•"/>
        <a:tabLst/>
        <a:defRPr sz="4300" b="0" i="0" u="none" strike="noStrike" cap="none" spc="0" baseline="0">
          <a:ln>
            <a:noFill/>
          </a:ln>
          <a:solidFill>
            <a:srgbClr val="000000"/>
          </a:solidFill>
          <a:uFillTx/>
          <a:latin typeface="+mj-lt"/>
          <a:ea typeface="+mj-ea"/>
          <a:cs typeface="+mj-cs"/>
          <a:sym typeface="Calibri"/>
        </a:defRPr>
      </a:lvl1pPr>
      <a:lvl2pPr marL="1052199" marR="0" indent="-442705" algn="l" defTabSz="609492" rtl="0" latinLnBrk="0">
        <a:lnSpc>
          <a:spcPct val="100000"/>
        </a:lnSpc>
        <a:spcBef>
          <a:spcPts val="1000"/>
        </a:spcBef>
        <a:spcAft>
          <a:spcPts val="0"/>
        </a:spcAft>
        <a:buClrTx/>
        <a:buSzPct val="100000"/>
        <a:buFont typeface="Arial"/>
        <a:buChar char="–"/>
        <a:tabLst/>
        <a:defRPr sz="4300" b="0" i="0" u="none" strike="noStrike" cap="none" spc="0" baseline="0">
          <a:ln>
            <a:noFill/>
          </a:ln>
          <a:solidFill>
            <a:srgbClr val="000000"/>
          </a:solidFill>
          <a:uFillTx/>
          <a:latin typeface="+mj-lt"/>
          <a:ea typeface="+mj-ea"/>
          <a:cs typeface="+mj-cs"/>
          <a:sym typeface="Calibri"/>
        </a:defRPr>
      </a:lvl2pPr>
      <a:lvl3pPr marL="1628489" marR="0" indent="-409503" algn="l" defTabSz="609492" rtl="0" latinLnBrk="0">
        <a:lnSpc>
          <a:spcPct val="100000"/>
        </a:lnSpc>
        <a:spcBef>
          <a:spcPts val="1000"/>
        </a:spcBef>
        <a:spcAft>
          <a:spcPts val="0"/>
        </a:spcAft>
        <a:buClrTx/>
        <a:buSzPct val="100000"/>
        <a:buFont typeface="Arial"/>
        <a:buChar char="•"/>
        <a:tabLst/>
        <a:defRPr sz="4300" b="0" i="0" u="none" strike="noStrike" cap="none" spc="0" baseline="0">
          <a:ln>
            <a:noFill/>
          </a:ln>
          <a:solidFill>
            <a:srgbClr val="000000"/>
          </a:solidFill>
          <a:uFillTx/>
          <a:latin typeface="+mj-lt"/>
          <a:ea typeface="+mj-ea"/>
          <a:cs typeface="+mj-cs"/>
          <a:sym typeface="Calibri"/>
        </a:defRPr>
      </a:lvl3pPr>
      <a:lvl4pPr marL="2313817" marR="0" indent="-485338" algn="l" defTabSz="609492" rtl="0" latinLnBrk="0">
        <a:lnSpc>
          <a:spcPct val="100000"/>
        </a:lnSpc>
        <a:spcBef>
          <a:spcPts val="1000"/>
        </a:spcBef>
        <a:spcAft>
          <a:spcPts val="0"/>
        </a:spcAft>
        <a:buClrTx/>
        <a:buSzPct val="100000"/>
        <a:buFont typeface="Arial"/>
        <a:buChar char="–"/>
        <a:tabLst/>
        <a:defRPr sz="4300" b="0" i="0" u="none" strike="noStrike" cap="none" spc="0" baseline="0">
          <a:ln>
            <a:noFill/>
          </a:ln>
          <a:solidFill>
            <a:srgbClr val="000000"/>
          </a:solidFill>
          <a:uFillTx/>
          <a:latin typeface="+mj-lt"/>
          <a:ea typeface="+mj-ea"/>
          <a:cs typeface="+mj-cs"/>
          <a:sym typeface="Calibri"/>
        </a:defRPr>
      </a:lvl4pPr>
      <a:lvl5pPr marL="2923310" marR="0" indent="-485338" algn="l" defTabSz="609492" rtl="0" latinLnBrk="0">
        <a:lnSpc>
          <a:spcPct val="100000"/>
        </a:lnSpc>
        <a:spcBef>
          <a:spcPts val="1000"/>
        </a:spcBef>
        <a:spcAft>
          <a:spcPts val="0"/>
        </a:spcAft>
        <a:buClrTx/>
        <a:buSzPct val="100000"/>
        <a:buFont typeface="Arial"/>
        <a:buChar char="»"/>
        <a:tabLst/>
        <a:defRPr sz="4300" b="0" i="0" u="none" strike="noStrike" cap="none" spc="0" baseline="0">
          <a:ln>
            <a:noFill/>
          </a:ln>
          <a:solidFill>
            <a:srgbClr val="000000"/>
          </a:solidFill>
          <a:uFillTx/>
          <a:latin typeface="+mj-lt"/>
          <a:ea typeface="+mj-ea"/>
          <a:cs typeface="+mj-cs"/>
          <a:sym typeface="Calibri"/>
        </a:defRPr>
      </a:lvl5pPr>
      <a:lvl6pPr marL="3532803" marR="0" indent="-485337" algn="l" defTabSz="609492" rtl="0" latinLnBrk="0">
        <a:lnSpc>
          <a:spcPct val="100000"/>
        </a:lnSpc>
        <a:spcBef>
          <a:spcPts val="1000"/>
        </a:spcBef>
        <a:spcAft>
          <a:spcPts val="0"/>
        </a:spcAft>
        <a:buClrTx/>
        <a:buSzPct val="100000"/>
        <a:buFont typeface="Arial"/>
        <a:buChar char="•"/>
        <a:tabLst/>
        <a:defRPr sz="4300" b="0" i="0" u="none" strike="noStrike" cap="none" spc="0" baseline="0">
          <a:ln>
            <a:noFill/>
          </a:ln>
          <a:solidFill>
            <a:srgbClr val="000000"/>
          </a:solidFill>
          <a:uFillTx/>
          <a:latin typeface="+mj-lt"/>
          <a:ea typeface="+mj-ea"/>
          <a:cs typeface="+mj-cs"/>
          <a:sym typeface="Calibri"/>
        </a:defRPr>
      </a:lvl6pPr>
      <a:lvl7pPr marL="4142297" marR="0" indent="-485337" algn="l" defTabSz="609492" rtl="0" latinLnBrk="0">
        <a:lnSpc>
          <a:spcPct val="100000"/>
        </a:lnSpc>
        <a:spcBef>
          <a:spcPts val="1000"/>
        </a:spcBef>
        <a:spcAft>
          <a:spcPts val="0"/>
        </a:spcAft>
        <a:buClrTx/>
        <a:buSzPct val="100000"/>
        <a:buFont typeface="Arial"/>
        <a:buChar char="•"/>
        <a:tabLst/>
        <a:defRPr sz="4300" b="0" i="0" u="none" strike="noStrike" cap="none" spc="0" baseline="0">
          <a:ln>
            <a:noFill/>
          </a:ln>
          <a:solidFill>
            <a:srgbClr val="000000"/>
          </a:solidFill>
          <a:uFillTx/>
          <a:latin typeface="+mj-lt"/>
          <a:ea typeface="+mj-ea"/>
          <a:cs typeface="+mj-cs"/>
          <a:sym typeface="Calibri"/>
        </a:defRPr>
      </a:lvl7pPr>
      <a:lvl8pPr marL="4751790" marR="0" indent="-485337" algn="l" defTabSz="609492" rtl="0" latinLnBrk="0">
        <a:lnSpc>
          <a:spcPct val="100000"/>
        </a:lnSpc>
        <a:spcBef>
          <a:spcPts val="1000"/>
        </a:spcBef>
        <a:spcAft>
          <a:spcPts val="0"/>
        </a:spcAft>
        <a:buClrTx/>
        <a:buSzPct val="100000"/>
        <a:buFont typeface="Arial"/>
        <a:buChar char="•"/>
        <a:tabLst/>
        <a:defRPr sz="4300" b="0" i="0" u="none" strike="noStrike" cap="none" spc="0" baseline="0">
          <a:ln>
            <a:noFill/>
          </a:ln>
          <a:solidFill>
            <a:srgbClr val="000000"/>
          </a:solidFill>
          <a:uFillTx/>
          <a:latin typeface="+mj-lt"/>
          <a:ea typeface="+mj-ea"/>
          <a:cs typeface="+mj-cs"/>
          <a:sym typeface="Calibri"/>
        </a:defRPr>
      </a:lvl8pPr>
      <a:lvl9pPr marL="5361283" marR="0" indent="-485337" algn="l" defTabSz="609492" rtl="0" latinLnBrk="0">
        <a:lnSpc>
          <a:spcPct val="100000"/>
        </a:lnSpc>
        <a:spcBef>
          <a:spcPts val="1000"/>
        </a:spcBef>
        <a:spcAft>
          <a:spcPts val="0"/>
        </a:spcAft>
        <a:buClrTx/>
        <a:buSzPct val="100000"/>
        <a:buFont typeface="Arial"/>
        <a:buChar char="•"/>
        <a:tabLst/>
        <a:defRPr sz="4300" b="0" i="0" u="none" strike="noStrike" cap="none" spc="0" baseline="0">
          <a:ln>
            <a:noFill/>
          </a:ln>
          <a:solidFill>
            <a:srgbClr val="000000"/>
          </a:solidFill>
          <a:uFillTx/>
          <a:latin typeface="+mj-lt"/>
          <a:ea typeface="+mj-ea"/>
          <a:cs typeface="+mj-cs"/>
          <a:sym typeface="Calibri"/>
        </a:defRPr>
      </a:lvl9pPr>
    </p:bodyStyle>
    <p:other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67.xml"/><Relationship Id="rId1" Type="http://schemas.openxmlformats.org/officeDocument/2006/relationships/slideLayout" Target="../slideLayouts/slideLayout41.xml"/></Relationships>
</file>

<file path=ppt/slides/_rels/slide10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68.xml"/><Relationship Id="rId1" Type="http://schemas.openxmlformats.org/officeDocument/2006/relationships/slideLayout" Target="../slideLayouts/slideLayout41.xml"/></Relationships>
</file>

<file path=ppt/slides/_rels/slide102.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41.xml"/></Relationships>
</file>

<file path=ppt/slides/_rels/slide103.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41.xml"/></Relationships>
</file>

<file path=ppt/slides/_rels/slide104.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41.xml"/><Relationship Id="rId5" Type="http://schemas.openxmlformats.org/officeDocument/2006/relationships/image" Target="../media/image421.png"/><Relationship Id="rId4" Type="http://schemas.openxmlformats.org/officeDocument/2006/relationships/image" Target="../media/image420.png"/></Relationships>
</file>

<file path=ppt/slides/_rels/slide105.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41.xml"/></Relationships>
</file>

<file path=ppt/slides/_rels/slide106.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69.xml"/><Relationship Id="rId1" Type="http://schemas.openxmlformats.org/officeDocument/2006/relationships/slideLayout" Target="../slideLayouts/slideLayout41.xml"/><Relationship Id="rId4" Type="http://schemas.openxmlformats.org/officeDocument/2006/relationships/image" Target="../media/image423.png"/></Relationships>
</file>

<file path=ppt/slides/_rels/slide107.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108.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71.xml"/><Relationship Id="rId1" Type="http://schemas.openxmlformats.org/officeDocument/2006/relationships/slideLayout" Target="../slideLayouts/slideLayout41.xml"/><Relationship Id="rId5" Type="http://schemas.openxmlformats.org/officeDocument/2006/relationships/image" Target="../media/image427.png"/><Relationship Id="rId4" Type="http://schemas.openxmlformats.org/officeDocument/2006/relationships/image" Target="../media/image426.png"/></Relationships>
</file>

<file path=ppt/slides/_rels/slide109.xml.rels><?xml version="1.0" encoding="UTF-8" standalone="yes"?>
<Relationships xmlns="http://schemas.openxmlformats.org/package/2006/relationships"><Relationship Id="rId3" Type="http://schemas.openxmlformats.org/officeDocument/2006/relationships/image" Target="../media/image428.png"/><Relationship Id="rId7" Type="http://schemas.openxmlformats.org/officeDocument/2006/relationships/image" Target="../media/image431.png"/><Relationship Id="rId2" Type="http://schemas.openxmlformats.org/officeDocument/2006/relationships/notesSlide" Target="../notesSlides/notesSlide72.xml"/><Relationship Id="rId1" Type="http://schemas.openxmlformats.org/officeDocument/2006/relationships/slideLayout" Target="../slideLayouts/slideLayout41.xml"/><Relationship Id="rId6" Type="http://schemas.openxmlformats.org/officeDocument/2006/relationships/image" Target="../media/image430.png"/><Relationship Id="rId5" Type="http://schemas.openxmlformats.org/officeDocument/2006/relationships/image" Target="../media/image114.png"/><Relationship Id="rId4" Type="http://schemas.openxmlformats.org/officeDocument/2006/relationships/image" Target="../media/image429.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7.tiff"/></Relationships>
</file>

<file path=ppt/slides/_rels/slide110.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432.png"/><Relationship Id="rId7" Type="http://schemas.openxmlformats.org/officeDocument/2006/relationships/image" Target="../media/image435.png"/><Relationship Id="rId2" Type="http://schemas.openxmlformats.org/officeDocument/2006/relationships/notesSlide" Target="../notesSlides/notesSlide73.xml"/><Relationship Id="rId1" Type="http://schemas.openxmlformats.org/officeDocument/2006/relationships/slideLayout" Target="../slideLayouts/slideLayout41.xml"/><Relationship Id="rId6" Type="http://schemas.openxmlformats.org/officeDocument/2006/relationships/image" Target="../media/image114.png"/><Relationship Id="rId5" Type="http://schemas.openxmlformats.org/officeDocument/2006/relationships/image" Target="../media/image434.png"/><Relationship Id="rId4" Type="http://schemas.openxmlformats.org/officeDocument/2006/relationships/image" Target="../media/image433.png"/></Relationships>
</file>

<file path=ppt/slides/_rels/slide111.xml.rels><?xml version="1.0" encoding="UTF-8" standalone="yes"?>
<Relationships xmlns="http://schemas.openxmlformats.org/package/2006/relationships"><Relationship Id="rId3" Type="http://schemas.openxmlformats.org/officeDocument/2006/relationships/image" Target="../media/image432.png"/><Relationship Id="rId7" Type="http://schemas.openxmlformats.org/officeDocument/2006/relationships/image" Target="../media/image433.png"/><Relationship Id="rId2" Type="http://schemas.openxmlformats.org/officeDocument/2006/relationships/notesSlide" Target="../notesSlides/notesSlide74.xml"/><Relationship Id="rId1" Type="http://schemas.openxmlformats.org/officeDocument/2006/relationships/slideLayout" Target="../slideLayouts/slideLayout41.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image" Target="../media/image114.png"/></Relationships>
</file>

<file path=ppt/slides/_rels/slide112.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75.xml"/><Relationship Id="rId1" Type="http://schemas.openxmlformats.org/officeDocument/2006/relationships/slideLayout" Target="../slideLayouts/slideLayout41.xml"/></Relationships>
</file>

<file path=ppt/slides/_rels/slide113.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41.xml"/></Relationships>
</file>

<file path=ppt/slides/_rels/slide114.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41.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440.png"/><Relationship Id="rId1" Type="http://schemas.openxmlformats.org/officeDocument/2006/relationships/slideLayout" Target="../slideLayouts/slideLayout4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7.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76.xml"/><Relationship Id="rId1" Type="http://schemas.openxmlformats.org/officeDocument/2006/relationships/slideLayout" Target="../slideLayouts/slideLayout41.xml"/></Relationships>
</file>

<file path=ppt/slides/_rels/slide11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438.png"/><Relationship Id="rId1" Type="http://schemas.openxmlformats.org/officeDocument/2006/relationships/slideLayout" Target="../slideLayouts/slideLayout4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0.xml"/></Relationships>
</file>

<file path=ppt/slides/_rels/slide1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5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53.xml"/></Relationships>
</file>

<file path=ppt/slides/_rels/slide12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5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12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3.xml"/></Relationships>
</file>

<file path=ppt/slides/_rels/slide1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3.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53.xml"/><Relationship Id="rId4" Type="http://schemas.openxmlformats.org/officeDocument/2006/relationships/image" Target="../media/image137.png"/></Relationships>
</file>

<file path=ppt/slides/_rels/slide1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3.xml"/></Relationships>
</file>

<file path=ppt/slides/_rels/slide1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53.xml"/></Relationships>
</file>

<file path=ppt/slides/_rels/slide13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53.xml"/></Relationships>
</file>

<file path=ppt/slides/_rels/slide13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jpg"/><Relationship Id="rId7" Type="http://schemas.openxmlformats.org/officeDocument/2006/relationships/image" Target="../media/image149.png"/><Relationship Id="rId2" Type="http://schemas.openxmlformats.org/officeDocument/2006/relationships/image" Target="../media/image144.jpg"/><Relationship Id="rId1" Type="http://schemas.openxmlformats.org/officeDocument/2006/relationships/slideLayout" Target="../slideLayouts/slideLayout40.xml"/><Relationship Id="rId6" Type="http://schemas.openxmlformats.org/officeDocument/2006/relationships/image" Target="../media/image148.png"/><Relationship Id="rId5" Type="http://schemas.openxmlformats.org/officeDocument/2006/relationships/image" Target="../media/image147.jpg"/><Relationship Id="rId4" Type="http://schemas.openxmlformats.org/officeDocument/2006/relationships/image" Target="../media/image146.jpg"/><Relationship Id="rId9" Type="http://schemas.openxmlformats.org/officeDocument/2006/relationships/image" Target="../media/image151.PNG"/></Relationships>
</file>

<file path=ppt/slides/_rels/slide1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0.xml"/><Relationship Id="rId5" Type="http://schemas.openxmlformats.org/officeDocument/2006/relationships/image" Target="../media/image155.PNG"/><Relationship Id="rId4" Type="http://schemas.openxmlformats.org/officeDocument/2006/relationships/image" Target="../media/image154.PNG"/></Relationships>
</file>

<file path=ppt/slides/_rels/slide1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40.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57.tmp"/><Relationship Id="rId1" Type="http://schemas.openxmlformats.org/officeDocument/2006/relationships/slideLayout" Target="../slideLayouts/slideLayout40.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40.png"/></Relationships>
</file>

<file path=ppt/slides/_rels/slide142.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image" Target="../media/image460.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3.xml"/><Relationship Id="rId5" Type="http://schemas.openxmlformats.org/officeDocument/2006/relationships/image" Target="../media/image28.jpe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hemeOverride" Target="../theme/themeOverride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4.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34.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4.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hemeOverride" Target="../theme/themeOverride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png"/><Relationship Id="rId1" Type="http://schemas.openxmlformats.org/officeDocument/2006/relationships/slideLayout" Target="../slideLayouts/slideLayout34.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4.xml"/><Relationship Id="rId4" Type="http://schemas.openxmlformats.org/officeDocument/2006/relationships/image" Target="../media/image53.emf"/></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4.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34.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7.png"/><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34.xml"/><Relationship Id="rId4" Type="http://schemas.openxmlformats.org/officeDocument/2006/relationships/image" Target="../media/image59.tm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3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3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34.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34.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34.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34.xml"/><Relationship Id="rId4" Type="http://schemas.openxmlformats.org/officeDocument/2006/relationships/image" Target="../media/image85.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34.xml"/><Relationship Id="rId5" Type="http://schemas.openxmlformats.org/officeDocument/2006/relationships/image" Target="../media/image88.png"/><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34.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51.xml"/><Relationship Id="rId1" Type="http://schemas.openxmlformats.org/officeDocument/2006/relationships/slideLayout" Target="../slideLayouts/slideLayout3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34.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4.xml"/><Relationship Id="rId1" Type="http://schemas.openxmlformats.org/officeDocument/2006/relationships/slideLayout" Target="../slideLayouts/slideLayout3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notesSlide" Target="../notesSlides/notesSlide57.xml"/><Relationship Id="rId1" Type="http://schemas.openxmlformats.org/officeDocument/2006/relationships/slideLayout" Target="../slideLayouts/slideLayout37.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tiff"/><Relationship Id="rId1" Type="http://schemas.openxmlformats.org/officeDocument/2006/relationships/slideLayout" Target="../slideLayouts/slideLayout4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image" Target="../media/image107.png"/><Relationship Id="rId7" Type="http://schemas.openxmlformats.org/officeDocument/2006/relationships/image" Target="../media/image327.png"/><Relationship Id="rId2" Type="http://schemas.openxmlformats.org/officeDocument/2006/relationships/notesSlide" Target="../notesSlides/notesSlide58.xml"/><Relationship Id="rId1" Type="http://schemas.openxmlformats.org/officeDocument/2006/relationships/slideLayout" Target="../slideLayouts/slideLayout4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329.png"/></Relationships>
</file>

<file path=ppt/slides/_rels/slide89.xml.rels><?xml version="1.0" encoding="UTF-8" standalone="yes"?>
<Relationships xmlns="http://schemas.openxmlformats.org/package/2006/relationships"><Relationship Id="rId3" Type="http://schemas.openxmlformats.org/officeDocument/2006/relationships/image" Target="../media/image313.png"/><Relationship Id="rId7" Type="http://schemas.openxmlformats.org/officeDocument/2006/relationships/image" Target="../media/image374.png"/><Relationship Id="rId2" Type="http://schemas.openxmlformats.org/officeDocument/2006/relationships/notesSlide" Target="../notesSlides/notesSlide59.xml"/><Relationship Id="rId1" Type="http://schemas.openxmlformats.org/officeDocument/2006/relationships/slideLayout" Target="../slideLayouts/slideLayout37.xml"/><Relationship Id="rId6" Type="http://schemas.openxmlformats.org/officeDocument/2006/relationships/image" Target="../media/image107.png"/><Relationship Id="rId5" Type="http://schemas.openxmlformats.org/officeDocument/2006/relationships/image" Target="../media/image315.png"/><Relationship Id="rId4" Type="http://schemas.openxmlformats.org/officeDocument/2006/relationships/image" Target="../media/image31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41.xml"/><Relationship Id="rId5" Type="http://schemas.openxmlformats.org/officeDocument/2006/relationships/image" Target="../media/image376.png"/><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1.xml"/><Relationship Id="rId1" Type="http://schemas.openxmlformats.org/officeDocument/2006/relationships/slideLayout" Target="../slideLayouts/slideLayout41.xml"/><Relationship Id="rId4" Type="http://schemas.openxmlformats.org/officeDocument/2006/relationships/image" Target="../media/image367.png"/></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41.xml"/><Relationship Id="rId4" Type="http://schemas.openxmlformats.org/officeDocument/2006/relationships/image" Target="../media/image367.png"/></Relationships>
</file>

<file path=ppt/slides/_rels/slide93.xml.rels><?xml version="1.0" encoding="UTF-8" standalone="yes"?>
<Relationships xmlns="http://schemas.openxmlformats.org/package/2006/relationships"><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notesSlide" Target="../notesSlides/notesSlide63.xml"/><Relationship Id="rId1" Type="http://schemas.openxmlformats.org/officeDocument/2006/relationships/slideLayout" Target="../slideLayouts/slideLayout37.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94.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41.xml"/></Relationships>
</file>

<file path=ppt/slides/_rels/slide95.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41.xml"/></Relationships>
</file>

<file path=ppt/slides/_rels/slide9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64.xml"/><Relationship Id="rId1" Type="http://schemas.openxmlformats.org/officeDocument/2006/relationships/slideLayout" Target="../slideLayouts/slideLayout41.xml"/></Relationships>
</file>

<file path=ppt/slides/_rels/slide9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65.xml"/><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66.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p13">
            <a:extLst>
              <a:ext uri="{FF2B5EF4-FFF2-40B4-BE49-F238E27FC236}">
                <a16:creationId xmlns:a16="http://schemas.microsoft.com/office/drawing/2014/main" id="{FE8D9277-01D4-1945-920B-4CDC62C48BF5}"/>
              </a:ext>
            </a:extLst>
          </p:cNvPr>
          <p:cNvSpPr txBox="1">
            <a:spLocks/>
          </p:cNvSpPr>
          <p:nvPr/>
        </p:nvSpPr>
        <p:spPr>
          <a:xfrm>
            <a:off x="-290945" y="1104793"/>
            <a:ext cx="11734799" cy="205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lnSpc>
                <a:spcPct val="115000"/>
              </a:lnSpc>
              <a:buSzPts val="1100"/>
            </a:pPr>
            <a:r>
              <a:rPr lang="en-US" sz="4800" b="1" kern="0" dirty="0">
                <a:solidFill>
                  <a:srgbClr val="2458FF"/>
                </a:solidFill>
                <a:latin typeface="Times New Roman"/>
                <a:ea typeface="Times New Roman"/>
                <a:cs typeface="Times New Roman"/>
                <a:sym typeface="Times New Roman"/>
              </a:rPr>
              <a:t>      </a:t>
            </a:r>
            <a:r>
              <a:rPr lang="en-US" altLang="zh-CN" sz="3600" b="1" kern="0" dirty="0">
                <a:solidFill>
                  <a:srgbClr val="2458FF"/>
                </a:solidFill>
                <a:latin typeface="Times New Roman"/>
                <a:ea typeface="Times New Roman"/>
                <a:cs typeface="Times New Roman"/>
                <a:sym typeface="Times New Roman"/>
              </a:rPr>
              <a:t>Extremely</a:t>
            </a:r>
            <a:r>
              <a:rPr lang="zh-CN" altLang="en-US" sz="3600" b="1" kern="0" dirty="0">
                <a:solidFill>
                  <a:srgbClr val="2458FF"/>
                </a:solidFill>
                <a:latin typeface="Times New Roman"/>
                <a:ea typeface="Times New Roman"/>
                <a:cs typeface="Times New Roman"/>
                <a:sym typeface="Times New Roman"/>
              </a:rPr>
              <a:t> </a:t>
            </a:r>
            <a:r>
              <a:rPr lang="en-US" altLang="zh-CN" sz="3600" b="1" kern="0" dirty="0">
                <a:solidFill>
                  <a:srgbClr val="2458FF"/>
                </a:solidFill>
                <a:latin typeface="Times New Roman"/>
                <a:ea typeface="Times New Roman"/>
                <a:cs typeface="Times New Roman"/>
                <a:sym typeface="Times New Roman"/>
              </a:rPr>
              <a:t>Large</a:t>
            </a:r>
            <a:r>
              <a:rPr lang="zh-CN" altLang="en-US" sz="3600" b="1" kern="0" dirty="0">
                <a:solidFill>
                  <a:srgbClr val="2458FF"/>
                </a:solidFill>
                <a:latin typeface="Times New Roman"/>
                <a:ea typeface="Times New Roman"/>
                <a:cs typeface="Times New Roman"/>
                <a:sym typeface="Times New Roman"/>
              </a:rPr>
              <a:t> </a:t>
            </a:r>
            <a:r>
              <a:rPr lang="en-US" altLang="zh-CN" sz="3600" b="1" kern="0" dirty="0">
                <a:solidFill>
                  <a:srgbClr val="2458FF"/>
                </a:solidFill>
                <a:latin typeface="Times New Roman"/>
                <a:ea typeface="Times New Roman"/>
                <a:cs typeface="Times New Roman"/>
                <a:sym typeface="Times New Roman"/>
              </a:rPr>
              <a:t>Scale</a:t>
            </a:r>
            <a:r>
              <a:rPr lang="zh-CN" altLang="en-US" sz="3600" b="1" kern="0" dirty="0">
                <a:solidFill>
                  <a:srgbClr val="2458FF"/>
                </a:solidFill>
                <a:latin typeface="Times New Roman"/>
                <a:ea typeface="Times New Roman"/>
                <a:cs typeface="Times New Roman"/>
                <a:sym typeface="Times New Roman"/>
              </a:rPr>
              <a:t> </a:t>
            </a:r>
            <a:r>
              <a:rPr lang="en-US" altLang="zh-CN" sz="3600" b="1" kern="0" dirty="0">
                <a:solidFill>
                  <a:srgbClr val="2458FF"/>
                </a:solidFill>
                <a:latin typeface="Times New Roman"/>
                <a:ea typeface="Times New Roman"/>
                <a:cs typeface="Times New Roman"/>
                <a:sym typeface="Times New Roman"/>
              </a:rPr>
              <a:t>Graph</a:t>
            </a:r>
            <a:r>
              <a:rPr lang="zh-CN" altLang="en-US" sz="3600" b="1" kern="0" dirty="0">
                <a:solidFill>
                  <a:srgbClr val="2458FF"/>
                </a:solidFill>
                <a:latin typeface="Times New Roman"/>
                <a:ea typeface="Times New Roman"/>
                <a:cs typeface="Times New Roman"/>
                <a:sym typeface="Times New Roman"/>
              </a:rPr>
              <a:t> </a:t>
            </a:r>
            <a:r>
              <a:rPr lang="en-US" altLang="zh-CN" sz="3600" b="1" kern="0" dirty="0">
                <a:solidFill>
                  <a:srgbClr val="2458FF"/>
                </a:solidFill>
                <a:latin typeface="Times New Roman"/>
                <a:ea typeface="Times New Roman"/>
                <a:cs typeface="Times New Roman"/>
                <a:sym typeface="Times New Roman"/>
              </a:rPr>
              <a:t>Embedding</a:t>
            </a:r>
            <a:r>
              <a:rPr lang="zh-CN" altLang="en-US" sz="3600" b="1" kern="0" dirty="0">
                <a:solidFill>
                  <a:srgbClr val="2458FF"/>
                </a:solidFill>
                <a:latin typeface="Times New Roman"/>
                <a:ea typeface="Times New Roman"/>
                <a:cs typeface="Times New Roman"/>
                <a:sym typeface="Times New Roman"/>
              </a:rPr>
              <a:t> </a:t>
            </a:r>
            <a:r>
              <a:rPr lang="en-US" altLang="zh-CN" sz="3600" b="1" kern="0" dirty="0">
                <a:solidFill>
                  <a:srgbClr val="2458FF"/>
                </a:solidFill>
                <a:latin typeface="Times New Roman"/>
                <a:ea typeface="Times New Roman"/>
                <a:cs typeface="Times New Roman"/>
                <a:sym typeface="Times New Roman"/>
              </a:rPr>
              <a:t>in</a:t>
            </a:r>
            <a:r>
              <a:rPr lang="zh-CN" altLang="en-US" sz="3600" b="1" kern="0" dirty="0">
                <a:solidFill>
                  <a:srgbClr val="2458FF"/>
                </a:solidFill>
                <a:latin typeface="Times New Roman"/>
                <a:ea typeface="Times New Roman"/>
                <a:cs typeface="Times New Roman"/>
                <a:sym typeface="Times New Roman"/>
              </a:rPr>
              <a:t> </a:t>
            </a:r>
            <a:r>
              <a:rPr lang="en-US" altLang="zh-CN" sz="3600" b="1" kern="0" dirty="0">
                <a:solidFill>
                  <a:srgbClr val="2458FF"/>
                </a:solidFill>
                <a:latin typeface="Times New Roman"/>
                <a:ea typeface="Times New Roman"/>
                <a:cs typeface="Times New Roman"/>
                <a:sym typeface="Times New Roman"/>
              </a:rPr>
              <a:t>Practice</a:t>
            </a:r>
            <a:endParaRPr lang="en-US" sz="3600" b="1" kern="0" dirty="0">
              <a:solidFill>
                <a:srgbClr val="2458FF"/>
              </a:solidFill>
              <a:latin typeface="Times New Roman"/>
              <a:ea typeface="Times New Roman"/>
              <a:cs typeface="Times New Roman"/>
              <a:sym typeface="Times New Roman"/>
            </a:endParaRPr>
          </a:p>
          <a:p>
            <a:pPr algn="r">
              <a:lnSpc>
                <a:spcPct val="115000"/>
              </a:lnSpc>
            </a:pPr>
            <a:r>
              <a:rPr lang="en-US" sz="3000" b="1" i="1" kern="0" dirty="0">
                <a:solidFill>
                  <a:srgbClr val="2458FF"/>
                </a:solidFill>
                <a:latin typeface="Times New Roman"/>
                <a:ea typeface="Times New Roman"/>
                <a:cs typeface="Times New Roman"/>
                <a:sym typeface="Times New Roman"/>
              </a:rPr>
              <a:t>——Algorithms, Theory, &amp; Applications</a:t>
            </a:r>
          </a:p>
        </p:txBody>
      </p:sp>
      <p:sp>
        <p:nvSpPr>
          <p:cNvPr id="6" name="Google Shape;55;p13">
            <a:extLst>
              <a:ext uri="{FF2B5EF4-FFF2-40B4-BE49-F238E27FC236}">
                <a16:creationId xmlns:a16="http://schemas.microsoft.com/office/drawing/2014/main" id="{F27F4126-090A-3248-8643-83C04914BA54}"/>
              </a:ext>
            </a:extLst>
          </p:cNvPr>
          <p:cNvSpPr txBox="1">
            <a:spLocks noGrp="1"/>
          </p:cNvSpPr>
          <p:nvPr>
            <p:ph type="subTitle" idx="1"/>
          </p:nvPr>
        </p:nvSpPr>
        <p:spPr>
          <a:xfrm>
            <a:off x="2304341" y="3824725"/>
            <a:ext cx="8137500" cy="774984"/>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Hongxia Yang</a:t>
            </a:r>
            <a:r>
              <a:rPr lang="zh-CN" altLang="en-US"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 </a:t>
            </a:r>
            <a:endParaRPr lang="en-US" altLang="zh-CN" sz="1900" dirty="0">
              <a:solidFill>
                <a:srgbClr val="000000"/>
              </a:solidFill>
              <a:latin typeface="Microsoft Tai Le" panose="020B0502040204020203" pitchFamily="34" charset="0"/>
              <a:ea typeface="Times New Roman"/>
              <a:cs typeface="Microsoft Tai Le" panose="020B0502040204020203" pitchFamily="34" charset="0"/>
              <a:sym typeface="Times New Roman"/>
            </a:endParaRPr>
          </a:p>
          <a:p>
            <a:pPr marL="0" lvl="0" indent="0" algn="ctr" rtl="0">
              <a:spcBef>
                <a:spcPts val="0"/>
              </a:spcBef>
              <a:spcAft>
                <a:spcPts val="0"/>
              </a:spcAft>
              <a:buNone/>
            </a:pPr>
            <a:r>
              <a:rPr lang="en-US" altLang="zh-CN"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Senior</a:t>
            </a:r>
            <a:r>
              <a:rPr lang="zh-CN" altLang="en-US"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 </a:t>
            </a:r>
            <a:r>
              <a:rPr lang="en-US" altLang="zh-CN"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Staff</a:t>
            </a:r>
            <a:r>
              <a:rPr lang="zh-CN" altLang="en-US"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 </a:t>
            </a:r>
            <a:r>
              <a:rPr lang="en-US" altLang="zh-CN"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Data</a:t>
            </a:r>
            <a:r>
              <a:rPr lang="zh-CN" altLang="en-US"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 </a:t>
            </a:r>
            <a:r>
              <a:rPr lang="en-US" altLang="zh-CN"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Scientist,</a:t>
            </a:r>
            <a:r>
              <a:rPr lang="zh-CN" altLang="en-US"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 </a:t>
            </a:r>
            <a:r>
              <a:rPr lang="en-US" altLang="zh-CN"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DAMO</a:t>
            </a:r>
            <a:r>
              <a:rPr lang="zh-CN" altLang="en-US"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 </a:t>
            </a:r>
            <a:r>
              <a:rPr lang="en-US" altLang="zh-CN"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Academy,</a:t>
            </a:r>
            <a:r>
              <a:rPr lang="zh-CN" altLang="en-US"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 </a:t>
            </a:r>
            <a:r>
              <a:rPr lang="en-US" altLang="zh-CN" sz="1900" dirty="0">
                <a:solidFill>
                  <a:srgbClr val="000000"/>
                </a:solidFill>
                <a:latin typeface="Microsoft Tai Le" panose="020B0502040204020203" pitchFamily="34" charset="0"/>
                <a:ea typeface="Times New Roman"/>
                <a:cs typeface="Microsoft Tai Le" panose="020B0502040204020203" pitchFamily="34" charset="0"/>
                <a:sym typeface="Times New Roman"/>
              </a:rPr>
              <a:t>Alibaba</a:t>
            </a:r>
            <a:endParaRPr sz="1900" dirty="0">
              <a:solidFill>
                <a:srgbClr val="000000"/>
              </a:solidFill>
              <a:latin typeface="Microsoft Tai Le" panose="020B0502040204020203" pitchFamily="34" charset="0"/>
              <a:ea typeface="Times New Roman"/>
              <a:cs typeface="Microsoft Tai Le" panose="020B0502040204020203" pitchFamily="34" charset="0"/>
              <a:sym typeface="Times New Roman"/>
            </a:endParaRPr>
          </a:p>
          <a:p>
            <a:pPr marL="0" lvl="0" indent="0" algn="ctr" rtl="0">
              <a:spcBef>
                <a:spcPts val="0"/>
              </a:spcBef>
              <a:spcAft>
                <a:spcPts val="0"/>
              </a:spcAft>
              <a:buNone/>
            </a:pPr>
            <a:endParaRPr sz="2200" dirty="0"/>
          </a:p>
          <a:p>
            <a:pPr marL="0" marR="0" lvl="0" indent="0" algn="ctr" rtl="0">
              <a:lnSpc>
                <a:spcPct val="100000"/>
              </a:lnSpc>
              <a:spcBef>
                <a:spcPts val="0"/>
              </a:spcBef>
              <a:spcAft>
                <a:spcPts val="0"/>
              </a:spcAft>
              <a:buNone/>
            </a:pPr>
            <a:r>
              <a:rPr lang="en" sz="1300" dirty="0">
                <a:solidFill>
                  <a:srgbClr val="666666"/>
                </a:solidFill>
                <a:latin typeface="Microsoft Tai Le" panose="020B0502040204020203" pitchFamily="34" charset="0"/>
                <a:cs typeface="Microsoft Tai Le" panose="020B0502040204020203" pitchFamily="34" charset="0"/>
              </a:rPr>
              <a:t>yang.yhx@alibaba-inc.com</a:t>
            </a:r>
            <a:endParaRPr lang="en-US" sz="1300" dirty="0">
              <a:solidFill>
                <a:srgbClr val="666666"/>
              </a:solidFill>
              <a:latin typeface="Microsoft Tai Le" panose="020B0502040204020203" pitchFamily="34" charset="0"/>
              <a:cs typeface="Microsoft Tai Le" panose="020B0502040204020203" pitchFamily="34" charset="0"/>
            </a:endParaRPr>
          </a:p>
          <a:p>
            <a:pPr marL="0" marR="0" lvl="0" indent="0" algn="ctr" rtl="0">
              <a:lnSpc>
                <a:spcPct val="100000"/>
              </a:lnSpc>
              <a:spcBef>
                <a:spcPts val="0"/>
              </a:spcBef>
              <a:spcAft>
                <a:spcPts val="0"/>
              </a:spcAft>
              <a:buNone/>
            </a:pPr>
            <a:r>
              <a:rPr lang="zh-CN" altLang="en-US" sz="1300" dirty="0">
                <a:solidFill>
                  <a:srgbClr val="666666"/>
                </a:solidFill>
              </a:rPr>
              <a:t> </a:t>
            </a:r>
            <a:endParaRPr sz="1300" dirty="0">
              <a:solidFill>
                <a:srgbClr val="666666"/>
              </a:solidFill>
            </a:endParaRPr>
          </a:p>
        </p:txBody>
      </p:sp>
    </p:spTree>
    <p:extLst>
      <p:ext uri="{BB962C8B-B14F-4D97-AF65-F5344CB8AC3E}">
        <p14:creationId xmlns:p14="http://schemas.microsoft.com/office/powerpoint/2010/main" val="863366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57876" y="1809648"/>
            <a:ext cx="4120039" cy="461665"/>
          </a:xfrm>
          <a:prstGeom prst="rect">
            <a:avLst/>
          </a:prstGeom>
          <a:noFill/>
        </p:spPr>
        <p:txBody>
          <a:bodyPr wrap="none" rtlCol="0">
            <a:spAutoFit/>
          </a:bodyPr>
          <a:lstStyle/>
          <a:p>
            <a:pPr defTabSz="1219170">
              <a:buClr>
                <a:srgbClr val="000000"/>
              </a:buClr>
            </a:pPr>
            <a:r>
              <a:rPr lang="en-US" altLang="zh-CN" sz="2400" b="1" kern="0" dirty="0">
                <a:solidFill>
                  <a:srgbClr val="000000"/>
                </a:solidFill>
                <a:latin typeface="Arial"/>
                <a:cs typeface="Arial"/>
                <a:sym typeface="Arial"/>
              </a:rPr>
              <a:t>Recommendation Systems</a:t>
            </a:r>
            <a:endParaRPr lang="zh-CN" altLang="en-US" sz="2400" b="1" kern="0" dirty="0">
              <a:solidFill>
                <a:srgbClr val="000000"/>
              </a:solidFill>
              <a:latin typeface="Arial"/>
              <a:cs typeface="Arial"/>
              <a:sym typeface="Arial"/>
            </a:endParaRPr>
          </a:p>
        </p:txBody>
      </p:sp>
      <p:pic>
        <p:nvPicPr>
          <p:cNvPr id="9" name="Picture 2" descr="Image result for recommendation bipartite graph"/>
          <p:cNvPicPr>
            <a:picLocks noChangeAspect="1" noChangeArrowheads="1"/>
          </p:cNvPicPr>
          <p:nvPr/>
        </p:nvPicPr>
        <p:blipFill rotWithShape="1">
          <a:blip r:embed="rId3">
            <a:extLst>
              <a:ext uri="{28A0092B-C50C-407E-A947-70E740481C1C}">
                <a14:useLocalDpi xmlns:a14="http://schemas.microsoft.com/office/drawing/2010/main" val="0"/>
              </a:ext>
            </a:extLst>
          </a:blip>
          <a:srcRect l="33951" t="22479" r="35180" b="22014"/>
          <a:stretch/>
        </p:blipFill>
        <p:spPr bwMode="auto">
          <a:xfrm>
            <a:off x="8677349" y="2302089"/>
            <a:ext cx="3177116" cy="428463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文本框 9"/>
          <p:cNvSpPr txBox="1"/>
          <p:nvPr/>
        </p:nvSpPr>
        <p:spPr>
          <a:xfrm>
            <a:off x="8427148" y="1534385"/>
            <a:ext cx="3488808" cy="830997"/>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Link prediction in bipartite graphs</a:t>
            </a:r>
            <a:endParaRPr lang="zh-CN" altLang="en-US" sz="2400" b="1" kern="0" dirty="0">
              <a:solidFill>
                <a:srgbClr val="000000"/>
              </a:solidFill>
              <a:latin typeface="Arial"/>
              <a:cs typeface="Arial"/>
              <a:sym typeface="Arial"/>
            </a:endParaRPr>
          </a:p>
        </p:txBody>
      </p:sp>
      <p:sp>
        <p:nvSpPr>
          <p:cNvPr id="6" name="右箭头 5"/>
          <p:cNvSpPr/>
          <p:nvPr/>
        </p:nvSpPr>
        <p:spPr>
          <a:xfrm>
            <a:off x="8365855" y="3163864"/>
            <a:ext cx="311493" cy="117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867" kern="0">
              <a:solidFill>
                <a:srgbClr val="FFFFFF"/>
              </a:solidFill>
              <a:latin typeface="Arial"/>
              <a:ea typeface="宋体" panose="02010600030101010101" pitchFamily="2" charset="-122"/>
              <a:sym typeface="Arial"/>
            </a:endParaRPr>
          </a:p>
        </p:txBody>
      </p:sp>
      <p:sp>
        <p:nvSpPr>
          <p:cNvPr id="13" name="标题 1"/>
          <p:cNvSpPr txBox="1">
            <a:spLocks/>
          </p:cNvSpPr>
          <p:nvPr/>
        </p:nvSpPr>
        <p:spPr>
          <a:xfrm>
            <a:off x="245374" y="92015"/>
            <a:ext cx="11731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3200" b="1" dirty="0">
                <a:solidFill>
                  <a:srgbClr val="7030A0"/>
                </a:solidFill>
                <a:latin typeface="微软雅黑" panose="020B0503020204020204" pitchFamily="34" charset="-122"/>
                <a:ea typeface="微软雅黑" panose="020B0503020204020204" pitchFamily="34" charset="-122"/>
                <a:sym typeface="Arial"/>
              </a:rPr>
              <a:t>Many applications are intrinsically network problems</a:t>
            </a:r>
            <a:endParaRPr lang="zh-CN" altLang="en-US" sz="3200" b="1" dirty="0">
              <a:solidFill>
                <a:srgbClr val="7030A0"/>
              </a:solidFill>
              <a:latin typeface="微软雅黑" panose="020B0503020204020204" pitchFamily="34" charset="-122"/>
              <a:ea typeface="微软雅黑" panose="020B0503020204020204" pitchFamily="34" charset="-122"/>
              <a:sym typeface="Arial"/>
            </a:endParaRPr>
          </a:p>
        </p:txBody>
      </p:sp>
      <p:pic>
        <p:nvPicPr>
          <p:cNvPr id="8" name="图片 7"/>
          <p:cNvPicPr>
            <a:picLocks noChangeAspect="1"/>
          </p:cNvPicPr>
          <p:nvPr/>
        </p:nvPicPr>
        <p:blipFill>
          <a:blip r:embed="rId4"/>
          <a:stretch>
            <a:fillRect/>
          </a:stretch>
        </p:blipFill>
        <p:spPr>
          <a:xfrm>
            <a:off x="742692" y="2497989"/>
            <a:ext cx="7467416" cy="2504943"/>
          </a:xfrm>
          <a:prstGeom prst="rect">
            <a:avLst/>
          </a:prstGeom>
        </p:spPr>
      </p:pic>
    </p:spTree>
    <p:extLst>
      <p:ext uri="{BB962C8B-B14F-4D97-AF65-F5344CB8AC3E}">
        <p14:creationId xmlns:p14="http://schemas.microsoft.com/office/powerpoint/2010/main" val="238315891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id="{3A173A2F-A35D-42A8-A2AB-BDEC54C1292F}"/>
              </a:ext>
            </a:extLst>
          </p:cNvPr>
          <p:cNvSpPr>
            <a:spLocks noChangeAspect="1"/>
          </p:cNvSpPr>
          <p:nvPr/>
        </p:nvSpPr>
        <p:spPr>
          <a:xfrm rot="16200000">
            <a:off x="3364165" y="2588557"/>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0" name="Oval 9">
            <a:extLst>
              <a:ext uri="{FF2B5EF4-FFF2-40B4-BE49-F238E27FC236}">
                <a16:creationId xmlns:a16="http://schemas.microsoft.com/office/drawing/2014/main" id="{7F70DD05-809F-4216-9A72-C2A6FA0647FB}"/>
              </a:ext>
            </a:extLst>
          </p:cNvPr>
          <p:cNvSpPr>
            <a:spLocks noChangeAspect="1"/>
          </p:cNvSpPr>
          <p:nvPr/>
        </p:nvSpPr>
        <p:spPr>
          <a:xfrm rot="16200000">
            <a:off x="3785602" y="2583242"/>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2" name="Oval 11">
            <a:extLst>
              <a:ext uri="{FF2B5EF4-FFF2-40B4-BE49-F238E27FC236}">
                <a16:creationId xmlns:a16="http://schemas.microsoft.com/office/drawing/2014/main" id="{20CFD741-0EC2-43D3-A940-84908014E3CE}"/>
              </a:ext>
            </a:extLst>
          </p:cNvPr>
          <p:cNvSpPr>
            <a:spLocks noChangeAspect="1"/>
          </p:cNvSpPr>
          <p:nvPr/>
        </p:nvSpPr>
        <p:spPr>
          <a:xfrm rot="16200000">
            <a:off x="4216497" y="2588557"/>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 name="Oval 12">
            <a:extLst>
              <a:ext uri="{FF2B5EF4-FFF2-40B4-BE49-F238E27FC236}">
                <a16:creationId xmlns:a16="http://schemas.microsoft.com/office/drawing/2014/main" id="{980B9AB8-426B-4527-8770-6ABD58C15B57}"/>
              </a:ext>
            </a:extLst>
          </p:cNvPr>
          <p:cNvSpPr>
            <a:spLocks noChangeAspect="1"/>
          </p:cNvSpPr>
          <p:nvPr/>
        </p:nvSpPr>
        <p:spPr>
          <a:xfrm rot="16200000">
            <a:off x="4639335" y="2588557"/>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0" name="Oval 19">
            <a:extLst>
              <a:ext uri="{FF2B5EF4-FFF2-40B4-BE49-F238E27FC236}">
                <a16:creationId xmlns:a16="http://schemas.microsoft.com/office/drawing/2014/main" id="{9E0B2528-F923-4E8D-859F-E2A461939600}"/>
              </a:ext>
            </a:extLst>
          </p:cNvPr>
          <p:cNvSpPr>
            <a:spLocks noChangeAspect="1"/>
          </p:cNvSpPr>
          <p:nvPr/>
        </p:nvSpPr>
        <p:spPr>
          <a:xfrm rot="16200000">
            <a:off x="5069491" y="259684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6" name="Oval 25">
            <a:extLst>
              <a:ext uri="{FF2B5EF4-FFF2-40B4-BE49-F238E27FC236}">
                <a16:creationId xmlns:a16="http://schemas.microsoft.com/office/drawing/2014/main" id="{68B88566-B3A2-4B92-83A9-73042BFA7BB1}"/>
              </a:ext>
            </a:extLst>
          </p:cNvPr>
          <p:cNvSpPr>
            <a:spLocks noChangeAspect="1"/>
          </p:cNvSpPr>
          <p:nvPr/>
        </p:nvSpPr>
        <p:spPr>
          <a:xfrm rot="16200000">
            <a:off x="4639335" y="298148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3" name="Oval 32">
            <a:extLst>
              <a:ext uri="{FF2B5EF4-FFF2-40B4-BE49-F238E27FC236}">
                <a16:creationId xmlns:a16="http://schemas.microsoft.com/office/drawing/2014/main" id="{F5566CFF-23A5-47BB-A8F8-3B173521BB58}"/>
              </a:ext>
            </a:extLst>
          </p:cNvPr>
          <p:cNvSpPr>
            <a:spLocks noChangeAspect="1"/>
          </p:cNvSpPr>
          <p:nvPr/>
        </p:nvSpPr>
        <p:spPr>
          <a:xfrm rot="16200000">
            <a:off x="5069491" y="298977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9" name="Oval 38">
            <a:extLst>
              <a:ext uri="{FF2B5EF4-FFF2-40B4-BE49-F238E27FC236}">
                <a16:creationId xmlns:a16="http://schemas.microsoft.com/office/drawing/2014/main" id="{0208FCC0-B22A-4EDD-BC42-6EEBFFB26CC2}"/>
              </a:ext>
            </a:extLst>
          </p:cNvPr>
          <p:cNvSpPr>
            <a:spLocks noChangeAspect="1"/>
          </p:cNvSpPr>
          <p:nvPr/>
        </p:nvSpPr>
        <p:spPr>
          <a:xfrm rot="16200000">
            <a:off x="4639335" y="3368271"/>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46" name="Oval 45">
            <a:extLst>
              <a:ext uri="{FF2B5EF4-FFF2-40B4-BE49-F238E27FC236}">
                <a16:creationId xmlns:a16="http://schemas.microsoft.com/office/drawing/2014/main" id="{9008A9F2-0988-400D-84C8-3A0C86934835}"/>
              </a:ext>
            </a:extLst>
          </p:cNvPr>
          <p:cNvSpPr>
            <a:spLocks noChangeAspect="1"/>
          </p:cNvSpPr>
          <p:nvPr/>
        </p:nvSpPr>
        <p:spPr>
          <a:xfrm rot="16200000">
            <a:off x="5069491" y="3376557"/>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2" name="Oval 51">
            <a:extLst>
              <a:ext uri="{FF2B5EF4-FFF2-40B4-BE49-F238E27FC236}">
                <a16:creationId xmlns:a16="http://schemas.microsoft.com/office/drawing/2014/main" id="{E4E8A04C-E916-4BCF-A82F-2090FAAA0DE2}"/>
              </a:ext>
            </a:extLst>
          </p:cNvPr>
          <p:cNvSpPr>
            <a:spLocks noChangeAspect="1"/>
          </p:cNvSpPr>
          <p:nvPr/>
        </p:nvSpPr>
        <p:spPr>
          <a:xfrm rot="16200000">
            <a:off x="4635049" y="381243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9" name="Oval 58">
            <a:extLst>
              <a:ext uri="{FF2B5EF4-FFF2-40B4-BE49-F238E27FC236}">
                <a16:creationId xmlns:a16="http://schemas.microsoft.com/office/drawing/2014/main" id="{EEC03630-558B-4DC5-9545-E03907E3E4B0}"/>
              </a:ext>
            </a:extLst>
          </p:cNvPr>
          <p:cNvSpPr>
            <a:spLocks noChangeAspect="1"/>
          </p:cNvSpPr>
          <p:nvPr/>
        </p:nvSpPr>
        <p:spPr>
          <a:xfrm rot="16200000">
            <a:off x="5065205" y="3820720"/>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5" name="Oval 74">
            <a:extLst>
              <a:ext uri="{FF2B5EF4-FFF2-40B4-BE49-F238E27FC236}">
                <a16:creationId xmlns:a16="http://schemas.microsoft.com/office/drawing/2014/main" id="{7FF0DC61-4115-42F6-A18F-B86A0ACFCFB4}"/>
              </a:ext>
            </a:extLst>
          </p:cNvPr>
          <p:cNvSpPr>
            <a:spLocks noChangeAspect="1"/>
          </p:cNvSpPr>
          <p:nvPr/>
        </p:nvSpPr>
        <p:spPr>
          <a:xfrm rot="16200000">
            <a:off x="3359879" y="423334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6" name="Oval 75">
            <a:extLst>
              <a:ext uri="{FF2B5EF4-FFF2-40B4-BE49-F238E27FC236}">
                <a16:creationId xmlns:a16="http://schemas.microsoft.com/office/drawing/2014/main" id="{1D7C5B28-A2E3-4446-AB44-588A688CCF74}"/>
              </a:ext>
            </a:extLst>
          </p:cNvPr>
          <p:cNvSpPr>
            <a:spLocks noChangeAspect="1"/>
          </p:cNvSpPr>
          <p:nvPr/>
        </p:nvSpPr>
        <p:spPr>
          <a:xfrm rot="16200000">
            <a:off x="3781315" y="4228033"/>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7" name="Oval 76">
            <a:extLst>
              <a:ext uri="{FF2B5EF4-FFF2-40B4-BE49-F238E27FC236}">
                <a16:creationId xmlns:a16="http://schemas.microsoft.com/office/drawing/2014/main" id="{470EBDC6-C46D-4FD6-82D5-DD427E532066}"/>
              </a:ext>
            </a:extLst>
          </p:cNvPr>
          <p:cNvSpPr>
            <a:spLocks noChangeAspect="1"/>
          </p:cNvSpPr>
          <p:nvPr/>
        </p:nvSpPr>
        <p:spPr>
          <a:xfrm rot="16200000">
            <a:off x="4212211" y="423334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8" name="Oval 77">
            <a:extLst>
              <a:ext uri="{FF2B5EF4-FFF2-40B4-BE49-F238E27FC236}">
                <a16:creationId xmlns:a16="http://schemas.microsoft.com/office/drawing/2014/main" id="{3B68C266-1B46-4E8D-A860-8170EC5315A1}"/>
              </a:ext>
            </a:extLst>
          </p:cNvPr>
          <p:cNvSpPr>
            <a:spLocks noChangeAspect="1"/>
          </p:cNvSpPr>
          <p:nvPr/>
        </p:nvSpPr>
        <p:spPr>
          <a:xfrm rot="16200000">
            <a:off x="4635048" y="423334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82" name="Oval 81">
            <a:extLst>
              <a:ext uri="{FF2B5EF4-FFF2-40B4-BE49-F238E27FC236}">
                <a16:creationId xmlns:a16="http://schemas.microsoft.com/office/drawing/2014/main" id="{6AC9CD55-2356-4FB2-BDFF-EEDF764254D2}"/>
              </a:ext>
            </a:extLst>
          </p:cNvPr>
          <p:cNvSpPr>
            <a:spLocks noChangeAspect="1"/>
          </p:cNvSpPr>
          <p:nvPr/>
        </p:nvSpPr>
        <p:spPr>
          <a:xfrm rot="16200000">
            <a:off x="5065204" y="424163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7" name="Arrow: Right 146">
            <a:extLst>
              <a:ext uri="{FF2B5EF4-FFF2-40B4-BE49-F238E27FC236}">
                <a16:creationId xmlns:a16="http://schemas.microsoft.com/office/drawing/2014/main" id="{6C16269E-11AE-482F-B3D7-F2C7E19586CF}"/>
              </a:ext>
            </a:extLst>
          </p:cNvPr>
          <p:cNvSpPr/>
          <p:nvPr/>
        </p:nvSpPr>
        <p:spPr>
          <a:xfrm>
            <a:off x="2830816" y="3463770"/>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grpSp>
        <p:nvGrpSpPr>
          <p:cNvPr id="58" name="Group 57">
            <a:extLst>
              <a:ext uri="{FF2B5EF4-FFF2-40B4-BE49-F238E27FC236}">
                <a16:creationId xmlns:a16="http://schemas.microsoft.com/office/drawing/2014/main" id="{406A8EEF-B080-4F3D-96F8-22252E1A4E95}"/>
              </a:ext>
            </a:extLst>
          </p:cNvPr>
          <p:cNvGrpSpPr/>
          <p:nvPr/>
        </p:nvGrpSpPr>
        <p:grpSpPr>
          <a:xfrm>
            <a:off x="3362946" y="2977816"/>
            <a:ext cx="1133199" cy="1110720"/>
            <a:chOff x="3359877" y="5111289"/>
            <a:chExt cx="1133199" cy="1110720"/>
          </a:xfrm>
        </p:grpSpPr>
        <p:sp>
          <p:nvSpPr>
            <p:cNvPr id="128" name="Oval 127">
              <a:extLst>
                <a:ext uri="{FF2B5EF4-FFF2-40B4-BE49-F238E27FC236}">
                  <a16:creationId xmlns:a16="http://schemas.microsoft.com/office/drawing/2014/main"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29" name="Oval 128">
              <a:extLst>
                <a:ext uri="{FF2B5EF4-FFF2-40B4-BE49-F238E27FC236}">
                  <a16:creationId xmlns:a16="http://schemas.microsoft.com/office/drawing/2014/main"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1" name="Oval 130">
              <a:extLst>
                <a:ext uri="{FF2B5EF4-FFF2-40B4-BE49-F238E27FC236}">
                  <a16:creationId xmlns:a16="http://schemas.microsoft.com/office/drawing/2014/main"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32" name="Straight Arrow Connector 131">
              <a:extLst>
                <a:ext uri="{FF2B5EF4-FFF2-40B4-BE49-F238E27FC236}">
                  <a16:creationId xmlns:a16="http://schemas.microsoft.com/office/drawing/2014/main"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7" name="Oval 136">
              <a:extLst>
                <a:ext uri="{FF2B5EF4-FFF2-40B4-BE49-F238E27FC236}">
                  <a16:creationId xmlns:a16="http://schemas.microsoft.com/office/drawing/2014/main"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8" name="Oval 137">
              <a:extLst>
                <a:ext uri="{FF2B5EF4-FFF2-40B4-BE49-F238E27FC236}">
                  <a16:creationId xmlns:a16="http://schemas.microsoft.com/office/drawing/2014/main"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40" name="Straight Arrow Connector 139">
              <a:extLst>
                <a:ext uri="{FF2B5EF4-FFF2-40B4-BE49-F238E27FC236}">
                  <a16:creationId xmlns:a16="http://schemas.microsoft.com/office/drawing/2014/main"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4" name="Oval 143">
              <a:extLst>
                <a:ext uri="{FF2B5EF4-FFF2-40B4-BE49-F238E27FC236}">
                  <a16:creationId xmlns:a16="http://schemas.microsoft.com/office/drawing/2014/main"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5" name="Oval 144">
              <a:extLst>
                <a:ext uri="{FF2B5EF4-FFF2-40B4-BE49-F238E27FC236}">
                  <a16:creationId xmlns:a16="http://schemas.microsoft.com/office/drawing/2014/main"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49" name="Straight Arrow Connector 148">
              <a:extLst>
                <a:ext uri="{FF2B5EF4-FFF2-40B4-BE49-F238E27FC236}">
                  <a16:creationId xmlns:a16="http://schemas.microsoft.com/office/drawing/2014/main"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id="{07DC6BFB-00A7-4E9F-BE07-75933FD802A0}"/>
              </a:ext>
            </a:extLst>
          </p:cNvPr>
          <p:cNvSpPr/>
          <p:nvPr/>
        </p:nvSpPr>
        <p:spPr>
          <a:xfrm>
            <a:off x="6938680" y="2927435"/>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174" name="Arrow: Right 173">
            <a:extLst>
              <a:ext uri="{FF2B5EF4-FFF2-40B4-BE49-F238E27FC236}">
                <a16:creationId xmlns:a16="http://schemas.microsoft.com/office/drawing/2014/main" id="{B2D01779-FAA7-46B2-B9D4-978C266A34F0}"/>
              </a:ext>
            </a:extLst>
          </p:cNvPr>
          <p:cNvSpPr/>
          <p:nvPr/>
        </p:nvSpPr>
        <p:spPr>
          <a:xfrm>
            <a:off x="5715206" y="3474705"/>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53" name="Rectangle: Rounded Corners 52">
            <a:extLst>
              <a:ext uri="{FF2B5EF4-FFF2-40B4-BE49-F238E27FC236}">
                <a16:creationId xmlns:a16="http://schemas.microsoft.com/office/drawing/2014/main" id="{B4306A5A-F431-4C01-8FE8-825DA7CEC0AE}"/>
              </a:ext>
            </a:extLst>
          </p:cNvPr>
          <p:cNvSpPr/>
          <p:nvPr/>
        </p:nvSpPr>
        <p:spPr>
          <a:xfrm>
            <a:off x="7377951" y="2930285"/>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54" name="Rounded Rectangle 26">
            <a:extLst>
              <a:ext uri="{FF2B5EF4-FFF2-40B4-BE49-F238E27FC236}">
                <a16:creationId xmlns:a16="http://schemas.microsoft.com/office/drawing/2014/main" id="{4CD1E899-6905-4F0D-9559-0CA4E7302AF1}"/>
              </a:ext>
            </a:extLst>
          </p:cNvPr>
          <p:cNvSpPr/>
          <p:nvPr/>
        </p:nvSpPr>
        <p:spPr>
          <a:xfrm>
            <a:off x="3307877" y="2925821"/>
            <a:ext cx="1285295" cy="1251211"/>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5" name="Rectangle: Rounded Corners 54">
            <a:extLst>
              <a:ext uri="{FF2B5EF4-FFF2-40B4-BE49-F238E27FC236}">
                <a16:creationId xmlns:a16="http://schemas.microsoft.com/office/drawing/2014/main" id="{1B363071-67BE-4FFA-80F1-30137530F1DB}"/>
              </a:ext>
            </a:extLst>
          </p:cNvPr>
          <p:cNvSpPr/>
          <p:nvPr/>
        </p:nvSpPr>
        <p:spPr>
          <a:xfrm>
            <a:off x="7817223" y="2922439"/>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56" name="Rectangle: Rounded Corners 55">
            <a:extLst>
              <a:ext uri="{FF2B5EF4-FFF2-40B4-BE49-F238E27FC236}">
                <a16:creationId xmlns:a16="http://schemas.microsoft.com/office/drawing/2014/main" id="{DE2E6DAE-259D-4D62-953F-4985017B4892}"/>
              </a:ext>
            </a:extLst>
          </p:cNvPr>
          <p:cNvSpPr/>
          <p:nvPr/>
        </p:nvSpPr>
        <p:spPr>
          <a:xfrm>
            <a:off x="6938680" y="3370511"/>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CF25E28F-4431-48E8-81E5-C2B5327CD8B7}"/>
                  </a:ext>
                </a:extLst>
              </p:cNvPr>
              <p:cNvSpPr/>
              <p:nvPr/>
            </p:nvSpPr>
            <p:spPr>
              <a:xfrm>
                <a:off x="5715206" y="4895791"/>
                <a:ext cx="865942" cy="40011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000" i="1" kern="0">
                          <a:solidFill>
                            <a:srgbClr val="000000"/>
                          </a:solidFill>
                          <a:latin typeface="Cambria Math" panose="02040503050406030204" pitchFamily="18" charset="0"/>
                          <a:sym typeface="Arial"/>
                        </a:rPr>
                        <m:t>∑</m:t>
                      </m:r>
                      <m:r>
                        <a:rPr lang="en-US" sz="2000" b="1" i="1" kern="0">
                          <a:solidFill>
                            <a:srgbClr val="000000"/>
                          </a:solidFill>
                          <a:latin typeface="Cambria Math" panose="02040503050406030204" pitchFamily="18" charset="0"/>
                          <a:sym typeface="Arial"/>
                        </a:rPr>
                        <m:t>𝑾𝑿</m:t>
                      </m:r>
                    </m:oMath>
                  </m:oMathPara>
                </a14:m>
                <a:endParaRPr lang="en-US" sz="2000" b="1" kern="0" dirty="0">
                  <a:solidFill>
                    <a:srgbClr val="000000"/>
                  </a:solidFill>
                  <a:latin typeface="Arial"/>
                  <a:cs typeface="Arial"/>
                  <a:sym typeface="Arial"/>
                </a:endParaRPr>
              </a:p>
            </p:txBody>
          </p:sp>
        </mc:Choice>
        <mc:Fallback xmlns="">
          <p:sp>
            <p:nvSpPr>
              <p:cNvPr id="57" name="Rectangle 56">
                <a:extLst>
                  <a:ext uri="{FF2B5EF4-FFF2-40B4-BE49-F238E27FC236}">
                    <a16:creationId xmlns:a16="http://schemas.microsoft.com/office/drawing/2014/main" id="{CF25E28F-4431-48E8-81E5-C2B5327CD8B7}"/>
                  </a:ext>
                </a:extLst>
              </p:cNvPr>
              <p:cNvSpPr>
                <a:spLocks noRot="1" noChangeAspect="1" noMove="1" noResize="1" noEditPoints="1" noAdjustHandles="1" noChangeArrowheads="1" noChangeShapeType="1" noTextEdit="1"/>
              </p:cNvSpPr>
              <p:nvPr/>
            </p:nvSpPr>
            <p:spPr>
              <a:xfrm>
                <a:off x="5715206" y="4895791"/>
                <a:ext cx="865942" cy="400110"/>
              </a:xfrm>
              <a:prstGeom prst="rect">
                <a:avLst/>
              </a:prstGeom>
              <a:blipFill>
                <a:blip r:embed="rId3"/>
                <a:stretch>
                  <a:fillRect b="-12121"/>
                </a:stretch>
              </a:blipFill>
            </p:spPr>
            <p:txBody>
              <a:bodyPr/>
              <a:lstStyle/>
              <a:p>
                <a:r>
                  <a:rPr lang="en-US">
                    <a:noFill/>
                  </a:rPr>
                  <a:t> </a:t>
                </a:r>
              </a:p>
            </p:txBody>
          </p:sp>
        </mc:Fallback>
      </mc:AlternateContent>
    </p:spTree>
    <p:extLst>
      <p:ext uri="{BB962C8B-B14F-4D97-AF65-F5344CB8AC3E}">
        <p14:creationId xmlns:p14="http://schemas.microsoft.com/office/powerpoint/2010/main" val="183660256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id="{3A173A2F-A35D-42A8-A2AB-BDEC54C1292F}"/>
              </a:ext>
            </a:extLst>
          </p:cNvPr>
          <p:cNvSpPr>
            <a:spLocks noChangeAspect="1"/>
          </p:cNvSpPr>
          <p:nvPr/>
        </p:nvSpPr>
        <p:spPr>
          <a:xfrm rot="16200000">
            <a:off x="3364165" y="2588557"/>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0" name="Oval 9">
            <a:extLst>
              <a:ext uri="{FF2B5EF4-FFF2-40B4-BE49-F238E27FC236}">
                <a16:creationId xmlns:a16="http://schemas.microsoft.com/office/drawing/2014/main" id="{7F70DD05-809F-4216-9A72-C2A6FA0647FB}"/>
              </a:ext>
            </a:extLst>
          </p:cNvPr>
          <p:cNvSpPr>
            <a:spLocks noChangeAspect="1"/>
          </p:cNvSpPr>
          <p:nvPr/>
        </p:nvSpPr>
        <p:spPr>
          <a:xfrm rot="16200000">
            <a:off x="3785602" y="2583242"/>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2" name="Oval 11">
            <a:extLst>
              <a:ext uri="{FF2B5EF4-FFF2-40B4-BE49-F238E27FC236}">
                <a16:creationId xmlns:a16="http://schemas.microsoft.com/office/drawing/2014/main" id="{20CFD741-0EC2-43D3-A940-84908014E3CE}"/>
              </a:ext>
            </a:extLst>
          </p:cNvPr>
          <p:cNvSpPr>
            <a:spLocks noChangeAspect="1"/>
          </p:cNvSpPr>
          <p:nvPr/>
        </p:nvSpPr>
        <p:spPr>
          <a:xfrm rot="16200000">
            <a:off x="4216497" y="2588557"/>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 name="Oval 12">
            <a:extLst>
              <a:ext uri="{FF2B5EF4-FFF2-40B4-BE49-F238E27FC236}">
                <a16:creationId xmlns:a16="http://schemas.microsoft.com/office/drawing/2014/main" id="{980B9AB8-426B-4527-8770-6ABD58C15B57}"/>
              </a:ext>
            </a:extLst>
          </p:cNvPr>
          <p:cNvSpPr>
            <a:spLocks noChangeAspect="1"/>
          </p:cNvSpPr>
          <p:nvPr/>
        </p:nvSpPr>
        <p:spPr>
          <a:xfrm rot="16200000">
            <a:off x="4639335" y="2588557"/>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0" name="Oval 19">
            <a:extLst>
              <a:ext uri="{FF2B5EF4-FFF2-40B4-BE49-F238E27FC236}">
                <a16:creationId xmlns:a16="http://schemas.microsoft.com/office/drawing/2014/main" id="{9E0B2528-F923-4E8D-859F-E2A461939600}"/>
              </a:ext>
            </a:extLst>
          </p:cNvPr>
          <p:cNvSpPr>
            <a:spLocks noChangeAspect="1"/>
          </p:cNvSpPr>
          <p:nvPr/>
        </p:nvSpPr>
        <p:spPr>
          <a:xfrm rot="16200000">
            <a:off x="5069491" y="259684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3" name="Oval 22">
            <a:extLst>
              <a:ext uri="{FF2B5EF4-FFF2-40B4-BE49-F238E27FC236}">
                <a16:creationId xmlns:a16="http://schemas.microsoft.com/office/drawing/2014/main" id="{A3EDFACA-DACA-4724-86DA-7990D420443D}"/>
              </a:ext>
            </a:extLst>
          </p:cNvPr>
          <p:cNvSpPr>
            <a:spLocks noChangeAspect="1"/>
          </p:cNvSpPr>
          <p:nvPr/>
        </p:nvSpPr>
        <p:spPr>
          <a:xfrm rot="16200000">
            <a:off x="3364165" y="298148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4" name="Oval 23">
            <a:extLst>
              <a:ext uri="{FF2B5EF4-FFF2-40B4-BE49-F238E27FC236}">
                <a16:creationId xmlns:a16="http://schemas.microsoft.com/office/drawing/2014/main" id="{71184ECB-A98D-4958-99AB-1A4DAD139FCF}"/>
              </a:ext>
            </a:extLst>
          </p:cNvPr>
          <p:cNvSpPr>
            <a:spLocks noChangeAspect="1"/>
          </p:cNvSpPr>
          <p:nvPr/>
        </p:nvSpPr>
        <p:spPr>
          <a:xfrm rot="16200000">
            <a:off x="3785602" y="2976173"/>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5" name="Oval 24">
            <a:extLst>
              <a:ext uri="{FF2B5EF4-FFF2-40B4-BE49-F238E27FC236}">
                <a16:creationId xmlns:a16="http://schemas.microsoft.com/office/drawing/2014/main" id="{6721679D-9D89-4F7D-BD6D-D5CB089502C0}"/>
              </a:ext>
            </a:extLst>
          </p:cNvPr>
          <p:cNvSpPr>
            <a:spLocks noChangeAspect="1"/>
          </p:cNvSpPr>
          <p:nvPr/>
        </p:nvSpPr>
        <p:spPr>
          <a:xfrm rot="16200000">
            <a:off x="4216497" y="298148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6" name="Oval 25">
            <a:extLst>
              <a:ext uri="{FF2B5EF4-FFF2-40B4-BE49-F238E27FC236}">
                <a16:creationId xmlns:a16="http://schemas.microsoft.com/office/drawing/2014/main" id="{68B88566-B3A2-4B92-83A9-73042BFA7BB1}"/>
              </a:ext>
            </a:extLst>
          </p:cNvPr>
          <p:cNvSpPr>
            <a:spLocks noChangeAspect="1"/>
          </p:cNvSpPr>
          <p:nvPr/>
        </p:nvSpPr>
        <p:spPr>
          <a:xfrm rot="16200000">
            <a:off x="4639335" y="298148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3" name="Oval 32">
            <a:extLst>
              <a:ext uri="{FF2B5EF4-FFF2-40B4-BE49-F238E27FC236}">
                <a16:creationId xmlns:a16="http://schemas.microsoft.com/office/drawing/2014/main" id="{F5566CFF-23A5-47BB-A8F8-3B173521BB58}"/>
              </a:ext>
            </a:extLst>
          </p:cNvPr>
          <p:cNvSpPr>
            <a:spLocks noChangeAspect="1"/>
          </p:cNvSpPr>
          <p:nvPr/>
        </p:nvSpPr>
        <p:spPr>
          <a:xfrm rot="16200000">
            <a:off x="5069491" y="298977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6" name="Oval 35">
            <a:extLst>
              <a:ext uri="{FF2B5EF4-FFF2-40B4-BE49-F238E27FC236}">
                <a16:creationId xmlns:a16="http://schemas.microsoft.com/office/drawing/2014/main" id="{ACF02B22-7EB0-4675-A030-EA9EE44A0468}"/>
              </a:ext>
            </a:extLst>
          </p:cNvPr>
          <p:cNvSpPr>
            <a:spLocks noChangeAspect="1"/>
          </p:cNvSpPr>
          <p:nvPr/>
        </p:nvSpPr>
        <p:spPr>
          <a:xfrm rot="16200000">
            <a:off x="3364165" y="3368271"/>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7" name="Oval 36">
            <a:extLst>
              <a:ext uri="{FF2B5EF4-FFF2-40B4-BE49-F238E27FC236}">
                <a16:creationId xmlns:a16="http://schemas.microsoft.com/office/drawing/2014/main" id="{66903F1E-86D6-43D3-B8FE-6F1F84EA7FC8}"/>
              </a:ext>
            </a:extLst>
          </p:cNvPr>
          <p:cNvSpPr>
            <a:spLocks noChangeAspect="1"/>
          </p:cNvSpPr>
          <p:nvPr/>
        </p:nvSpPr>
        <p:spPr>
          <a:xfrm rot="16200000">
            <a:off x="3785602" y="3362955"/>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8" name="Oval 37">
            <a:extLst>
              <a:ext uri="{FF2B5EF4-FFF2-40B4-BE49-F238E27FC236}">
                <a16:creationId xmlns:a16="http://schemas.microsoft.com/office/drawing/2014/main" id="{DF441D84-590E-40A4-9270-1A78D019BCFA}"/>
              </a:ext>
            </a:extLst>
          </p:cNvPr>
          <p:cNvSpPr>
            <a:spLocks noChangeAspect="1"/>
          </p:cNvSpPr>
          <p:nvPr/>
        </p:nvSpPr>
        <p:spPr>
          <a:xfrm rot="16200000">
            <a:off x="4216497" y="3368271"/>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9" name="Oval 38">
            <a:extLst>
              <a:ext uri="{FF2B5EF4-FFF2-40B4-BE49-F238E27FC236}">
                <a16:creationId xmlns:a16="http://schemas.microsoft.com/office/drawing/2014/main" id="{0208FCC0-B22A-4EDD-BC42-6EEBFFB26CC2}"/>
              </a:ext>
            </a:extLst>
          </p:cNvPr>
          <p:cNvSpPr>
            <a:spLocks noChangeAspect="1"/>
          </p:cNvSpPr>
          <p:nvPr/>
        </p:nvSpPr>
        <p:spPr>
          <a:xfrm rot="16200000">
            <a:off x="4639335" y="3368271"/>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46" name="Oval 45">
            <a:extLst>
              <a:ext uri="{FF2B5EF4-FFF2-40B4-BE49-F238E27FC236}">
                <a16:creationId xmlns:a16="http://schemas.microsoft.com/office/drawing/2014/main" id="{9008A9F2-0988-400D-84C8-3A0C86934835}"/>
              </a:ext>
            </a:extLst>
          </p:cNvPr>
          <p:cNvSpPr>
            <a:spLocks noChangeAspect="1"/>
          </p:cNvSpPr>
          <p:nvPr/>
        </p:nvSpPr>
        <p:spPr>
          <a:xfrm rot="16200000">
            <a:off x="5069491" y="3376557"/>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49" name="Oval 48">
            <a:extLst>
              <a:ext uri="{FF2B5EF4-FFF2-40B4-BE49-F238E27FC236}">
                <a16:creationId xmlns:a16="http://schemas.microsoft.com/office/drawing/2014/main" id="{B368495A-F690-4F30-995B-2FE02C0E499E}"/>
              </a:ext>
            </a:extLst>
          </p:cNvPr>
          <p:cNvSpPr>
            <a:spLocks noChangeAspect="1"/>
          </p:cNvSpPr>
          <p:nvPr/>
        </p:nvSpPr>
        <p:spPr>
          <a:xfrm rot="16200000">
            <a:off x="3359880" y="381243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0" name="Oval 49">
            <a:extLst>
              <a:ext uri="{FF2B5EF4-FFF2-40B4-BE49-F238E27FC236}">
                <a16:creationId xmlns:a16="http://schemas.microsoft.com/office/drawing/2014/main" id="{F377E585-2A68-4D94-8E8E-ADE3FAEFE76E}"/>
              </a:ext>
            </a:extLst>
          </p:cNvPr>
          <p:cNvSpPr>
            <a:spLocks noChangeAspect="1"/>
          </p:cNvSpPr>
          <p:nvPr/>
        </p:nvSpPr>
        <p:spPr>
          <a:xfrm rot="16200000">
            <a:off x="3781317" y="3807118"/>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1" name="Oval 50">
            <a:extLst>
              <a:ext uri="{FF2B5EF4-FFF2-40B4-BE49-F238E27FC236}">
                <a16:creationId xmlns:a16="http://schemas.microsoft.com/office/drawing/2014/main" id="{58BA8A5C-38F6-4124-B6DE-82603E7B0FDD}"/>
              </a:ext>
            </a:extLst>
          </p:cNvPr>
          <p:cNvSpPr>
            <a:spLocks noChangeAspect="1"/>
          </p:cNvSpPr>
          <p:nvPr/>
        </p:nvSpPr>
        <p:spPr>
          <a:xfrm rot="16200000">
            <a:off x="4212212" y="381243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2" name="Oval 51">
            <a:extLst>
              <a:ext uri="{FF2B5EF4-FFF2-40B4-BE49-F238E27FC236}">
                <a16:creationId xmlns:a16="http://schemas.microsoft.com/office/drawing/2014/main" id="{E4E8A04C-E916-4BCF-A82F-2090FAAA0DE2}"/>
              </a:ext>
            </a:extLst>
          </p:cNvPr>
          <p:cNvSpPr>
            <a:spLocks noChangeAspect="1"/>
          </p:cNvSpPr>
          <p:nvPr/>
        </p:nvSpPr>
        <p:spPr>
          <a:xfrm rot="16200000">
            <a:off x="4635049" y="3812433"/>
            <a:ext cx="280867" cy="280867"/>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9" name="Oval 58">
            <a:extLst>
              <a:ext uri="{FF2B5EF4-FFF2-40B4-BE49-F238E27FC236}">
                <a16:creationId xmlns:a16="http://schemas.microsoft.com/office/drawing/2014/main" id="{EEC03630-558B-4DC5-9545-E03907E3E4B0}"/>
              </a:ext>
            </a:extLst>
          </p:cNvPr>
          <p:cNvSpPr>
            <a:spLocks noChangeAspect="1"/>
          </p:cNvSpPr>
          <p:nvPr/>
        </p:nvSpPr>
        <p:spPr>
          <a:xfrm rot="16200000">
            <a:off x="5065205" y="3820720"/>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5" name="Oval 74">
            <a:extLst>
              <a:ext uri="{FF2B5EF4-FFF2-40B4-BE49-F238E27FC236}">
                <a16:creationId xmlns:a16="http://schemas.microsoft.com/office/drawing/2014/main" id="{7FF0DC61-4115-42F6-A18F-B86A0ACFCFB4}"/>
              </a:ext>
            </a:extLst>
          </p:cNvPr>
          <p:cNvSpPr>
            <a:spLocks noChangeAspect="1"/>
          </p:cNvSpPr>
          <p:nvPr/>
        </p:nvSpPr>
        <p:spPr>
          <a:xfrm rot="16200000">
            <a:off x="3359879" y="423334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6" name="Oval 75">
            <a:extLst>
              <a:ext uri="{FF2B5EF4-FFF2-40B4-BE49-F238E27FC236}">
                <a16:creationId xmlns:a16="http://schemas.microsoft.com/office/drawing/2014/main" id="{1D7C5B28-A2E3-4446-AB44-588A688CCF74}"/>
              </a:ext>
            </a:extLst>
          </p:cNvPr>
          <p:cNvSpPr>
            <a:spLocks noChangeAspect="1"/>
          </p:cNvSpPr>
          <p:nvPr/>
        </p:nvSpPr>
        <p:spPr>
          <a:xfrm rot="16200000">
            <a:off x="3781315" y="4228033"/>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7" name="Oval 76">
            <a:extLst>
              <a:ext uri="{FF2B5EF4-FFF2-40B4-BE49-F238E27FC236}">
                <a16:creationId xmlns:a16="http://schemas.microsoft.com/office/drawing/2014/main" id="{470EBDC6-C46D-4FD6-82D5-DD427E532066}"/>
              </a:ext>
            </a:extLst>
          </p:cNvPr>
          <p:cNvSpPr>
            <a:spLocks noChangeAspect="1"/>
          </p:cNvSpPr>
          <p:nvPr/>
        </p:nvSpPr>
        <p:spPr>
          <a:xfrm rot="16200000">
            <a:off x="4212211" y="423334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8" name="Oval 77">
            <a:extLst>
              <a:ext uri="{FF2B5EF4-FFF2-40B4-BE49-F238E27FC236}">
                <a16:creationId xmlns:a16="http://schemas.microsoft.com/office/drawing/2014/main" id="{3B68C266-1B46-4E8D-A860-8170EC5315A1}"/>
              </a:ext>
            </a:extLst>
          </p:cNvPr>
          <p:cNvSpPr>
            <a:spLocks noChangeAspect="1"/>
          </p:cNvSpPr>
          <p:nvPr/>
        </p:nvSpPr>
        <p:spPr>
          <a:xfrm rot="16200000">
            <a:off x="4635048" y="423334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82" name="Oval 81">
            <a:extLst>
              <a:ext uri="{FF2B5EF4-FFF2-40B4-BE49-F238E27FC236}">
                <a16:creationId xmlns:a16="http://schemas.microsoft.com/office/drawing/2014/main" id="{6AC9CD55-2356-4FB2-BDFF-EEDF764254D2}"/>
              </a:ext>
            </a:extLst>
          </p:cNvPr>
          <p:cNvSpPr>
            <a:spLocks noChangeAspect="1"/>
          </p:cNvSpPr>
          <p:nvPr/>
        </p:nvSpPr>
        <p:spPr>
          <a:xfrm rot="16200000">
            <a:off x="5065204" y="424163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7" name="Arrow: Right 146">
            <a:extLst>
              <a:ext uri="{FF2B5EF4-FFF2-40B4-BE49-F238E27FC236}">
                <a16:creationId xmlns:a16="http://schemas.microsoft.com/office/drawing/2014/main" id="{6C16269E-11AE-482F-B3D7-F2C7E19586CF}"/>
              </a:ext>
            </a:extLst>
          </p:cNvPr>
          <p:cNvSpPr/>
          <p:nvPr/>
        </p:nvSpPr>
        <p:spPr>
          <a:xfrm>
            <a:off x="2830816" y="3463770"/>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cxnSp>
        <p:nvCxnSpPr>
          <p:cNvPr id="132" name="Straight Arrow Connector 131">
            <a:extLst>
              <a:ext uri="{FF2B5EF4-FFF2-40B4-BE49-F238E27FC236}">
                <a16:creationId xmlns:a16="http://schemas.microsoft.com/office/drawing/2014/main" id="{7924C0CB-2A4D-4ADA-8338-1F97A9B03531}"/>
              </a:ext>
            </a:extLst>
          </p:cNvPr>
          <p:cNvCxnSpPr>
            <a:cxnSpLocks/>
            <a:stCxn id="38" idx="3"/>
            <a:endCxn id="52" idx="7"/>
          </p:cNvCxnSpPr>
          <p:nvPr/>
        </p:nvCxnSpPr>
        <p:spPr>
          <a:xfrm>
            <a:off x="4456233" y="3608006"/>
            <a:ext cx="219948" cy="24555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E75D00-9D56-4CA3-A055-91234EA091C3}"/>
              </a:ext>
            </a:extLst>
          </p:cNvPr>
          <p:cNvCxnSpPr>
            <a:cxnSpLocks/>
            <a:stCxn id="52" idx="5"/>
            <a:endCxn id="46" idx="1"/>
          </p:cNvCxnSpPr>
          <p:nvPr/>
        </p:nvCxnSpPr>
        <p:spPr>
          <a:xfrm flipV="1">
            <a:off x="4874785" y="3616292"/>
            <a:ext cx="235839" cy="237272"/>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7DFC678-2931-4010-9F35-343A5BFA12B5}"/>
              </a:ext>
            </a:extLst>
          </p:cNvPr>
          <p:cNvCxnSpPr>
            <a:cxnSpLocks/>
            <a:stCxn id="51" idx="4"/>
            <a:endCxn id="52" idx="0"/>
          </p:cNvCxnSpPr>
          <p:nvPr/>
        </p:nvCxnSpPr>
        <p:spPr>
          <a:xfrm>
            <a:off x="4493077" y="3952865"/>
            <a:ext cx="141971"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0C7B718-1DF6-4A87-BEA4-E068FB58BB4B}"/>
              </a:ext>
            </a:extLst>
          </p:cNvPr>
          <p:cNvCxnSpPr>
            <a:cxnSpLocks/>
            <a:stCxn id="52" idx="4"/>
            <a:endCxn id="59" idx="0"/>
          </p:cNvCxnSpPr>
          <p:nvPr/>
        </p:nvCxnSpPr>
        <p:spPr>
          <a:xfrm>
            <a:off x="4915917" y="3952866"/>
            <a:ext cx="149289" cy="828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AFD0B24E-26D6-4A13-8170-79DBF873C5BC}"/>
              </a:ext>
            </a:extLst>
          </p:cNvPr>
          <p:cNvCxnSpPr>
            <a:cxnSpLocks/>
            <a:stCxn id="52" idx="3"/>
            <a:endCxn id="82" idx="7"/>
          </p:cNvCxnSpPr>
          <p:nvPr/>
        </p:nvCxnSpPr>
        <p:spPr>
          <a:xfrm>
            <a:off x="4874783" y="4052169"/>
            <a:ext cx="231552" cy="23059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DC2BC67-1F61-4C7E-A7FE-FA60E0E3FB18}"/>
              </a:ext>
            </a:extLst>
          </p:cNvPr>
          <p:cNvCxnSpPr>
            <a:cxnSpLocks/>
            <a:stCxn id="77" idx="5"/>
            <a:endCxn id="52" idx="1"/>
          </p:cNvCxnSpPr>
          <p:nvPr/>
        </p:nvCxnSpPr>
        <p:spPr>
          <a:xfrm flipV="1">
            <a:off x="4451945" y="4052167"/>
            <a:ext cx="224235" cy="222312"/>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762DE-E713-4701-AA7C-3839B816D993}"/>
              </a:ext>
            </a:extLst>
          </p:cNvPr>
          <p:cNvCxnSpPr>
            <a:cxnSpLocks/>
            <a:stCxn id="78" idx="6"/>
            <a:endCxn id="52" idx="2"/>
          </p:cNvCxnSpPr>
          <p:nvPr/>
        </p:nvCxnSpPr>
        <p:spPr>
          <a:xfrm flipV="1">
            <a:off x="4775482" y="4093299"/>
            <a:ext cx="1" cy="1400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EB1DAAE-7EBA-495C-A9AF-BD4A8774A356}"/>
              </a:ext>
            </a:extLst>
          </p:cNvPr>
          <p:cNvCxnSpPr>
            <a:cxnSpLocks/>
            <a:stCxn id="52" idx="6"/>
            <a:endCxn id="39" idx="2"/>
          </p:cNvCxnSpPr>
          <p:nvPr/>
        </p:nvCxnSpPr>
        <p:spPr>
          <a:xfrm flipV="1">
            <a:off x="4775482" y="3649138"/>
            <a:ext cx="4287" cy="163295"/>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07DC6BFB-00A7-4E9F-BE07-75933FD802A0}"/>
              </a:ext>
            </a:extLst>
          </p:cNvPr>
          <p:cNvSpPr/>
          <p:nvPr/>
        </p:nvSpPr>
        <p:spPr>
          <a:xfrm>
            <a:off x="6938680" y="2927435"/>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174" name="Arrow: Right 173">
            <a:extLst>
              <a:ext uri="{FF2B5EF4-FFF2-40B4-BE49-F238E27FC236}">
                <a16:creationId xmlns:a16="http://schemas.microsoft.com/office/drawing/2014/main" id="{B2D01779-FAA7-46B2-B9D4-978C266A34F0}"/>
              </a:ext>
            </a:extLst>
          </p:cNvPr>
          <p:cNvSpPr/>
          <p:nvPr/>
        </p:nvSpPr>
        <p:spPr>
          <a:xfrm>
            <a:off x="5715206" y="3474705"/>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53" name="Rectangle: Rounded Corners 52">
            <a:extLst>
              <a:ext uri="{FF2B5EF4-FFF2-40B4-BE49-F238E27FC236}">
                <a16:creationId xmlns:a16="http://schemas.microsoft.com/office/drawing/2014/main" id="{B4306A5A-F431-4C01-8FE8-825DA7CEC0AE}"/>
              </a:ext>
            </a:extLst>
          </p:cNvPr>
          <p:cNvSpPr/>
          <p:nvPr/>
        </p:nvSpPr>
        <p:spPr>
          <a:xfrm>
            <a:off x="7377951" y="2930285"/>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54" name="Rounded Rectangle 26">
            <a:extLst>
              <a:ext uri="{FF2B5EF4-FFF2-40B4-BE49-F238E27FC236}">
                <a16:creationId xmlns:a16="http://schemas.microsoft.com/office/drawing/2014/main" id="{4CD1E899-6905-4F0D-9559-0CA4E7302AF1}"/>
              </a:ext>
            </a:extLst>
          </p:cNvPr>
          <p:cNvSpPr/>
          <p:nvPr/>
        </p:nvSpPr>
        <p:spPr>
          <a:xfrm>
            <a:off x="4143943" y="3316116"/>
            <a:ext cx="1285295" cy="1251211"/>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5" name="Rectangle: Rounded Corners 54">
            <a:extLst>
              <a:ext uri="{FF2B5EF4-FFF2-40B4-BE49-F238E27FC236}">
                <a16:creationId xmlns:a16="http://schemas.microsoft.com/office/drawing/2014/main" id="{1B363071-67BE-4FFA-80F1-30137530F1DB}"/>
              </a:ext>
            </a:extLst>
          </p:cNvPr>
          <p:cNvSpPr/>
          <p:nvPr/>
        </p:nvSpPr>
        <p:spPr>
          <a:xfrm>
            <a:off x="7817223" y="2922439"/>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56" name="Rectangle: Rounded Corners 55">
            <a:extLst>
              <a:ext uri="{FF2B5EF4-FFF2-40B4-BE49-F238E27FC236}">
                <a16:creationId xmlns:a16="http://schemas.microsoft.com/office/drawing/2014/main" id="{DE2E6DAE-259D-4D62-953F-4985017B4892}"/>
              </a:ext>
            </a:extLst>
          </p:cNvPr>
          <p:cNvSpPr/>
          <p:nvPr/>
        </p:nvSpPr>
        <p:spPr>
          <a:xfrm>
            <a:off x="6938680" y="3370511"/>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79" name="Rectangle: Rounded Corners 78">
            <a:extLst>
              <a:ext uri="{FF2B5EF4-FFF2-40B4-BE49-F238E27FC236}">
                <a16:creationId xmlns:a16="http://schemas.microsoft.com/office/drawing/2014/main" id="{21581533-2EDB-492E-9FCA-07CAD749B165}"/>
              </a:ext>
            </a:extLst>
          </p:cNvPr>
          <p:cNvSpPr/>
          <p:nvPr/>
        </p:nvSpPr>
        <p:spPr>
          <a:xfrm>
            <a:off x="7383328" y="3375607"/>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80" name="Rectangle: Rounded Corners 79">
            <a:extLst>
              <a:ext uri="{FF2B5EF4-FFF2-40B4-BE49-F238E27FC236}">
                <a16:creationId xmlns:a16="http://schemas.microsoft.com/office/drawing/2014/main" id="{92BF9D9F-8C3D-4D44-80B0-F2877A4E765F}"/>
              </a:ext>
            </a:extLst>
          </p:cNvPr>
          <p:cNvSpPr/>
          <p:nvPr/>
        </p:nvSpPr>
        <p:spPr>
          <a:xfrm>
            <a:off x="7822599" y="3367759"/>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81" name="Rectangle: Rounded Corners 80">
            <a:extLst>
              <a:ext uri="{FF2B5EF4-FFF2-40B4-BE49-F238E27FC236}">
                <a16:creationId xmlns:a16="http://schemas.microsoft.com/office/drawing/2014/main" id="{A7FC7E91-A1CE-4242-84DE-E1F6D42B965E}"/>
              </a:ext>
            </a:extLst>
          </p:cNvPr>
          <p:cNvSpPr/>
          <p:nvPr/>
        </p:nvSpPr>
        <p:spPr>
          <a:xfrm>
            <a:off x="6938680" y="3828437"/>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83" name="Rectangle: Rounded Corners 82">
            <a:extLst>
              <a:ext uri="{FF2B5EF4-FFF2-40B4-BE49-F238E27FC236}">
                <a16:creationId xmlns:a16="http://schemas.microsoft.com/office/drawing/2014/main" id="{323A375D-7631-4B21-8BDC-CBDA16D1A271}"/>
              </a:ext>
            </a:extLst>
          </p:cNvPr>
          <p:cNvSpPr/>
          <p:nvPr/>
        </p:nvSpPr>
        <p:spPr>
          <a:xfrm>
            <a:off x="7383328" y="3833532"/>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84" name="Rectangle: Rounded Corners 83">
            <a:extLst>
              <a:ext uri="{FF2B5EF4-FFF2-40B4-BE49-F238E27FC236}">
                <a16:creationId xmlns:a16="http://schemas.microsoft.com/office/drawing/2014/main" id="{A2AB1DF3-0FEB-4E8F-B0F8-8BBEC2EBD36F}"/>
              </a:ext>
            </a:extLst>
          </p:cNvPr>
          <p:cNvSpPr/>
          <p:nvPr/>
        </p:nvSpPr>
        <p:spPr>
          <a:xfrm>
            <a:off x="7822599" y="3825685"/>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1A8D7D1F-E333-4001-B719-1B5DD155E1DC}"/>
                  </a:ext>
                </a:extLst>
              </p:cNvPr>
              <p:cNvSpPr/>
              <p:nvPr/>
            </p:nvSpPr>
            <p:spPr>
              <a:xfrm>
                <a:off x="5715206" y="4895791"/>
                <a:ext cx="865942" cy="40011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000" i="1" kern="0">
                          <a:solidFill>
                            <a:srgbClr val="000000"/>
                          </a:solidFill>
                          <a:latin typeface="Cambria Math" panose="02040503050406030204" pitchFamily="18" charset="0"/>
                          <a:sym typeface="Arial"/>
                        </a:rPr>
                        <m:t>∑</m:t>
                      </m:r>
                      <m:r>
                        <a:rPr lang="en-US" sz="2000" b="1" i="1" kern="0">
                          <a:solidFill>
                            <a:srgbClr val="000000"/>
                          </a:solidFill>
                          <a:latin typeface="Cambria Math" panose="02040503050406030204" pitchFamily="18" charset="0"/>
                          <a:sym typeface="Arial"/>
                        </a:rPr>
                        <m:t>𝑾𝑿</m:t>
                      </m:r>
                    </m:oMath>
                  </m:oMathPara>
                </a14:m>
                <a:endParaRPr lang="en-US" sz="2000" b="1" kern="0" dirty="0">
                  <a:solidFill>
                    <a:srgbClr val="000000"/>
                  </a:solidFill>
                  <a:latin typeface="Arial"/>
                  <a:cs typeface="Arial"/>
                  <a:sym typeface="Arial"/>
                </a:endParaRPr>
              </a:p>
            </p:txBody>
          </p:sp>
        </mc:Choice>
        <mc:Fallback xmlns="">
          <p:sp>
            <p:nvSpPr>
              <p:cNvPr id="85" name="Rectangle 84">
                <a:extLst>
                  <a:ext uri="{FF2B5EF4-FFF2-40B4-BE49-F238E27FC236}">
                    <a16:creationId xmlns:a16="http://schemas.microsoft.com/office/drawing/2014/main" id="{1A8D7D1F-E333-4001-B719-1B5DD155E1DC}"/>
                  </a:ext>
                </a:extLst>
              </p:cNvPr>
              <p:cNvSpPr>
                <a:spLocks noRot="1" noChangeAspect="1" noMove="1" noResize="1" noEditPoints="1" noAdjustHandles="1" noChangeArrowheads="1" noChangeShapeType="1" noTextEdit="1"/>
              </p:cNvSpPr>
              <p:nvPr/>
            </p:nvSpPr>
            <p:spPr>
              <a:xfrm>
                <a:off x="5715206" y="4895791"/>
                <a:ext cx="865942" cy="400110"/>
              </a:xfrm>
              <a:prstGeom prst="rect">
                <a:avLst/>
              </a:prstGeom>
              <a:blipFill>
                <a:blip r:embed="rId3"/>
                <a:stretch>
                  <a:fillRect b="-12121"/>
                </a:stretch>
              </a:blipFill>
            </p:spPr>
            <p:txBody>
              <a:bodyPr/>
              <a:lstStyle/>
              <a:p>
                <a:r>
                  <a:rPr lang="en-US">
                    <a:noFill/>
                  </a:rPr>
                  <a:t> </a:t>
                </a:r>
              </a:p>
            </p:txBody>
          </p:sp>
        </mc:Fallback>
      </mc:AlternateContent>
    </p:spTree>
    <p:extLst>
      <p:ext uri="{BB962C8B-B14F-4D97-AF65-F5344CB8AC3E}">
        <p14:creationId xmlns:p14="http://schemas.microsoft.com/office/powerpoint/2010/main" val="247567738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Graph neural networks</a:t>
            </a:r>
          </a:p>
        </p:txBody>
      </p:sp>
      <p:cxnSp>
        <p:nvCxnSpPr>
          <p:cNvPr id="11" name="Straight Connector 10">
            <a:extLst>
              <a:ext uri="{FF2B5EF4-FFF2-40B4-BE49-F238E27FC236}">
                <a16:creationId xmlns:a16="http://schemas.microsoft.com/office/drawing/2014/main" id="{EDEE1F5C-815C-42B7-9E7A-F0BE7E369919}"/>
              </a:ext>
            </a:extLst>
          </p:cNvPr>
          <p:cNvCxnSpPr>
            <a:stCxn id="7" idx="1"/>
            <a:endCxn id="5" idx="5"/>
          </p:cNvCxnSpPr>
          <p:nvPr/>
        </p:nvCxnSpPr>
        <p:spPr>
          <a:xfrm flipH="1" flipV="1">
            <a:off x="2299699" y="2575423"/>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FA86CC-9DB7-4F05-B67C-C99E6C9024E7}"/>
              </a:ext>
            </a:extLst>
          </p:cNvPr>
          <p:cNvCxnSpPr>
            <a:cxnSpLocks/>
            <a:stCxn id="7" idx="3"/>
            <a:endCxn id="6" idx="7"/>
          </p:cNvCxnSpPr>
          <p:nvPr/>
        </p:nvCxnSpPr>
        <p:spPr>
          <a:xfrm flipH="1">
            <a:off x="2380281" y="3299323"/>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1C5FE7-54B1-42C4-8BD1-A043E500CA84}"/>
              </a:ext>
            </a:extLst>
          </p:cNvPr>
          <p:cNvCxnSpPr>
            <a:cxnSpLocks/>
            <a:endCxn id="8" idx="3"/>
          </p:cNvCxnSpPr>
          <p:nvPr/>
        </p:nvCxnSpPr>
        <p:spPr>
          <a:xfrm flipV="1">
            <a:off x="3079395" y="2449279"/>
            <a:ext cx="617023"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4D36CD-768A-42C2-AEEA-1E807EF25AEA}"/>
              </a:ext>
            </a:extLst>
          </p:cNvPr>
          <p:cNvCxnSpPr>
            <a:cxnSpLocks/>
          </p:cNvCxnSpPr>
          <p:nvPr/>
        </p:nvCxnSpPr>
        <p:spPr>
          <a:xfrm flipH="1" flipV="1">
            <a:off x="3062704" y="3164617"/>
            <a:ext cx="207193" cy="9366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246EA5-F90E-41C3-A180-75AD75C77E4B}"/>
              </a:ext>
            </a:extLst>
          </p:cNvPr>
          <p:cNvCxnSpPr>
            <a:cxnSpLocks/>
          </p:cNvCxnSpPr>
          <p:nvPr/>
        </p:nvCxnSpPr>
        <p:spPr>
          <a:xfrm flipH="1" flipV="1">
            <a:off x="3079397" y="3164618"/>
            <a:ext cx="1149705" cy="2643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D3C1AD8-6612-4E72-A641-0C1DC47736C1}"/>
              </a:ext>
            </a:extLst>
          </p:cNvPr>
          <p:cNvSpPr/>
          <p:nvPr/>
        </p:nvSpPr>
        <p:spPr>
          <a:xfrm>
            <a:off x="1974495" y="2250219"/>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6" name="Oval 5">
            <a:extLst>
              <a:ext uri="{FF2B5EF4-FFF2-40B4-BE49-F238E27FC236}">
                <a16:creationId xmlns:a16="http://schemas.microsoft.com/office/drawing/2014/main" id="{B9A70397-F010-44CB-89F6-755174C71B66}"/>
              </a:ext>
            </a:extLst>
          </p:cNvPr>
          <p:cNvSpPr/>
          <p:nvPr/>
        </p:nvSpPr>
        <p:spPr>
          <a:xfrm>
            <a:off x="2055076" y="3720243"/>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7" name="Oval 6">
            <a:extLst>
              <a:ext uri="{FF2B5EF4-FFF2-40B4-BE49-F238E27FC236}">
                <a16:creationId xmlns:a16="http://schemas.microsoft.com/office/drawing/2014/main" id="{0D6CAA25-DCDE-44A3-97B3-38DFD03A5B8B}"/>
              </a:ext>
            </a:extLst>
          </p:cNvPr>
          <p:cNvSpPr/>
          <p:nvPr/>
        </p:nvSpPr>
        <p:spPr>
          <a:xfrm>
            <a:off x="2888895" y="2974119"/>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8" name="Oval 7">
            <a:extLst>
              <a:ext uri="{FF2B5EF4-FFF2-40B4-BE49-F238E27FC236}">
                <a16:creationId xmlns:a16="http://schemas.microsoft.com/office/drawing/2014/main" id="{8013076C-0398-45BC-8059-A6D0516C4D6D}"/>
              </a:ext>
            </a:extLst>
          </p:cNvPr>
          <p:cNvSpPr/>
          <p:nvPr/>
        </p:nvSpPr>
        <p:spPr>
          <a:xfrm>
            <a:off x="3640621" y="2124075"/>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9" name="Oval 8">
            <a:extLst>
              <a:ext uri="{FF2B5EF4-FFF2-40B4-BE49-F238E27FC236}">
                <a16:creationId xmlns:a16="http://schemas.microsoft.com/office/drawing/2014/main" id="{7B4E6C19-AF36-43B1-B12D-1333F36DED18}"/>
              </a:ext>
            </a:extLst>
          </p:cNvPr>
          <p:cNvSpPr/>
          <p:nvPr/>
        </p:nvSpPr>
        <p:spPr>
          <a:xfrm>
            <a:off x="3079395" y="3910743"/>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29" name="Oval 28">
            <a:extLst>
              <a:ext uri="{FF2B5EF4-FFF2-40B4-BE49-F238E27FC236}">
                <a16:creationId xmlns:a16="http://schemas.microsoft.com/office/drawing/2014/main" id="{8A1D9D54-6904-4741-9EB1-6F466C7A09D2}"/>
              </a:ext>
            </a:extLst>
          </p:cNvPr>
          <p:cNvSpPr/>
          <p:nvPr/>
        </p:nvSpPr>
        <p:spPr>
          <a:xfrm>
            <a:off x="4038600" y="3238500"/>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6030647" y="2765664"/>
                <a:ext cx="4132496" cy="369332"/>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𝑎</m:t>
                          </m:r>
                        </m:sub>
                      </m:sSub>
                      <m:r>
                        <a:rPr lang="en-US" sz="2400" i="1" kern="0">
                          <a:solidFill>
                            <a:srgbClr val="000000"/>
                          </a:solidFill>
                          <a:latin typeface="Cambria Math" panose="02040503050406030204" pitchFamily="18" charset="0"/>
                          <a:sym typeface="Arial"/>
                        </a:rPr>
                        <m:t>=</m:t>
                      </m:r>
                      <m:r>
                        <a:rPr lang="en-US" sz="2400" i="1" kern="0">
                          <a:solidFill>
                            <a:srgbClr val="000000"/>
                          </a:solidFill>
                          <a:latin typeface="Cambria Math" panose="02040503050406030204" pitchFamily="18" charset="0"/>
                          <a:sym typeface="Arial"/>
                        </a:rPr>
                        <m:t>𝑓</m:t>
                      </m:r>
                      <m:r>
                        <a:rPr lang="en-US" sz="2400" i="1" kern="0">
                          <a:solidFill>
                            <a:srgbClr val="000000"/>
                          </a:solidFill>
                          <a:latin typeface="Cambria Math" panose="02040503050406030204" pitchFamily="18" charset="0"/>
                          <a:sym typeface="Arial"/>
                        </a:rPr>
                        <m:t>(</m:t>
                      </m:r>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𝑎</m:t>
                          </m:r>
                        </m:sub>
                      </m:sSub>
                      <m:r>
                        <a:rPr lang="en-US" sz="2400" i="1" kern="0">
                          <a:solidFill>
                            <a:srgbClr val="000000"/>
                          </a:solidFill>
                          <a:latin typeface="Cambria Math" panose="02040503050406030204" pitchFamily="18" charset="0"/>
                          <a:sym typeface="Arial"/>
                        </a:rPr>
                        <m:t>, </m:t>
                      </m:r>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𝑏</m:t>
                          </m:r>
                        </m:sub>
                      </m:sSub>
                      <m:r>
                        <a:rPr lang="en-US" sz="2400" i="1" kern="0">
                          <a:solidFill>
                            <a:srgbClr val="000000"/>
                          </a:solidFill>
                          <a:latin typeface="Cambria Math" panose="02040503050406030204" pitchFamily="18" charset="0"/>
                          <a:sym typeface="Arial"/>
                        </a:rPr>
                        <m:t>, </m:t>
                      </m:r>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𝑐</m:t>
                          </m:r>
                        </m:sub>
                      </m:sSub>
                      <m:r>
                        <a:rPr lang="en-US" sz="2400" i="1" kern="0">
                          <a:solidFill>
                            <a:srgbClr val="000000"/>
                          </a:solidFill>
                          <a:latin typeface="Cambria Math" panose="02040503050406030204" pitchFamily="18" charset="0"/>
                          <a:sym typeface="Arial"/>
                        </a:rPr>
                        <m:t>, </m:t>
                      </m:r>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𝑑</m:t>
                          </m:r>
                        </m:sub>
                      </m:sSub>
                      <m:r>
                        <a:rPr lang="en-US" sz="2400" i="1" kern="0">
                          <a:solidFill>
                            <a:srgbClr val="000000"/>
                          </a:solidFill>
                          <a:latin typeface="Cambria Math" panose="02040503050406030204" pitchFamily="18" charset="0"/>
                          <a:sym typeface="Arial"/>
                        </a:rPr>
                        <m:t>, </m:t>
                      </m:r>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𝑒</m:t>
                          </m:r>
                        </m:sub>
                      </m:sSub>
                      <m:r>
                        <a:rPr lang="en-US" sz="2400" i="1" kern="0">
                          <a:solidFill>
                            <a:srgbClr val="000000"/>
                          </a:solidFill>
                          <a:latin typeface="Cambria Math" panose="02040503050406030204" pitchFamily="18" charset="0"/>
                          <a:sym typeface="Arial"/>
                        </a:rPr>
                        <m:t>)</m:t>
                      </m:r>
                    </m:oMath>
                  </m:oMathPara>
                </a14:m>
                <a:endParaRPr lang="en-US" sz="24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6030647" y="2765664"/>
                <a:ext cx="4132496" cy="369332"/>
              </a:xfrm>
              <a:prstGeom prst="rect">
                <a:avLst/>
              </a:prstGeom>
              <a:blipFill>
                <a:blip r:embed="rId2"/>
                <a:stretch>
                  <a:fillRect b="-30000"/>
                </a:stretch>
              </a:blipFill>
            </p:spPr>
            <p:txBody>
              <a:bodyPr/>
              <a:lstStyle/>
              <a:p>
                <a:r>
                  <a:rPr lang="en-US">
                    <a:noFill/>
                  </a:rPr>
                  <a:t> </a:t>
                </a:r>
              </a:p>
            </p:txBody>
          </p:sp>
        </mc:Fallback>
      </mc:AlternateContent>
      <p:sp>
        <p:nvSpPr>
          <p:cNvPr id="35" name="Content Placeholder 6">
            <a:extLst>
              <a:ext uri="{FF2B5EF4-FFF2-40B4-BE49-F238E27FC236}">
                <a16:creationId xmlns:a16="http://schemas.microsoft.com/office/drawing/2014/main" id="{DE720249-E498-45B9-B8FE-D17D12DDD495}"/>
              </a:ext>
            </a:extLst>
          </p:cNvPr>
          <p:cNvSpPr>
            <a:spLocks noGrp="1"/>
          </p:cNvSpPr>
          <p:nvPr>
            <p:ph idx="1"/>
          </p:nvPr>
        </p:nvSpPr>
        <p:spPr>
          <a:xfrm>
            <a:off x="685800" y="4888643"/>
            <a:ext cx="11353800" cy="1237520"/>
          </a:xfrm>
        </p:spPr>
        <p:txBody>
          <a:bodyPr/>
          <a:lstStyle/>
          <a:p>
            <a:pPr marL="502907" indent="-380990">
              <a:buSzPct val="100000"/>
              <a:buFont typeface="Arial" panose="020B0604020202020204" pitchFamily="34" charset="0"/>
              <a:buChar char="•"/>
            </a:pPr>
            <a:r>
              <a:rPr lang="en-US" altLang="zh-CN" sz="2400" b="1" dirty="0"/>
              <a:t>Neighborhood Aggregation: </a:t>
            </a:r>
          </a:p>
          <a:p>
            <a:pPr marL="1176837" lvl="1" indent="-380990">
              <a:buSzPct val="100000"/>
              <a:buFont typeface="Courier New" panose="02070309020205020404" pitchFamily="49" charset="0"/>
              <a:buChar char="o"/>
            </a:pPr>
            <a:r>
              <a:rPr lang="en-US" altLang="zh-CN" sz="2000" dirty="0"/>
              <a:t>Aggregate neighbor information and pass into a neural network</a:t>
            </a:r>
          </a:p>
          <a:p>
            <a:pPr marL="1176837" lvl="1" indent="-380990">
              <a:buSzPct val="100000"/>
              <a:buFont typeface="Courier New" panose="02070309020205020404" pitchFamily="49" charset="0"/>
              <a:buChar char="o"/>
            </a:pPr>
            <a:r>
              <a:rPr lang="en-US" altLang="zh-CN" sz="2000" dirty="0"/>
              <a:t>It can be viewed as a center-surround filter in CNN---graph convolutions!</a:t>
            </a:r>
            <a:endParaRPr lang="zh-CN" altLang="en-US" sz="1200" dirty="0"/>
          </a:p>
        </p:txBody>
      </p:sp>
    </p:spTree>
    <p:extLst>
      <p:ext uri="{BB962C8B-B14F-4D97-AF65-F5344CB8AC3E}">
        <p14:creationId xmlns:p14="http://schemas.microsoft.com/office/powerpoint/2010/main" val="385858838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3481298" y="2898373"/>
                <a:ext cx="8558303" cy="129945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m:rPr>
                              <m:sty m:val="p"/>
                            </m:rPr>
                            <a:rPr lang="en-US" sz="3200" i="1" kern="0">
                              <a:solidFill>
                                <a:srgbClr val="000000"/>
                              </a:solidFill>
                              <a:latin typeface="Cambria Math" panose="02040503050406030204" pitchFamily="18" charset="0"/>
                              <a:sym typeface="Arial"/>
                            </a:rPr>
                            <m:t>N</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sub>
                        <m:sup/>
                        <m:e>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e>
                              </m:rad>
                            </m:den>
                          </m:f>
                        </m:e>
                      </m:nary>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3"/>
                <a:ext cx="8558303" cy="1299458"/>
              </a:xfrm>
              <a:prstGeom prst="rect">
                <a:avLst/>
              </a:prstGeom>
              <a:blipFill>
                <a:blip r:embed="rId2"/>
                <a:stretch>
                  <a:fillRect t="-132039" b="-18252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ADD80D4-8A4B-4234-BC65-CC158BE2A67D}"/>
              </a:ext>
            </a:extLst>
          </p:cNvPr>
          <p:cNvGrpSpPr/>
          <p:nvPr/>
        </p:nvGrpSpPr>
        <p:grpSpPr>
          <a:xfrm>
            <a:off x="301448" y="2375368"/>
            <a:ext cx="2445105" cy="2167669"/>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p:grpSp>
      <p:sp>
        <p:nvSpPr>
          <p:cNvPr id="17" name="Rectangle 16">
            <a:extLst>
              <a:ext uri="{FF2B5EF4-FFF2-40B4-BE49-F238E27FC236}">
                <a16:creationId xmlns:a16="http://schemas.microsoft.com/office/drawing/2014/main" id="{46943D2A-3FEA-421B-B025-2BAA8CC39910}"/>
              </a:ext>
            </a:extLst>
          </p:cNvPr>
          <p:cNvSpPr/>
          <p:nvPr/>
        </p:nvSpPr>
        <p:spPr>
          <a:xfrm>
            <a:off x="0" y="6498867"/>
            <a:ext cx="11353800" cy="276999"/>
          </a:xfrm>
          <a:prstGeom prst="rect">
            <a:avLst/>
          </a:prstGeom>
        </p:spPr>
        <p:txBody>
          <a:bodyPr wrap="square">
            <a:spAutoFit/>
          </a:bodyPr>
          <a:lstStyle/>
          <a:p>
            <a:pPr marL="228594" indent="-228594" defTabSz="1219170">
              <a:buClr>
                <a:srgbClr val="000000"/>
              </a:buClr>
              <a:buFont typeface="+mj-lt"/>
              <a:buAutoNum type="arabicPeriod"/>
            </a:pPr>
            <a:r>
              <a:rPr lang="en-US" sz="1200" kern="0" dirty="0" err="1">
                <a:solidFill>
                  <a:srgbClr val="000000"/>
                </a:solidFill>
                <a:latin typeface="HelveticaNeue-Light"/>
                <a:cs typeface="Arial"/>
                <a:sym typeface="Arial"/>
              </a:rPr>
              <a:t>Kipf</a:t>
            </a:r>
            <a:r>
              <a:rPr lang="en-US" sz="1200" kern="0" dirty="0">
                <a:solidFill>
                  <a:srgbClr val="000000"/>
                </a:solidFill>
                <a:latin typeface="HelveticaNeue-Light"/>
                <a:cs typeface="Arial"/>
                <a:sym typeface="Arial"/>
              </a:rPr>
              <a:t> et al. </a:t>
            </a:r>
            <a:r>
              <a:rPr lang="en-US" sz="1200" kern="0" dirty="0" err="1">
                <a:solidFill>
                  <a:srgbClr val="000000"/>
                </a:solidFill>
                <a:latin typeface="HelveticaNeue-Light"/>
                <a:cs typeface="Arial"/>
                <a:sym typeface="Arial"/>
              </a:rPr>
              <a:t>Semisupervised</a:t>
            </a:r>
            <a:r>
              <a:rPr lang="en-US" sz="1200" kern="0" dirty="0">
                <a:solidFill>
                  <a:srgbClr val="000000"/>
                </a:solidFill>
                <a:latin typeface="HelveticaNeue-Light"/>
                <a:cs typeface="Arial"/>
                <a:sym typeface="Arial"/>
              </a:rPr>
              <a:t> Classification with Graph Convolutional Networks. ICLR 2017</a:t>
            </a:r>
            <a:endParaRPr lang="en-US" sz="1200" kern="0" dirty="0">
              <a:solidFill>
                <a:srgbClr val="000000"/>
              </a:solidFill>
              <a:latin typeface="Arial"/>
              <a:cs typeface="Arial"/>
              <a:sym typeface="Arial"/>
            </a:endParaRPr>
          </a:p>
        </p:txBody>
      </p:sp>
    </p:spTree>
    <p:extLst>
      <p:ext uri="{BB962C8B-B14F-4D97-AF65-F5344CB8AC3E}">
        <p14:creationId xmlns:p14="http://schemas.microsoft.com/office/powerpoint/2010/main" val="644773303"/>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3481298" y="2898373"/>
                <a:ext cx="8558303" cy="129945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m:rPr>
                              <m:sty m:val="p"/>
                            </m:rPr>
                            <a:rPr lang="en-US" sz="3200" i="1" kern="0">
                              <a:solidFill>
                                <a:srgbClr val="000000"/>
                              </a:solidFill>
                              <a:latin typeface="Cambria Math" panose="02040503050406030204" pitchFamily="18" charset="0"/>
                              <a:sym typeface="Arial"/>
                            </a:rPr>
                            <m:t>N</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sub>
                        <m:sup/>
                        <m:e>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e>
                              </m:rad>
                            </m:den>
                          </m:f>
                        </m:e>
                      </m:nary>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3"/>
                <a:ext cx="8558303" cy="1299458"/>
              </a:xfrm>
              <a:prstGeom prst="rect">
                <a:avLst/>
              </a:prstGeom>
              <a:blipFill>
                <a:blip r:embed="rId2"/>
                <a:stretch>
                  <a:fillRect t="-132039" b="-182524"/>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id="{DFFE37DA-F74B-4E1E-84B0-7B24A550251C}"/>
              </a:ext>
            </a:extLst>
          </p:cNvPr>
          <p:cNvSpPr/>
          <p:nvPr/>
        </p:nvSpPr>
        <p:spPr>
          <a:xfrm>
            <a:off x="7054482" y="3855855"/>
            <a:ext cx="642647" cy="39337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8BEEC59-E572-4779-93EA-93F4A67DC4D9}"/>
                  </a:ext>
                </a:extLst>
              </p:cNvPr>
              <p:cNvSpPr/>
              <p:nvPr/>
            </p:nvSpPr>
            <p:spPr>
              <a:xfrm>
                <a:off x="6366331" y="4436560"/>
                <a:ext cx="2067041" cy="307777"/>
              </a:xfrm>
              <a:prstGeom prst="rect">
                <a:avLst/>
              </a:prstGeom>
            </p:spPr>
            <p:txBody>
              <a:bodyPr wrap="none">
                <a:spAutoFit/>
              </a:bodyPr>
              <a:lstStyle/>
              <a:p>
                <a:pPr defTabSz="1219170">
                  <a:buClr>
                    <a:srgbClr val="000000"/>
                  </a:buClr>
                </a:pPr>
                <a:r>
                  <a:rPr lang="en-US" sz="1400" kern="0" dirty="0">
                    <a:solidFill>
                      <a:srgbClr val="000000"/>
                    </a:solidFill>
                    <a:latin typeface="Arial"/>
                    <a:cs typeface="Arial"/>
                    <a:sym typeface="Arial"/>
                  </a:rPr>
                  <a:t>the neighbors of node </a:t>
                </a:r>
                <a14:m>
                  <m:oMath xmlns:m="http://schemas.openxmlformats.org/officeDocument/2006/math">
                    <m:r>
                      <a:rPr lang="en-US" sz="1400" i="1" kern="0">
                        <a:solidFill>
                          <a:srgbClr val="000000"/>
                        </a:solidFill>
                        <a:latin typeface="Cambria Math" panose="02040503050406030204" pitchFamily="18" charset="0"/>
                        <a:sym typeface="Arial"/>
                      </a:rPr>
                      <m:t>𝑣</m:t>
                    </m:r>
                  </m:oMath>
                </a14:m>
                <a:endParaRPr lang="en-US" sz="1400" kern="0" dirty="0">
                  <a:solidFill>
                    <a:srgbClr val="000000"/>
                  </a:solidFill>
                  <a:latin typeface="Arial"/>
                  <a:cs typeface="Arial"/>
                  <a:sym typeface="Arial"/>
                </a:endParaRPr>
              </a:p>
            </p:txBody>
          </p:sp>
        </mc:Choice>
        <mc:Fallback xmlns="">
          <p:sp>
            <p:nvSpPr>
              <p:cNvPr id="14" name="Rectangle 13">
                <a:extLst>
                  <a:ext uri="{FF2B5EF4-FFF2-40B4-BE49-F238E27FC236}">
                    <a16:creationId xmlns:a16="http://schemas.microsoft.com/office/drawing/2014/main" id="{08BEEC59-E572-4779-93EA-93F4A67DC4D9}"/>
                  </a:ext>
                </a:extLst>
              </p:cNvPr>
              <p:cNvSpPr>
                <a:spLocks noRot="1" noChangeAspect="1" noMove="1" noResize="1" noEditPoints="1" noAdjustHandles="1" noChangeArrowheads="1" noChangeShapeType="1" noTextEdit="1"/>
              </p:cNvSpPr>
              <p:nvPr/>
            </p:nvSpPr>
            <p:spPr>
              <a:xfrm>
                <a:off x="6366331" y="4436560"/>
                <a:ext cx="2067041" cy="307777"/>
              </a:xfrm>
              <a:prstGeom prst="rect">
                <a:avLst/>
              </a:prstGeom>
              <a:blipFill>
                <a:blip r:embed="rId3"/>
                <a:stretch>
                  <a:fillRect l="-610"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6FF8C4C-F4AC-4445-BFDC-5B2C1A2CDA76}"/>
                  </a:ext>
                </a:extLst>
              </p:cNvPr>
              <p:cNvSpPr/>
              <p:nvPr/>
            </p:nvSpPr>
            <p:spPr>
              <a:xfrm>
                <a:off x="3279180" y="3955536"/>
                <a:ext cx="2590068" cy="307777"/>
              </a:xfrm>
              <a:prstGeom prst="rect">
                <a:avLst/>
              </a:prstGeom>
            </p:spPr>
            <p:txBody>
              <a:bodyPr wrap="none">
                <a:spAutoFit/>
              </a:bodyPr>
              <a:lstStyle/>
              <a:p>
                <a:pPr defTabSz="1219170">
                  <a:buClr>
                    <a:srgbClr val="000000"/>
                  </a:buClr>
                </a:pPr>
                <a:r>
                  <a:rPr lang="en-US" sz="1400" kern="0" dirty="0">
                    <a:solidFill>
                      <a:srgbClr val="000000"/>
                    </a:solidFill>
                    <a:latin typeface="Arial"/>
                    <a:cs typeface="Arial"/>
                    <a:sym typeface="Arial"/>
                  </a:rPr>
                  <a:t>node </a:t>
                </a:r>
                <a14:m>
                  <m:oMath xmlns:m="http://schemas.openxmlformats.org/officeDocument/2006/math">
                    <m:r>
                      <a:rPr lang="en-US" sz="1400" i="1" kern="0">
                        <a:solidFill>
                          <a:srgbClr val="000000"/>
                        </a:solidFill>
                        <a:latin typeface="Cambria Math" panose="02040503050406030204" pitchFamily="18" charset="0"/>
                        <a:sym typeface="Arial"/>
                      </a:rPr>
                      <m:t>𝑣</m:t>
                    </m:r>
                  </m:oMath>
                </a14:m>
                <a:r>
                  <a:rPr lang="en-US" sz="1400" kern="0" dirty="0">
                    <a:solidFill>
                      <a:srgbClr val="000000"/>
                    </a:solidFill>
                    <a:latin typeface="Arial"/>
                    <a:cs typeface="Arial"/>
                    <a:sym typeface="Arial"/>
                  </a:rPr>
                  <a:t>’s embedding at layer </a:t>
                </a:r>
                <a14:m>
                  <m:oMath xmlns:m="http://schemas.openxmlformats.org/officeDocument/2006/math">
                    <m:r>
                      <a:rPr lang="en-US" sz="1400" i="1" kern="0">
                        <a:solidFill>
                          <a:srgbClr val="000000"/>
                        </a:solidFill>
                        <a:latin typeface="Cambria Math" panose="02040503050406030204" pitchFamily="18" charset="0"/>
                        <a:sym typeface="Arial"/>
                      </a:rPr>
                      <m:t>𝑘</m:t>
                    </m:r>
                  </m:oMath>
                </a14:m>
                <a:endParaRPr lang="en-US" sz="1400" kern="0" dirty="0">
                  <a:solidFill>
                    <a:srgbClr val="000000"/>
                  </a:solidFill>
                  <a:latin typeface="Arial"/>
                  <a:cs typeface="Arial"/>
                  <a:sym typeface="Arial"/>
                </a:endParaRPr>
              </a:p>
            </p:txBody>
          </p:sp>
        </mc:Choice>
        <mc:Fallback xmlns="">
          <p:sp>
            <p:nvSpPr>
              <p:cNvPr id="16" name="Rectangle 15">
                <a:extLst>
                  <a:ext uri="{FF2B5EF4-FFF2-40B4-BE49-F238E27FC236}">
                    <a16:creationId xmlns:a16="http://schemas.microsoft.com/office/drawing/2014/main" id="{B6FF8C4C-F4AC-4445-BFDC-5B2C1A2CDA76}"/>
                  </a:ext>
                </a:extLst>
              </p:cNvPr>
              <p:cNvSpPr>
                <a:spLocks noRot="1" noChangeAspect="1" noMove="1" noResize="1" noEditPoints="1" noAdjustHandles="1" noChangeArrowheads="1" noChangeShapeType="1" noTextEdit="1"/>
              </p:cNvSpPr>
              <p:nvPr/>
            </p:nvSpPr>
            <p:spPr>
              <a:xfrm>
                <a:off x="3279180" y="3955536"/>
                <a:ext cx="2590068" cy="307777"/>
              </a:xfrm>
              <a:prstGeom prst="rect">
                <a:avLst/>
              </a:prstGeom>
              <a:blipFill>
                <a:blip r:embed="rId4"/>
                <a:stretch>
                  <a:fillRect l="-488" b="-15385"/>
                </a:stretch>
              </a:blipFill>
            </p:spPr>
            <p:txBody>
              <a:bodyPr/>
              <a:lstStyle/>
              <a:p>
                <a:r>
                  <a:rPr lang="en-US">
                    <a:noFill/>
                  </a:rPr>
                  <a:t> </a:t>
                </a:r>
              </a:p>
            </p:txBody>
          </p:sp>
        </mc:Fallback>
      </mc:AlternateContent>
      <p:sp>
        <p:nvSpPr>
          <p:cNvPr id="23" name="Rounded Rectangle 26">
            <a:extLst>
              <a:ext uri="{FF2B5EF4-FFF2-40B4-BE49-F238E27FC236}">
                <a16:creationId xmlns:a16="http://schemas.microsoft.com/office/drawing/2014/main" id="{4EB20E81-1CD7-46F2-A089-73FFF69D4795}"/>
              </a:ext>
            </a:extLst>
          </p:cNvPr>
          <p:cNvSpPr/>
          <p:nvPr/>
        </p:nvSpPr>
        <p:spPr>
          <a:xfrm>
            <a:off x="6366332" y="4424536"/>
            <a:ext cx="2611933" cy="39337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4" name="Rounded Rectangle 26">
            <a:extLst>
              <a:ext uri="{FF2B5EF4-FFF2-40B4-BE49-F238E27FC236}">
                <a16:creationId xmlns:a16="http://schemas.microsoft.com/office/drawing/2014/main" id="{92E72F7B-E4A8-4E34-93C0-E146B0319282}"/>
              </a:ext>
            </a:extLst>
          </p:cNvPr>
          <p:cNvSpPr/>
          <p:nvPr/>
        </p:nvSpPr>
        <p:spPr>
          <a:xfrm>
            <a:off x="3325753" y="3943507"/>
            <a:ext cx="3233171" cy="393379"/>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0000"/>
              </a:solidFill>
              <a:latin typeface="Arial"/>
              <a:sym typeface="Arial"/>
            </a:endParaRPr>
          </a:p>
        </p:txBody>
      </p:sp>
      <p:sp>
        <p:nvSpPr>
          <p:cNvPr id="25" name="Rounded Rectangle 26">
            <a:extLst>
              <a:ext uri="{FF2B5EF4-FFF2-40B4-BE49-F238E27FC236}">
                <a16:creationId xmlns:a16="http://schemas.microsoft.com/office/drawing/2014/main" id="{A71EAB6B-5C22-4F0A-ADAF-2BB121428320}"/>
              </a:ext>
            </a:extLst>
          </p:cNvPr>
          <p:cNvSpPr/>
          <p:nvPr/>
        </p:nvSpPr>
        <p:spPr>
          <a:xfrm>
            <a:off x="4548099" y="3129919"/>
            <a:ext cx="609600" cy="674535"/>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0000"/>
              </a:solidFill>
              <a:latin typeface="Arial"/>
              <a:sym typeface="Arial"/>
            </a:endParaRPr>
          </a:p>
        </p:txBody>
      </p:sp>
      <p:sp>
        <p:nvSpPr>
          <p:cNvPr id="26" name="Rounded Rectangle 26">
            <a:extLst>
              <a:ext uri="{FF2B5EF4-FFF2-40B4-BE49-F238E27FC236}">
                <a16:creationId xmlns:a16="http://schemas.microsoft.com/office/drawing/2014/main" id="{26464024-9960-4430-AEE9-580B7B10ABE7}"/>
              </a:ext>
            </a:extLst>
          </p:cNvPr>
          <p:cNvSpPr/>
          <p:nvPr/>
        </p:nvSpPr>
        <p:spPr>
          <a:xfrm>
            <a:off x="5538699" y="3149867"/>
            <a:ext cx="304800" cy="654587"/>
          </a:xfrm>
          <a:prstGeom prst="roundRect">
            <a:avLst>
              <a:gd name="adj" fmla="val 4648"/>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00B050"/>
              </a:solidFill>
              <a:latin typeface="Arial"/>
              <a:sym typeface="Arial"/>
            </a:endParaRPr>
          </a:p>
        </p:txBody>
      </p:sp>
      <p:sp>
        <p:nvSpPr>
          <p:cNvPr id="27" name="Rectangle 26">
            <a:extLst>
              <a:ext uri="{FF2B5EF4-FFF2-40B4-BE49-F238E27FC236}">
                <a16:creationId xmlns:a16="http://schemas.microsoft.com/office/drawing/2014/main" id="{9BF39546-EB36-445B-91A0-8CD77DE3DA34}"/>
              </a:ext>
            </a:extLst>
          </p:cNvPr>
          <p:cNvSpPr/>
          <p:nvPr/>
        </p:nvSpPr>
        <p:spPr>
          <a:xfrm>
            <a:off x="4349125" y="2402148"/>
            <a:ext cx="3517310" cy="307777"/>
          </a:xfrm>
          <a:prstGeom prst="rect">
            <a:avLst/>
          </a:prstGeom>
        </p:spPr>
        <p:txBody>
          <a:bodyPr wrap="none">
            <a:spAutoFit/>
          </a:bodyPr>
          <a:lstStyle/>
          <a:p>
            <a:pPr defTabSz="1219170">
              <a:buClr>
                <a:srgbClr val="000000"/>
              </a:buClr>
            </a:pPr>
            <a:r>
              <a:rPr lang="en-US" sz="1400" kern="0" dirty="0">
                <a:solidFill>
                  <a:srgbClr val="000000"/>
                </a:solidFill>
                <a:latin typeface="Arial"/>
                <a:cs typeface="Arial"/>
                <a:sym typeface="Arial"/>
              </a:rPr>
              <a:t>Non-linear activation function (e.g., </a:t>
            </a:r>
            <a:r>
              <a:rPr lang="en-US" sz="1400" kern="0" dirty="0" err="1">
                <a:solidFill>
                  <a:srgbClr val="000000"/>
                </a:solidFill>
                <a:latin typeface="Arial"/>
                <a:cs typeface="Arial"/>
                <a:sym typeface="Arial"/>
              </a:rPr>
              <a:t>ReLU</a:t>
            </a:r>
            <a:r>
              <a:rPr lang="en-US" sz="1400" kern="0" dirty="0">
                <a:solidFill>
                  <a:srgbClr val="000000"/>
                </a:solidFill>
                <a:latin typeface="Arial"/>
                <a:cs typeface="Arial"/>
                <a:sym typeface="Arial"/>
              </a:rPr>
              <a:t>)</a:t>
            </a:r>
          </a:p>
        </p:txBody>
      </p:sp>
      <p:sp>
        <p:nvSpPr>
          <p:cNvPr id="28" name="Rounded Rectangle 26">
            <a:extLst>
              <a:ext uri="{FF2B5EF4-FFF2-40B4-BE49-F238E27FC236}">
                <a16:creationId xmlns:a16="http://schemas.microsoft.com/office/drawing/2014/main" id="{09CCF391-B2D6-4292-8852-22B7BFD2DC99}"/>
              </a:ext>
            </a:extLst>
          </p:cNvPr>
          <p:cNvSpPr/>
          <p:nvPr/>
        </p:nvSpPr>
        <p:spPr>
          <a:xfrm>
            <a:off x="4349125" y="2411393"/>
            <a:ext cx="4480715" cy="393379"/>
          </a:xfrm>
          <a:prstGeom prst="roundRect">
            <a:avLst>
              <a:gd name="adj" fmla="val 4648"/>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00B050"/>
              </a:solidFill>
              <a:latin typeface="Arial"/>
              <a:sym typeface="Arial"/>
            </a:endParaRPr>
          </a:p>
        </p:txBody>
      </p:sp>
      <p:sp>
        <p:nvSpPr>
          <p:cNvPr id="31" name="Rounded Rectangle 26">
            <a:extLst>
              <a:ext uri="{FF2B5EF4-FFF2-40B4-BE49-F238E27FC236}">
                <a16:creationId xmlns:a16="http://schemas.microsoft.com/office/drawing/2014/main" id="{679A9C01-6336-4204-AA0F-755465781B4B}"/>
              </a:ext>
            </a:extLst>
          </p:cNvPr>
          <p:cNvSpPr/>
          <p:nvPr/>
        </p:nvSpPr>
        <p:spPr>
          <a:xfrm>
            <a:off x="6019802" y="3139893"/>
            <a:ext cx="609599" cy="654587"/>
          </a:xfrm>
          <a:prstGeom prst="roundRect">
            <a:avLst>
              <a:gd name="adj" fmla="val 4648"/>
            </a:avLst>
          </a:prstGeom>
          <a:solidFill>
            <a:srgbClr val="7030A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00"/>
              </a:solidFill>
              <a:latin typeface="Arial"/>
              <a:sym typeface="Arial"/>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80A89210-3767-41C9-8FBD-69E0CF1B6D74}"/>
                  </a:ext>
                </a:extLst>
              </p:cNvPr>
              <p:cNvSpPr/>
              <p:nvPr/>
            </p:nvSpPr>
            <p:spPr>
              <a:xfrm>
                <a:off x="6264185" y="1822632"/>
                <a:ext cx="1869871" cy="307777"/>
              </a:xfrm>
              <a:prstGeom prst="rect">
                <a:avLst/>
              </a:prstGeom>
            </p:spPr>
            <p:txBody>
              <a:bodyPr wrap="none">
                <a:spAutoFit/>
              </a:bodyPr>
              <a:lstStyle/>
              <a:p>
                <a:pPr defTabSz="1219170">
                  <a:buClr>
                    <a:srgbClr val="000000"/>
                  </a:buClr>
                </a:pPr>
                <a:r>
                  <a:rPr lang="en-US" sz="1400" kern="0" dirty="0">
                    <a:solidFill>
                      <a:srgbClr val="000000"/>
                    </a:solidFill>
                    <a:latin typeface="Arial"/>
                    <a:cs typeface="Arial"/>
                    <a:sym typeface="Arial"/>
                  </a:rPr>
                  <a:t>parameters in layer </a:t>
                </a:r>
                <a14:m>
                  <m:oMath xmlns:m="http://schemas.openxmlformats.org/officeDocument/2006/math">
                    <m:r>
                      <a:rPr lang="en-US" sz="1400" i="1" kern="0">
                        <a:solidFill>
                          <a:srgbClr val="000000"/>
                        </a:solidFill>
                        <a:latin typeface="Cambria Math" panose="02040503050406030204" pitchFamily="18" charset="0"/>
                        <a:sym typeface="Arial"/>
                      </a:rPr>
                      <m:t>𝑘</m:t>
                    </m:r>
                  </m:oMath>
                </a14:m>
                <a:endParaRPr lang="en-US" sz="1400" kern="0" dirty="0">
                  <a:solidFill>
                    <a:srgbClr val="000000"/>
                  </a:solidFill>
                  <a:latin typeface="Arial"/>
                  <a:cs typeface="Arial"/>
                  <a:sym typeface="Arial"/>
                </a:endParaRPr>
              </a:p>
            </p:txBody>
          </p:sp>
        </mc:Choice>
        <mc:Fallback xmlns="">
          <p:sp>
            <p:nvSpPr>
              <p:cNvPr id="32" name="Rectangle 31">
                <a:extLst>
                  <a:ext uri="{FF2B5EF4-FFF2-40B4-BE49-F238E27FC236}">
                    <a16:creationId xmlns:a16="http://schemas.microsoft.com/office/drawing/2014/main" id="{80A89210-3767-41C9-8FBD-69E0CF1B6D74}"/>
                  </a:ext>
                </a:extLst>
              </p:cNvPr>
              <p:cNvSpPr>
                <a:spLocks noRot="1" noChangeAspect="1" noMove="1" noResize="1" noEditPoints="1" noAdjustHandles="1" noChangeArrowheads="1" noChangeShapeType="1" noTextEdit="1"/>
              </p:cNvSpPr>
              <p:nvPr/>
            </p:nvSpPr>
            <p:spPr>
              <a:xfrm>
                <a:off x="6264185" y="1822632"/>
                <a:ext cx="1869871" cy="307777"/>
              </a:xfrm>
              <a:prstGeom prst="rect">
                <a:avLst/>
              </a:prstGeom>
              <a:blipFill>
                <a:blip r:embed="rId5"/>
                <a:stretch>
                  <a:fillRect l="-676" t="-8333" b="-16667"/>
                </a:stretch>
              </a:blipFill>
            </p:spPr>
            <p:txBody>
              <a:bodyPr/>
              <a:lstStyle/>
              <a:p>
                <a:r>
                  <a:rPr lang="en-US">
                    <a:noFill/>
                  </a:rPr>
                  <a:t> </a:t>
                </a:r>
              </a:p>
            </p:txBody>
          </p:sp>
        </mc:Fallback>
      </mc:AlternateContent>
      <p:sp>
        <p:nvSpPr>
          <p:cNvPr id="33" name="Rounded Rectangle 26">
            <a:extLst>
              <a:ext uri="{FF2B5EF4-FFF2-40B4-BE49-F238E27FC236}">
                <a16:creationId xmlns:a16="http://schemas.microsoft.com/office/drawing/2014/main" id="{E220000B-4C7F-4E7B-9308-66087B889A40}"/>
              </a:ext>
            </a:extLst>
          </p:cNvPr>
          <p:cNvSpPr/>
          <p:nvPr/>
        </p:nvSpPr>
        <p:spPr>
          <a:xfrm>
            <a:off x="6183660" y="1827253"/>
            <a:ext cx="2611933" cy="393379"/>
          </a:xfrm>
          <a:prstGeom prst="roundRect">
            <a:avLst>
              <a:gd name="adj" fmla="val 4648"/>
            </a:avLst>
          </a:prstGeom>
          <a:solidFill>
            <a:srgbClr val="7030A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301448" y="2375368"/>
            <a:ext cx="2445105" cy="2167669"/>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p:grpSp>
    </p:spTree>
    <p:extLst>
      <p:ext uri="{BB962C8B-B14F-4D97-AF65-F5344CB8AC3E}">
        <p14:creationId xmlns:p14="http://schemas.microsoft.com/office/powerpoint/2010/main" val="409420800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3481298" y="2898373"/>
                <a:ext cx="8558303" cy="129945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m:rPr>
                              <m:sty m:val="p"/>
                            </m:rPr>
                            <a:rPr lang="en-US" sz="3200" i="1" kern="0">
                              <a:solidFill>
                                <a:srgbClr val="000000"/>
                              </a:solidFill>
                              <a:latin typeface="Cambria Math" panose="02040503050406030204" pitchFamily="18" charset="0"/>
                              <a:sym typeface="Arial"/>
                            </a:rPr>
                            <m:t>N</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sub>
                        <m:sup/>
                        <m:e>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e>
                              </m:rad>
                            </m:den>
                          </m:f>
                        </m:e>
                      </m:nary>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3"/>
                <a:ext cx="8558303" cy="1299458"/>
              </a:xfrm>
              <a:prstGeom prst="rect">
                <a:avLst/>
              </a:prstGeom>
              <a:blipFill>
                <a:blip r:embed="rId2"/>
                <a:stretch>
                  <a:fillRect t="-132039" b="-182524"/>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id="{DFFE37DA-F74B-4E1E-84B0-7B24A550251C}"/>
              </a:ext>
            </a:extLst>
          </p:cNvPr>
          <p:cNvSpPr/>
          <p:nvPr/>
        </p:nvSpPr>
        <p:spPr>
          <a:xfrm>
            <a:off x="7054480" y="3855855"/>
            <a:ext cx="1098920" cy="39337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301448" y="2375368"/>
            <a:ext cx="2445105" cy="2167669"/>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p:grpSp>
      <p:sp>
        <p:nvSpPr>
          <p:cNvPr id="18" name="Rectangle 17">
            <a:extLst>
              <a:ext uri="{FF2B5EF4-FFF2-40B4-BE49-F238E27FC236}">
                <a16:creationId xmlns:a16="http://schemas.microsoft.com/office/drawing/2014/main" id="{46943D2A-3FEA-421B-B025-2BAA8CC39910}"/>
              </a:ext>
            </a:extLst>
          </p:cNvPr>
          <p:cNvSpPr/>
          <p:nvPr/>
        </p:nvSpPr>
        <p:spPr>
          <a:xfrm>
            <a:off x="0" y="6498867"/>
            <a:ext cx="11353800" cy="276999"/>
          </a:xfrm>
          <a:prstGeom prst="rect">
            <a:avLst/>
          </a:prstGeom>
        </p:spPr>
        <p:txBody>
          <a:bodyPr wrap="square">
            <a:spAutoFit/>
          </a:bodyPr>
          <a:lstStyle/>
          <a:p>
            <a:pPr marL="228594" indent="-228594" defTabSz="1219170">
              <a:buClr>
                <a:srgbClr val="000000"/>
              </a:buClr>
              <a:buFont typeface="+mj-lt"/>
              <a:buAutoNum type="arabicPeriod"/>
            </a:pPr>
            <a:r>
              <a:rPr lang="en-US" sz="1200" kern="0" dirty="0" err="1">
                <a:solidFill>
                  <a:srgbClr val="000000"/>
                </a:solidFill>
                <a:latin typeface="HelveticaNeue-Light"/>
                <a:cs typeface="Arial"/>
                <a:sym typeface="Arial"/>
              </a:rPr>
              <a:t>Kipf</a:t>
            </a:r>
            <a:r>
              <a:rPr lang="en-US" sz="1200" kern="0" dirty="0">
                <a:solidFill>
                  <a:srgbClr val="000000"/>
                </a:solidFill>
                <a:latin typeface="HelveticaNeue-Light"/>
                <a:cs typeface="Arial"/>
                <a:sym typeface="Arial"/>
              </a:rPr>
              <a:t> et al. </a:t>
            </a:r>
            <a:r>
              <a:rPr lang="en-US" sz="1200" kern="0" dirty="0" err="1">
                <a:solidFill>
                  <a:srgbClr val="000000"/>
                </a:solidFill>
                <a:latin typeface="HelveticaNeue-Light"/>
                <a:cs typeface="Arial"/>
                <a:sym typeface="Arial"/>
              </a:rPr>
              <a:t>Semisupervised</a:t>
            </a:r>
            <a:r>
              <a:rPr lang="en-US" sz="1200" kern="0" dirty="0">
                <a:solidFill>
                  <a:srgbClr val="000000"/>
                </a:solidFill>
                <a:latin typeface="HelveticaNeue-Light"/>
                <a:cs typeface="Arial"/>
                <a:sym typeface="Arial"/>
              </a:rPr>
              <a:t> Classification with Graph Convolutional Networks. ICLR 2017</a:t>
            </a:r>
            <a:endParaRPr lang="en-US" sz="1200" kern="0" dirty="0">
              <a:solidFill>
                <a:srgbClr val="000000"/>
              </a:solidFill>
              <a:latin typeface="Arial"/>
              <a:cs typeface="Arial"/>
              <a:sym typeface="Arial"/>
            </a:endParaRPr>
          </a:p>
        </p:txBody>
      </p:sp>
    </p:spTree>
    <p:extLst>
      <p:ext uri="{BB962C8B-B14F-4D97-AF65-F5344CB8AC3E}">
        <p14:creationId xmlns:p14="http://schemas.microsoft.com/office/powerpoint/2010/main" val="54153519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3481298" y="2898374"/>
                <a:ext cx="8558303" cy="2545697"/>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m:rPr>
                              <m:sty m:val="p"/>
                            </m:rPr>
                            <a:rPr lang="en-US" sz="3200" i="1" kern="0">
                              <a:solidFill>
                                <a:srgbClr val="000000"/>
                              </a:solidFill>
                              <a:latin typeface="Cambria Math" panose="02040503050406030204" pitchFamily="18" charset="0"/>
                              <a:sym typeface="Arial"/>
                            </a:rPr>
                            <m:t>N</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sub>
                        <m:sup/>
                        <m:e>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d>
                                    <m:dPr>
                                      <m:begChr m:val="|"/>
                                      <m:endChr m:val="|"/>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𝑁</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𝑢</m:t>
                                          </m:r>
                                        </m:e>
                                      </m:d>
                                    </m:e>
                                  </m:d>
                                  <m:d>
                                    <m:dPr>
                                      <m:begChr m:val="|"/>
                                      <m:endChr m:val="|"/>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𝑁</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e>
                                  </m:d>
                                </m:e>
                              </m:rad>
                            </m:den>
                          </m:f>
                        </m:e>
                      </m:nary>
                      <m:r>
                        <a:rPr lang="en-US" sz="3200" i="1" kern="0">
                          <a:solidFill>
                            <a:srgbClr val="000000"/>
                          </a:solidFill>
                          <a:latin typeface="Cambria Math" panose="02040503050406030204" pitchFamily="18" charset="0"/>
                          <a:sym typeface="Arial"/>
                        </a:rPr>
                        <m:t>+</m:t>
                      </m:r>
                    </m:oMath>
                  </m:oMathPara>
                </a14:m>
                <a:endParaRPr lang="en-US" sz="3200" i="1" kern="0" dirty="0">
                  <a:solidFill>
                    <a:srgbClr val="000000"/>
                  </a:solidFill>
                  <a:latin typeface="Cambria Math" panose="02040503050406030204" pitchFamily="18" charset="0"/>
                  <a:cs typeface="Arial"/>
                  <a:sym typeface="Arial"/>
                </a:endParaRPr>
              </a:p>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           </m:t>
                          </m:r>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𝑣</m:t>
                          </m:r>
                        </m:sub>
                        <m:sup/>
                        <m:e>
                          <m:r>
                            <a:rPr lang="en-US" sz="3200" i="1" kern="0">
                              <a:solidFill>
                                <a:srgbClr val="000000"/>
                              </a:solidFill>
                              <a:latin typeface="Cambria Math" panose="02040503050406030204" pitchFamily="18" charset="0"/>
                              <a:sym typeface="Arial"/>
                            </a:rPr>
                            <m:t>   </m:t>
                          </m:r>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e>
                              </m:rad>
                            </m:den>
                          </m:f>
                        </m:e>
                      </m:nary>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4"/>
                <a:ext cx="8558303" cy="2545697"/>
              </a:xfrm>
              <a:prstGeom prst="rect">
                <a:avLst/>
              </a:prstGeom>
              <a:blipFill>
                <a:blip r:embed="rId3"/>
                <a:stretch>
                  <a:fillRect t="-67662" b="-9552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6943D2A-3FEA-421B-B025-2BAA8CC39910}"/>
              </a:ext>
            </a:extLst>
          </p:cNvPr>
          <p:cNvSpPr/>
          <p:nvPr/>
        </p:nvSpPr>
        <p:spPr>
          <a:xfrm>
            <a:off x="0" y="6498867"/>
            <a:ext cx="11353800" cy="276999"/>
          </a:xfrm>
          <a:prstGeom prst="rect">
            <a:avLst/>
          </a:prstGeom>
        </p:spPr>
        <p:txBody>
          <a:bodyPr wrap="square">
            <a:spAutoFit/>
          </a:bodyPr>
          <a:lstStyle/>
          <a:p>
            <a:pPr marL="228594" indent="-228594" defTabSz="1219170">
              <a:buClr>
                <a:srgbClr val="000000"/>
              </a:buClr>
              <a:buFont typeface="+mj-lt"/>
              <a:buAutoNum type="arabicPeriod"/>
            </a:pPr>
            <a:r>
              <a:rPr lang="en-US" sz="1200" kern="0" dirty="0" err="1">
                <a:solidFill>
                  <a:srgbClr val="000000"/>
                </a:solidFill>
                <a:latin typeface="HelveticaNeue-Light"/>
                <a:cs typeface="Arial"/>
                <a:sym typeface="Arial"/>
              </a:rPr>
              <a:t>Kipf</a:t>
            </a:r>
            <a:r>
              <a:rPr lang="en-US" sz="1200" kern="0" dirty="0">
                <a:solidFill>
                  <a:srgbClr val="000000"/>
                </a:solidFill>
                <a:latin typeface="HelveticaNeue-Light"/>
                <a:cs typeface="Arial"/>
                <a:sym typeface="Arial"/>
              </a:rPr>
              <a:t> et al. </a:t>
            </a:r>
            <a:r>
              <a:rPr lang="en-US" sz="1200" kern="0" dirty="0" err="1">
                <a:solidFill>
                  <a:srgbClr val="000000"/>
                </a:solidFill>
                <a:latin typeface="HelveticaNeue-Light"/>
                <a:cs typeface="Arial"/>
                <a:sym typeface="Arial"/>
              </a:rPr>
              <a:t>Semisupervised</a:t>
            </a:r>
            <a:r>
              <a:rPr lang="en-US" sz="1200" kern="0" dirty="0">
                <a:solidFill>
                  <a:srgbClr val="000000"/>
                </a:solidFill>
                <a:latin typeface="HelveticaNeue-Light"/>
                <a:cs typeface="Arial"/>
                <a:sym typeface="Arial"/>
              </a:rPr>
              <a:t> Classification with Graph Convolutional Networks. ICLR 2017</a:t>
            </a:r>
            <a:endParaRPr lang="en-US" sz="1200" kern="0" dirty="0">
              <a:solidFill>
                <a:srgbClr val="000000"/>
              </a:solidFill>
              <a:latin typeface="Arial"/>
              <a:cs typeface="Arial"/>
              <a:sym typeface="Arial"/>
            </a:endParaRPr>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301448" y="2375368"/>
            <a:ext cx="2445105" cy="2167669"/>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p:grpSp>
      <p:sp>
        <p:nvSpPr>
          <p:cNvPr id="18" name="Rounded Rectangle 26">
            <a:extLst>
              <a:ext uri="{FF2B5EF4-FFF2-40B4-BE49-F238E27FC236}">
                <a16:creationId xmlns:a16="http://schemas.microsoft.com/office/drawing/2014/main" id="{6B4FD49A-33E7-440F-8E20-9AD931FEA48B}"/>
              </a:ext>
            </a:extLst>
          </p:cNvPr>
          <p:cNvSpPr/>
          <p:nvPr/>
        </p:nvSpPr>
        <p:spPr>
          <a:xfrm>
            <a:off x="6705600" y="3870793"/>
            <a:ext cx="1143000" cy="34896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9" name="Rounded Rectangle 26">
            <a:extLst>
              <a:ext uri="{FF2B5EF4-FFF2-40B4-BE49-F238E27FC236}">
                <a16:creationId xmlns:a16="http://schemas.microsoft.com/office/drawing/2014/main" id="{15E7456B-64B7-464B-B405-913AC5BCBDEA}"/>
              </a:ext>
            </a:extLst>
          </p:cNvPr>
          <p:cNvSpPr/>
          <p:nvPr/>
        </p:nvSpPr>
        <p:spPr>
          <a:xfrm>
            <a:off x="6781800" y="5172988"/>
            <a:ext cx="533400" cy="291243"/>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043953CF-B754-4789-B55B-777C69840C59}"/>
                  </a:ext>
                </a:extLst>
              </p:cNvPr>
              <p:cNvSpPr/>
              <p:nvPr/>
            </p:nvSpPr>
            <p:spPr>
              <a:xfrm>
                <a:off x="6096000" y="2219936"/>
                <a:ext cx="2535118" cy="307777"/>
              </a:xfrm>
              <a:prstGeom prst="rect">
                <a:avLst/>
              </a:prstGeom>
            </p:spPr>
            <p:txBody>
              <a:bodyPr wrap="none">
                <a:spAutoFit/>
              </a:bodyPr>
              <a:lstStyle/>
              <a:p>
                <a:pPr defTabSz="1219170">
                  <a:buClr>
                    <a:srgbClr val="000000"/>
                  </a:buClr>
                </a:pPr>
                <a:r>
                  <a:rPr lang="en-US" sz="1400" kern="0" dirty="0">
                    <a:solidFill>
                      <a:srgbClr val="000000"/>
                    </a:solidFill>
                    <a:latin typeface="Arial"/>
                    <a:cs typeface="Arial"/>
                    <a:sym typeface="Arial"/>
                  </a:rPr>
                  <a:t>Aggregate from </a:t>
                </a:r>
                <a14:m>
                  <m:oMath xmlns:m="http://schemas.openxmlformats.org/officeDocument/2006/math">
                    <m:r>
                      <a:rPr lang="en-US" sz="1400" i="1" kern="0">
                        <a:solidFill>
                          <a:srgbClr val="000000"/>
                        </a:solidFill>
                        <a:latin typeface="Cambria Math" panose="02040503050406030204" pitchFamily="18" charset="0"/>
                        <a:sym typeface="Arial"/>
                      </a:rPr>
                      <m:t>𝑣</m:t>
                    </m:r>
                  </m:oMath>
                </a14:m>
                <a:r>
                  <a:rPr lang="en-US" sz="1400" kern="0" dirty="0">
                    <a:solidFill>
                      <a:srgbClr val="000000"/>
                    </a:solidFill>
                    <a:latin typeface="Arial"/>
                    <a:cs typeface="Arial"/>
                    <a:sym typeface="Arial"/>
                  </a:rPr>
                  <a:t>’s neighbors</a:t>
                </a:r>
              </a:p>
            </p:txBody>
          </p:sp>
        </mc:Choice>
        <mc:Fallback xmlns="">
          <p:sp>
            <p:nvSpPr>
              <p:cNvPr id="22" name="Rectangle 21">
                <a:extLst>
                  <a:ext uri="{FF2B5EF4-FFF2-40B4-BE49-F238E27FC236}">
                    <a16:creationId xmlns:a16="http://schemas.microsoft.com/office/drawing/2014/main" id="{043953CF-B754-4789-B55B-777C69840C59}"/>
                  </a:ext>
                </a:extLst>
              </p:cNvPr>
              <p:cNvSpPr>
                <a:spLocks noRot="1" noChangeAspect="1" noMove="1" noResize="1" noEditPoints="1" noAdjustHandles="1" noChangeArrowheads="1" noChangeShapeType="1" noTextEdit="1"/>
              </p:cNvSpPr>
              <p:nvPr/>
            </p:nvSpPr>
            <p:spPr>
              <a:xfrm>
                <a:off x="6096000" y="2219936"/>
                <a:ext cx="2535118" cy="307777"/>
              </a:xfrm>
              <a:prstGeom prst="rect">
                <a:avLst/>
              </a:prstGeom>
              <a:blipFill>
                <a:blip r:embed="rId4"/>
                <a:stretch>
                  <a:fillRect l="-1000" t="-4000" b="-20000"/>
                </a:stretch>
              </a:blipFill>
            </p:spPr>
            <p:txBody>
              <a:bodyPr/>
              <a:lstStyle/>
              <a:p>
                <a:r>
                  <a:rPr lang="en-US">
                    <a:noFill/>
                  </a:rPr>
                  <a:t> </a:t>
                </a:r>
              </a:p>
            </p:txBody>
          </p:sp>
        </mc:Fallback>
      </mc:AlternateContent>
      <p:sp>
        <p:nvSpPr>
          <p:cNvPr id="23" name="Rounded Rectangle 26">
            <a:extLst>
              <a:ext uri="{FF2B5EF4-FFF2-40B4-BE49-F238E27FC236}">
                <a16:creationId xmlns:a16="http://schemas.microsoft.com/office/drawing/2014/main" id="{2E7D05FE-7231-4662-AC9A-D211C3DDC19C}"/>
              </a:ext>
            </a:extLst>
          </p:cNvPr>
          <p:cNvSpPr/>
          <p:nvPr/>
        </p:nvSpPr>
        <p:spPr>
          <a:xfrm>
            <a:off x="6096001" y="2219933"/>
            <a:ext cx="3210495" cy="39337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4" name="Rectangle 23">
            <a:extLst>
              <a:ext uri="{FF2B5EF4-FFF2-40B4-BE49-F238E27FC236}">
                <a16:creationId xmlns:a16="http://schemas.microsoft.com/office/drawing/2014/main" id="{D3BAD874-ECD1-400C-9E2C-37F7E40424B2}"/>
              </a:ext>
            </a:extLst>
          </p:cNvPr>
          <p:cNvSpPr/>
          <p:nvPr/>
        </p:nvSpPr>
        <p:spPr>
          <a:xfrm>
            <a:off x="6248401" y="5813413"/>
            <a:ext cx="1835759" cy="307777"/>
          </a:xfrm>
          <a:prstGeom prst="rect">
            <a:avLst/>
          </a:prstGeom>
        </p:spPr>
        <p:txBody>
          <a:bodyPr wrap="none">
            <a:spAutoFit/>
          </a:bodyPr>
          <a:lstStyle/>
          <a:p>
            <a:pPr defTabSz="1219170">
              <a:buClr>
                <a:srgbClr val="000000"/>
              </a:buClr>
            </a:pPr>
            <a:r>
              <a:rPr lang="en-US" sz="1400" kern="0" dirty="0">
                <a:solidFill>
                  <a:srgbClr val="000000"/>
                </a:solidFill>
                <a:latin typeface="Arial"/>
                <a:cs typeface="Arial"/>
                <a:sym typeface="Arial"/>
              </a:rPr>
              <a:t>Aggregate from itself</a:t>
            </a:r>
          </a:p>
        </p:txBody>
      </p:sp>
      <p:sp>
        <p:nvSpPr>
          <p:cNvPr id="25" name="Rounded Rectangle 26">
            <a:extLst>
              <a:ext uri="{FF2B5EF4-FFF2-40B4-BE49-F238E27FC236}">
                <a16:creationId xmlns:a16="http://schemas.microsoft.com/office/drawing/2014/main" id="{01BC9120-CC02-4EE0-9DA4-6F5C10FCF05C}"/>
              </a:ext>
            </a:extLst>
          </p:cNvPr>
          <p:cNvSpPr/>
          <p:nvPr/>
        </p:nvSpPr>
        <p:spPr>
          <a:xfrm>
            <a:off x="6272374" y="5789365"/>
            <a:ext cx="2313455" cy="393379"/>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Tree>
    <p:extLst>
      <p:ext uri="{BB962C8B-B14F-4D97-AF65-F5344CB8AC3E}">
        <p14:creationId xmlns:p14="http://schemas.microsoft.com/office/powerpoint/2010/main" val="408198796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3481298" y="2898374"/>
                <a:ext cx="8558303" cy="2545697"/>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m:rPr>
                              <m:sty m:val="p"/>
                            </m:rPr>
                            <a:rPr lang="en-US" sz="3200" i="1" kern="0">
                              <a:solidFill>
                                <a:srgbClr val="000000"/>
                              </a:solidFill>
                              <a:latin typeface="Cambria Math" panose="02040503050406030204" pitchFamily="18" charset="0"/>
                              <a:sym typeface="Arial"/>
                            </a:rPr>
                            <m:t>N</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sub>
                        <m:sup/>
                        <m:e>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d>
                                    <m:dPr>
                                      <m:begChr m:val="|"/>
                                      <m:endChr m:val="|"/>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𝑁</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𝑢</m:t>
                                          </m:r>
                                        </m:e>
                                      </m:d>
                                    </m:e>
                                  </m:d>
                                  <m:d>
                                    <m:dPr>
                                      <m:begChr m:val="|"/>
                                      <m:endChr m:val="|"/>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𝑁</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e>
                                  </m:d>
                                </m:e>
                              </m:rad>
                            </m:den>
                          </m:f>
                        </m:e>
                      </m:nary>
                      <m:r>
                        <a:rPr lang="en-US" sz="3200" i="1" kern="0">
                          <a:solidFill>
                            <a:srgbClr val="000000"/>
                          </a:solidFill>
                          <a:latin typeface="Cambria Math" panose="02040503050406030204" pitchFamily="18" charset="0"/>
                          <a:sym typeface="Arial"/>
                        </a:rPr>
                        <m:t>+</m:t>
                      </m:r>
                    </m:oMath>
                  </m:oMathPara>
                </a14:m>
                <a:endParaRPr lang="en-US" sz="3200" i="1" kern="0" dirty="0">
                  <a:solidFill>
                    <a:srgbClr val="000000"/>
                  </a:solidFill>
                  <a:latin typeface="Cambria Math" panose="02040503050406030204" pitchFamily="18" charset="0"/>
                  <a:cs typeface="Arial"/>
                  <a:sym typeface="Arial"/>
                </a:endParaRPr>
              </a:p>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          </m:t>
                          </m:r>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𝑣</m:t>
                          </m:r>
                        </m:sub>
                        <m:sup/>
                        <m:e>
                          <m:r>
                            <a:rPr lang="en-US" sz="3200" i="1" kern="0">
                              <a:solidFill>
                                <a:srgbClr val="000000"/>
                              </a:solidFill>
                              <a:latin typeface="Cambria Math" panose="02040503050406030204" pitchFamily="18" charset="0"/>
                              <a:sym typeface="Arial"/>
                            </a:rPr>
                            <m:t>   </m:t>
                          </m:r>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e>
                              </m:rad>
                            </m:den>
                          </m:f>
                        </m:e>
                      </m:nary>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4"/>
                <a:ext cx="8558303" cy="2545697"/>
              </a:xfrm>
              <a:prstGeom prst="rect">
                <a:avLst/>
              </a:prstGeom>
              <a:blipFill>
                <a:blip r:embed="rId3"/>
                <a:stretch>
                  <a:fillRect t="-67662" b="-9552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6943D2A-3FEA-421B-B025-2BAA8CC39910}"/>
              </a:ext>
            </a:extLst>
          </p:cNvPr>
          <p:cNvSpPr/>
          <p:nvPr/>
        </p:nvSpPr>
        <p:spPr>
          <a:xfrm>
            <a:off x="2590800" y="6578411"/>
            <a:ext cx="8763000" cy="261610"/>
          </a:xfrm>
          <a:prstGeom prst="rect">
            <a:avLst/>
          </a:prstGeom>
        </p:spPr>
        <p:txBody>
          <a:bodyPr wrap="square">
            <a:spAutoFit/>
          </a:bodyPr>
          <a:lstStyle/>
          <a:p>
            <a:pPr defTabSz="1219170">
              <a:buClr>
                <a:srgbClr val="000000"/>
              </a:buClr>
            </a:pPr>
            <a:r>
              <a:rPr lang="en-US" sz="1100" kern="0" dirty="0" err="1">
                <a:solidFill>
                  <a:srgbClr val="000000"/>
                </a:solidFill>
                <a:latin typeface="HelveticaNeue-Light"/>
                <a:cs typeface="Arial"/>
                <a:sym typeface="Arial"/>
              </a:rPr>
              <a:t>Kipf</a:t>
            </a:r>
            <a:r>
              <a:rPr lang="en-US" sz="1100" kern="0" dirty="0">
                <a:solidFill>
                  <a:srgbClr val="000000"/>
                </a:solidFill>
                <a:latin typeface="HelveticaNeue-Light"/>
                <a:cs typeface="Arial"/>
                <a:sym typeface="Arial"/>
              </a:rPr>
              <a:t> et al. </a:t>
            </a:r>
            <a:r>
              <a:rPr lang="en-US" sz="1100" kern="0" dirty="0" err="1">
                <a:solidFill>
                  <a:srgbClr val="000000"/>
                </a:solidFill>
                <a:latin typeface="HelveticaNeue-Light"/>
                <a:cs typeface="Arial"/>
                <a:sym typeface="Arial"/>
              </a:rPr>
              <a:t>Semisupervised</a:t>
            </a:r>
            <a:r>
              <a:rPr lang="en-US" sz="1100" kern="0" dirty="0">
                <a:solidFill>
                  <a:srgbClr val="000000"/>
                </a:solidFill>
                <a:latin typeface="HelveticaNeue-Light"/>
                <a:cs typeface="Arial"/>
                <a:sym typeface="Arial"/>
              </a:rPr>
              <a:t> Classification with Graph Convolutional Networks. ICLR 2017</a:t>
            </a:r>
            <a:endParaRPr lang="en-US" sz="1100" kern="0" dirty="0">
              <a:solidFill>
                <a:srgbClr val="000000"/>
              </a:solidFill>
              <a:latin typeface="Arial"/>
              <a:cs typeface="Arial"/>
              <a:sym typeface="Arial"/>
            </a:endParaRPr>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301448" y="2375368"/>
            <a:ext cx="2445105" cy="2167669"/>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p:grpSp>
      <p:sp>
        <p:nvSpPr>
          <p:cNvPr id="18" name="Rounded Rectangle 26">
            <a:extLst>
              <a:ext uri="{FF2B5EF4-FFF2-40B4-BE49-F238E27FC236}">
                <a16:creationId xmlns:a16="http://schemas.microsoft.com/office/drawing/2014/main" id="{6B4FD49A-33E7-440F-8E20-9AD931FEA48B}"/>
              </a:ext>
            </a:extLst>
          </p:cNvPr>
          <p:cNvSpPr/>
          <p:nvPr/>
        </p:nvSpPr>
        <p:spPr>
          <a:xfrm>
            <a:off x="6705600" y="3870793"/>
            <a:ext cx="1143000" cy="34896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9" name="Rounded Rectangle 26">
            <a:extLst>
              <a:ext uri="{FF2B5EF4-FFF2-40B4-BE49-F238E27FC236}">
                <a16:creationId xmlns:a16="http://schemas.microsoft.com/office/drawing/2014/main" id="{15E7456B-64B7-464B-B405-913AC5BCBDEA}"/>
              </a:ext>
            </a:extLst>
          </p:cNvPr>
          <p:cNvSpPr/>
          <p:nvPr/>
        </p:nvSpPr>
        <p:spPr>
          <a:xfrm>
            <a:off x="6705600" y="5172988"/>
            <a:ext cx="533400" cy="291243"/>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2" name="Rectangle 21">
            <a:extLst>
              <a:ext uri="{FF2B5EF4-FFF2-40B4-BE49-F238E27FC236}">
                <a16:creationId xmlns:a16="http://schemas.microsoft.com/office/drawing/2014/main" id="{043953CF-B754-4789-B55B-777C69840C59}"/>
              </a:ext>
            </a:extLst>
          </p:cNvPr>
          <p:cNvSpPr/>
          <p:nvPr/>
        </p:nvSpPr>
        <p:spPr>
          <a:xfrm>
            <a:off x="4759167" y="2177452"/>
            <a:ext cx="4241867" cy="307777"/>
          </a:xfrm>
          <a:prstGeom prst="rect">
            <a:avLst/>
          </a:prstGeom>
        </p:spPr>
        <p:txBody>
          <a:bodyPr wrap="none">
            <a:spAutoFit/>
          </a:bodyPr>
          <a:lstStyle/>
          <a:p>
            <a:pPr defTabSz="1219170">
              <a:buClr>
                <a:srgbClr val="000000"/>
              </a:buClr>
            </a:pPr>
            <a:r>
              <a:rPr lang="en-US" sz="1400" kern="0" dirty="0">
                <a:solidFill>
                  <a:srgbClr val="000000"/>
                </a:solidFill>
                <a:latin typeface="Arial"/>
                <a:cs typeface="Arial"/>
                <a:sym typeface="Arial"/>
              </a:rPr>
              <a:t>The same parameters for both its neighbors &amp; itself</a:t>
            </a:r>
          </a:p>
        </p:txBody>
      </p:sp>
      <p:sp>
        <p:nvSpPr>
          <p:cNvPr id="26" name="Rounded Rectangle 26">
            <a:extLst>
              <a:ext uri="{FF2B5EF4-FFF2-40B4-BE49-F238E27FC236}">
                <a16:creationId xmlns:a16="http://schemas.microsoft.com/office/drawing/2014/main" id="{B9864AF0-4CE2-45B3-ABB4-ADB7A6E793E7}"/>
              </a:ext>
            </a:extLst>
          </p:cNvPr>
          <p:cNvSpPr/>
          <p:nvPr/>
        </p:nvSpPr>
        <p:spPr>
          <a:xfrm>
            <a:off x="6019800" y="3131004"/>
            <a:ext cx="685800" cy="1898197"/>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7" name="Rounded Rectangle 26">
            <a:extLst>
              <a:ext uri="{FF2B5EF4-FFF2-40B4-BE49-F238E27FC236}">
                <a16:creationId xmlns:a16="http://schemas.microsoft.com/office/drawing/2014/main" id="{2EF79BB2-12D7-4EEF-9FA1-3DCB152F4474}"/>
              </a:ext>
            </a:extLst>
          </p:cNvPr>
          <p:cNvSpPr/>
          <p:nvPr/>
        </p:nvSpPr>
        <p:spPr>
          <a:xfrm>
            <a:off x="4814244" y="2129136"/>
            <a:ext cx="5361789" cy="464128"/>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Tree>
    <p:extLst>
      <p:ext uri="{BB962C8B-B14F-4D97-AF65-F5344CB8AC3E}">
        <p14:creationId xmlns:p14="http://schemas.microsoft.com/office/powerpoint/2010/main" val="92984208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3481298" y="2898374"/>
                <a:ext cx="8558303" cy="2545697"/>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m:rPr>
                              <m:sty m:val="p"/>
                            </m:rPr>
                            <a:rPr lang="en-US" sz="3200" i="1" kern="0">
                              <a:solidFill>
                                <a:srgbClr val="000000"/>
                              </a:solidFill>
                              <a:latin typeface="Cambria Math" panose="02040503050406030204" pitchFamily="18" charset="0"/>
                              <a:sym typeface="Arial"/>
                            </a:rPr>
                            <m:t>N</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sub>
                        <m:sup/>
                        <m:e>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d>
                                    <m:dPr>
                                      <m:begChr m:val="|"/>
                                      <m:endChr m:val="|"/>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𝑁</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𝑢</m:t>
                                          </m:r>
                                        </m:e>
                                      </m:d>
                                    </m:e>
                                  </m:d>
                                  <m:d>
                                    <m:dPr>
                                      <m:begChr m:val="|"/>
                                      <m:endChr m:val="|"/>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𝑁</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e>
                                  </m:d>
                                </m:e>
                              </m:rad>
                            </m:den>
                          </m:f>
                        </m:e>
                      </m:nary>
                      <m:r>
                        <a:rPr lang="en-US" sz="3200" i="1" kern="0">
                          <a:solidFill>
                            <a:srgbClr val="000000"/>
                          </a:solidFill>
                          <a:latin typeface="Cambria Math" panose="02040503050406030204" pitchFamily="18" charset="0"/>
                          <a:sym typeface="Arial"/>
                        </a:rPr>
                        <m:t>+</m:t>
                      </m:r>
                    </m:oMath>
                  </m:oMathPara>
                </a14:m>
                <a:endParaRPr lang="en-US" sz="3200" i="1" kern="0" dirty="0">
                  <a:solidFill>
                    <a:srgbClr val="000000"/>
                  </a:solidFill>
                  <a:latin typeface="Cambria Math" panose="02040503050406030204" pitchFamily="18" charset="0"/>
                  <a:cs typeface="Arial"/>
                  <a:sym typeface="Arial"/>
                </a:endParaRPr>
              </a:p>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            </m:t>
                          </m:r>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𝑣</m:t>
                          </m:r>
                        </m:sub>
                        <m:sup/>
                        <m:e>
                          <m:r>
                            <a:rPr lang="en-US" sz="3200" i="1" kern="0">
                              <a:solidFill>
                                <a:srgbClr val="000000"/>
                              </a:solidFill>
                              <a:latin typeface="Cambria Math" panose="02040503050406030204" pitchFamily="18" charset="0"/>
                              <a:sym typeface="Arial"/>
                            </a:rPr>
                            <m:t>   </m:t>
                          </m:r>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e>
                              </m:rad>
                            </m:den>
                          </m:f>
                        </m:e>
                      </m:nary>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4"/>
                <a:ext cx="8558303" cy="2545697"/>
              </a:xfrm>
              <a:prstGeom prst="rect">
                <a:avLst/>
              </a:prstGeom>
              <a:blipFill>
                <a:blip r:embed="rId3"/>
                <a:stretch>
                  <a:fillRect t="-67662" b="-9552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6943D2A-3FEA-421B-B025-2BAA8CC39910}"/>
              </a:ext>
            </a:extLst>
          </p:cNvPr>
          <p:cNvSpPr/>
          <p:nvPr/>
        </p:nvSpPr>
        <p:spPr>
          <a:xfrm>
            <a:off x="2590800" y="6578411"/>
            <a:ext cx="8763000" cy="261610"/>
          </a:xfrm>
          <a:prstGeom prst="rect">
            <a:avLst/>
          </a:prstGeom>
        </p:spPr>
        <p:txBody>
          <a:bodyPr wrap="square">
            <a:spAutoFit/>
          </a:bodyPr>
          <a:lstStyle/>
          <a:p>
            <a:pPr defTabSz="1219170">
              <a:buClr>
                <a:srgbClr val="000000"/>
              </a:buClr>
            </a:pPr>
            <a:r>
              <a:rPr lang="en-US" sz="1100" kern="0" dirty="0" err="1">
                <a:solidFill>
                  <a:srgbClr val="000000"/>
                </a:solidFill>
                <a:latin typeface="HelveticaNeue-Light"/>
                <a:cs typeface="Arial"/>
                <a:sym typeface="Arial"/>
              </a:rPr>
              <a:t>Kipf</a:t>
            </a:r>
            <a:r>
              <a:rPr lang="en-US" sz="1100" kern="0" dirty="0">
                <a:solidFill>
                  <a:srgbClr val="000000"/>
                </a:solidFill>
                <a:latin typeface="HelveticaNeue-Light"/>
                <a:cs typeface="Arial"/>
                <a:sym typeface="Arial"/>
              </a:rPr>
              <a:t> et al. </a:t>
            </a:r>
            <a:r>
              <a:rPr lang="en-US" sz="1100" kern="0" dirty="0" err="1">
                <a:solidFill>
                  <a:srgbClr val="000000"/>
                </a:solidFill>
                <a:latin typeface="HelveticaNeue-Light"/>
                <a:cs typeface="Arial"/>
                <a:sym typeface="Arial"/>
              </a:rPr>
              <a:t>Semisupervised</a:t>
            </a:r>
            <a:r>
              <a:rPr lang="en-US" sz="1100" kern="0" dirty="0">
                <a:solidFill>
                  <a:srgbClr val="000000"/>
                </a:solidFill>
                <a:latin typeface="HelveticaNeue-Light"/>
                <a:cs typeface="Arial"/>
                <a:sym typeface="Arial"/>
              </a:rPr>
              <a:t> Classification with Graph Convolutional Networks. ICLR 2017</a:t>
            </a:r>
            <a:endParaRPr lang="en-US" sz="1100" kern="0" dirty="0">
              <a:solidFill>
                <a:srgbClr val="000000"/>
              </a:solidFill>
              <a:latin typeface="Arial"/>
              <a:cs typeface="Arial"/>
              <a:sym typeface="Arial"/>
            </a:endParaRPr>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301448" y="2375368"/>
            <a:ext cx="2445105" cy="2167669"/>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p:grpSp>
      <p:sp>
        <p:nvSpPr>
          <p:cNvPr id="18" name="Rounded Rectangle 26">
            <a:extLst>
              <a:ext uri="{FF2B5EF4-FFF2-40B4-BE49-F238E27FC236}">
                <a16:creationId xmlns:a16="http://schemas.microsoft.com/office/drawing/2014/main" id="{6B4FD49A-33E7-440F-8E20-9AD931FEA48B}"/>
              </a:ext>
            </a:extLst>
          </p:cNvPr>
          <p:cNvSpPr/>
          <p:nvPr/>
        </p:nvSpPr>
        <p:spPr>
          <a:xfrm>
            <a:off x="6096000" y="2826717"/>
            <a:ext cx="4419600" cy="1393047"/>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9" name="Rounded Rectangle 26">
            <a:extLst>
              <a:ext uri="{FF2B5EF4-FFF2-40B4-BE49-F238E27FC236}">
                <a16:creationId xmlns:a16="http://schemas.microsoft.com/office/drawing/2014/main" id="{15E7456B-64B7-464B-B405-913AC5BCBDEA}"/>
              </a:ext>
            </a:extLst>
          </p:cNvPr>
          <p:cNvSpPr/>
          <p:nvPr/>
        </p:nvSpPr>
        <p:spPr>
          <a:xfrm>
            <a:off x="6781800" y="5172988"/>
            <a:ext cx="533400" cy="291243"/>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4C49604-0D77-412F-BCBF-BC9A297D21E4}"/>
                  </a:ext>
                </a:extLst>
              </p:cNvPr>
              <p:cNvSpPr/>
              <p:nvPr/>
            </p:nvSpPr>
            <p:spPr>
              <a:xfrm>
                <a:off x="6441554" y="1606175"/>
                <a:ext cx="4031488" cy="80599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r>
                        <a:rPr lang="en-US" sz="3200" b="1" i="1" kern="0">
                          <a:solidFill>
                            <a:srgbClr val="000000"/>
                          </a:solidFill>
                          <a:latin typeface="Cambria Math" panose="02040503050406030204" pitchFamily="18" charset="0"/>
                          <a:sym typeface="Arial"/>
                        </a:rPr>
                        <m:t>𝑨</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e>
                          </m:d>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e>
                          </m:d>
                        </m:sup>
                      </m:sSup>
                    </m:oMath>
                  </m:oMathPara>
                </a14:m>
                <a:endParaRPr lang="en-US" sz="3200" kern="0" dirty="0">
                  <a:solidFill>
                    <a:srgbClr val="000000"/>
                  </a:solidFill>
                  <a:latin typeface="Arial"/>
                  <a:cs typeface="Arial"/>
                  <a:sym typeface="Arial"/>
                </a:endParaRPr>
              </a:p>
            </p:txBody>
          </p:sp>
        </mc:Choice>
        <mc:Fallback xmlns="">
          <p:sp>
            <p:nvSpPr>
              <p:cNvPr id="23" name="Rectangle 22">
                <a:extLst>
                  <a:ext uri="{FF2B5EF4-FFF2-40B4-BE49-F238E27FC236}">
                    <a16:creationId xmlns:a16="http://schemas.microsoft.com/office/drawing/2014/main" id="{A4C49604-0D77-412F-BCBF-BC9A297D21E4}"/>
                  </a:ext>
                </a:extLst>
              </p:cNvPr>
              <p:cNvSpPr>
                <a:spLocks noRot="1" noChangeAspect="1" noMove="1" noResize="1" noEditPoints="1" noAdjustHandles="1" noChangeArrowheads="1" noChangeShapeType="1" noTextEdit="1"/>
              </p:cNvSpPr>
              <p:nvPr/>
            </p:nvSpPr>
            <p:spPr>
              <a:xfrm>
                <a:off x="6441554" y="1606175"/>
                <a:ext cx="4031488" cy="805990"/>
              </a:xfrm>
              <a:prstGeom prst="rect">
                <a:avLst/>
              </a:prstGeom>
              <a:blipFill>
                <a:blip r:embed="rId4"/>
                <a:stretch>
                  <a:fillRect/>
                </a:stretch>
              </a:blipFill>
            </p:spPr>
            <p:txBody>
              <a:bodyPr/>
              <a:lstStyle/>
              <a:p>
                <a:r>
                  <a:rPr lang="en-US">
                    <a:noFill/>
                  </a:rPr>
                  <a:t> </a:t>
                </a:r>
              </a:p>
            </p:txBody>
          </p:sp>
        </mc:Fallback>
      </mc:AlternateContent>
      <p:sp>
        <p:nvSpPr>
          <p:cNvPr id="24" name="Rounded Rectangle 26">
            <a:extLst>
              <a:ext uri="{FF2B5EF4-FFF2-40B4-BE49-F238E27FC236}">
                <a16:creationId xmlns:a16="http://schemas.microsoft.com/office/drawing/2014/main" id="{65778F59-DB22-4077-B996-1EBC6CC02225}"/>
              </a:ext>
            </a:extLst>
          </p:cNvPr>
          <p:cNvSpPr/>
          <p:nvPr/>
        </p:nvSpPr>
        <p:spPr>
          <a:xfrm>
            <a:off x="6541445" y="1622705"/>
            <a:ext cx="3821755" cy="805991"/>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3594070C-956C-4F3F-9F85-1338C5C14BAC}"/>
                  </a:ext>
                </a:extLst>
              </p:cNvPr>
              <p:cNvSpPr/>
              <p:nvPr/>
            </p:nvSpPr>
            <p:spPr>
              <a:xfrm>
                <a:off x="6329904" y="5664848"/>
                <a:ext cx="3938514" cy="80599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r>
                        <a:rPr lang="en-US" sz="3200" b="1" i="1" kern="0">
                          <a:solidFill>
                            <a:srgbClr val="000000"/>
                          </a:solidFill>
                          <a:latin typeface="Cambria Math" panose="02040503050406030204" pitchFamily="18" charset="0"/>
                          <a:sym typeface="Arial"/>
                        </a:rPr>
                        <m:t>𝑰</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e>
                          </m:d>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e>
                          </m:d>
                        </m:sup>
                      </m:sSup>
                    </m:oMath>
                  </m:oMathPara>
                </a14:m>
                <a:endParaRPr lang="en-US" sz="3200" kern="0" dirty="0">
                  <a:solidFill>
                    <a:srgbClr val="000000"/>
                  </a:solidFill>
                  <a:latin typeface="Arial"/>
                  <a:cs typeface="Arial"/>
                  <a:sym typeface="Arial"/>
                </a:endParaRPr>
              </a:p>
            </p:txBody>
          </p:sp>
        </mc:Choice>
        <mc:Fallback xmlns="">
          <p:sp>
            <p:nvSpPr>
              <p:cNvPr id="25" name="Rectangle 24">
                <a:extLst>
                  <a:ext uri="{FF2B5EF4-FFF2-40B4-BE49-F238E27FC236}">
                    <a16:creationId xmlns:a16="http://schemas.microsoft.com/office/drawing/2014/main" id="{3594070C-956C-4F3F-9F85-1338C5C14BAC}"/>
                  </a:ext>
                </a:extLst>
              </p:cNvPr>
              <p:cNvSpPr>
                <a:spLocks noRot="1" noChangeAspect="1" noMove="1" noResize="1" noEditPoints="1" noAdjustHandles="1" noChangeArrowheads="1" noChangeShapeType="1" noTextEdit="1"/>
              </p:cNvSpPr>
              <p:nvPr/>
            </p:nvSpPr>
            <p:spPr>
              <a:xfrm>
                <a:off x="6329904" y="5664848"/>
                <a:ext cx="3938514" cy="805990"/>
              </a:xfrm>
              <a:prstGeom prst="rect">
                <a:avLst/>
              </a:prstGeom>
              <a:blipFill>
                <a:blip r:embed="rId5"/>
                <a:stretch>
                  <a:fillRect/>
                </a:stretch>
              </a:blipFill>
            </p:spPr>
            <p:txBody>
              <a:bodyPr/>
              <a:lstStyle/>
              <a:p>
                <a:r>
                  <a:rPr lang="en-US">
                    <a:noFill/>
                  </a:rPr>
                  <a:t> </a:t>
                </a:r>
              </a:p>
            </p:txBody>
          </p:sp>
        </mc:Fallback>
      </mc:AlternateContent>
      <p:sp>
        <p:nvSpPr>
          <p:cNvPr id="28" name="Rounded Rectangle 26">
            <a:extLst>
              <a:ext uri="{FF2B5EF4-FFF2-40B4-BE49-F238E27FC236}">
                <a16:creationId xmlns:a16="http://schemas.microsoft.com/office/drawing/2014/main" id="{87EEE13A-E2C7-41A4-8F8C-FE75366AFC86}"/>
              </a:ext>
            </a:extLst>
          </p:cNvPr>
          <p:cNvSpPr/>
          <p:nvPr/>
        </p:nvSpPr>
        <p:spPr>
          <a:xfrm>
            <a:off x="6333915" y="5674677"/>
            <a:ext cx="3936107" cy="805991"/>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Tree>
    <p:extLst>
      <p:ext uri="{BB962C8B-B14F-4D97-AF65-F5344CB8AC3E}">
        <p14:creationId xmlns:p14="http://schemas.microsoft.com/office/powerpoint/2010/main" val="2623474327"/>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3590909" y="3067104"/>
                <a:ext cx="6543691" cy="742896"/>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left"/>
                    </m:oMathParaPr>
                    <m:oMath xmlns:m="http://schemas.openxmlformats.org/officeDocument/2006/math">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r>
                            <a:rPr lang="en-US" sz="3200" i="1" kern="0">
                              <a:solidFill>
                                <a:srgbClr val="000000"/>
                              </a:solidFill>
                              <a:latin typeface="Cambria Math" panose="02040503050406030204" pitchFamily="18" charset="0"/>
                              <a:sym typeface="Arial"/>
                            </a:rPr>
                            <m:t>𝑘</m:t>
                          </m:r>
                        </m:sup>
                      </m:s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d>
                        <m:dPr>
                          <m:ctrlPr>
                            <a:rPr lang="en-US" sz="3200" i="1" kern="0">
                              <a:solidFill>
                                <a:srgbClr val="000000"/>
                              </a:solidFill>
                              <a:latin typeface="Cambria Math" panose="02040503050406030204" pitchFamily="18" charset="0"/>
                              <a:sym typeface="Arial"/>
                            </a:rPr>
                          </m:ctrlPr>
                        </m:dPr>
                        <m:e>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d>
                            <m:dPr>
                              <m:ctrlPr>
                                <a:rPr lang="en-US" sz="3200" i="1" kern="0">
                                  <a:solidFill>
                                    <a:srgbClr val="000000"/>
                                  </a:solidFill>
                                  <a:latin typeface="Cambria Math" panose="02040503050406030204" pitchFamily="18" charset="0"/>
                                  <a:sym typeface="Arial"/>
                                </a:rPr>
                              </m:ctrlPr>
                            </m:dPr>
                            <m:e>
                              <m:r>
                                <a:rPr lang="en-US" sz="3200" b="1" i="1" kern="0">
                                  <a:solidFill>
                                    <a:srgbClr val="000000"/>
                                  </a:solidFill>
                                  <a:latin typeface="Cambria Math" panose="02040503050406030204" pitchFamily="18" charset="0"/>
                                  <a:sym typeface="Arial"/>
                                </a:rPr>
                                <m:t>𝑨</m:t>
                              </m:r>
                              <m:r>
                                <a:rPr lang="en-US" sz="3200" i="1" kern="0">
                                  <a:solidFill>
                                    <a:srgbClr val="000000"/>
                                  </a:solidFill>
                                  <a:latin typeface="Cambria Math" panose="02040503050406030204" pitchFamily="18" charset="0"/>
                                  <a:sym typeface="Arial"/>
                                </a:rPr>
                                <m:t>+</m:t>
                              </m:r>
                              <m:r>
                                <a:rPr lang="en-US" sz="3200" b="1" i="1" kern="0">
                                  <a:solidFill>
                                    <a:srgbClr val="000000"/>
                                  </a:solidFill>
                                  <a:latin typeface="Cambria Math" panose="02040503050406030204" pitchFamily="18" charset="0"/>
                                  <a:sym typeface="Arial"/>
                                </a:rPr>
                                <m:t>𝑰</m:t>
                              </m:r>
                            </m:e>
                          </m:d>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e>
                              </m:d>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e>
                              </m:d>
                            </m:sup>
                          </m:sSup>
                        </m:e>
                      </m:d>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590909" y="3067104"/>
                <a:ext cx="6543691" cy="742896"/>
              </a:xfrm>
              <a:prstGeom prst="rect">
                <a:avLst/>
              </a:prstGeom>
              <a:blipFill>
                <a:blip r:embed="rId3"/>
                <a:stretch>
                  <a:fillRect l="-1938" b="-5085"/>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D1CB3F7-8F89-437D-87BB-BA9131FD0F67}"/>
              </a:ext>
            </a:extLst>
          </p:cNvPr>
          <p:cNvSpPr/>
          <p:nvPr/>
        </p:nvSpPr>
        <p:spPr>
          <a:xfrm>
            <a:off x="1058134" y="5300504"/>
            <a:ext cx="582211" cy="307777"/>
          </a:xfrm>
          <a:prstGeom prst="rect">
            <a:avLst/>
          </a:prstGeom>
        </p:spPr>
        <p:txBody>
          <a:bodyPr wrap="none">
            <a:spAutoFit/>
          </a:bodyPr>
          <a:lstStyle/>
          <a:p>
            <a:pPr defTabSz="1219170">
              <a:buClr>
                <a:srgbClr val="000000"/>
              </a:buClr>
            </a:pPr>
            <a:r>
              <a:rPr lang="en-US" altLang="zh-CN" sz="1400" kern="0" dirty="0">
                <a:solidFill>
                  <a:srgbClr val="000000"/>
                </a:solidFill>
                <a:latin typeface="Arial"/>
                <a:cs typeface="Arial"/>
                <a:sym typeface="Arial"/>
              </a:rPr>
              <a:t>Input</a:t>
            </a:r>
            <a:endParaRPr lang="en-US" sz="1400"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6ACE9D-7883-40D3-BB23-3B01FEB05877}"/>
                  </a:ext>
                </a:extLst>
              </p:cNvPr>
              <p:cNvSpPr/>
              <p:nvPr/>
            </p:nvSpPr>
            <p:spPr>
              <a:xfrm>
                <a:off x="10586187" y="3227022"/>
                <a:ext cx="1249445" cy="573427"/>
              </a:xfrm>
              <a:prstGeom prst="rect">
                <a:avLst/>
              </a:prstGeom>
            </p:spPr>
            <p:txBody>
              <a:bodyPr wrap="none">
                <a:spAutoFit/>
              </a:bodyPr>
              <a:lstStyle/>
              <a:p>
                <a:pPr defTabSz="1219170">
                  <a:buClr>
                    <a:srgbClr val="000000"/>
                  </a:buClr>
                </a:pPr>
                <a14:m>
                  <m:oMath xmlns:m="http://schemas.openxmlformats.org/officeDocument/2006/math">
                    <m:r>
                      <a:rPr lang="en-US" sz="3200" b="1" i="1" kern="0">
                        <a:solidFill>
                          <a:srgbClr val="000000"/>
                        </a:solidFill>
                        <a:latin typeface="Cambria Math" panose="02040503050406030204" pitchFamily="18" charset="0"/>
                        <a:sym typeface="Arial"/>
                      </a:rPr>
                      <m:t>𝒁</m:t>
                    </m:r>
                  </m:oMath>
                </a14:m>
                <a:r>
                  <a:rPr lang="en-US" sz="2800" kern="0" dirty="0">
                    <a:solidFill>
                      <a:srgbClr val="000000"/>
                    </a:solidFill>
                    <a:latin typeface="Arial"/>
                    <a:cs typeface="Arial"/>
                    <a:sym typeface="Arial"/>
                  </a:rPr>
                  <a:t> =</a:t>
                </a:r>
                <a14:m>
                  <m:oMath xmlns:m="http://schemas.openxmlformats.org/officeDocument/2006/math">
                    <m:sSup>
                      <m:sSupPr>
                        <m:ctrlPr>
                          <a:rPr lang="en-US" sz="2800" i="1" kern="0" dirty="0">
                            <a:solidFill>
                              <a:srgbClr val="000000"/>
                            </a:solidFill>
                            <a:latin typeface="Cambria Math" panose="02040503050406030204" pitchFamily="18" charset="0"/>
                            <a:sym typeface="Arial"/>
                          </a:rPr>
                        </m:ctrlPr>
                      </m:sSupPr>
                      <m:e>
                        <m:r>
                          <a:rPr lang="en-US" sz="2800" b="1" i="1" kern="0" dirty="0">
                            <a:solidFill>
                              <a:srgbClr val="000000"/>
                            </a:solidFill>
                            <a:latin typeface="Cambria Math" panose="02040503050406030204" pitchFamily="18" charset="0"/>
                            <a:sym typeface="Arial"/>
                          </a:rPr>
                          <m:t>𝑯</m:t>
                        </m:r>
                      </m:e>
                      <m:sup>
                        <m:r>
                          <a:rPr lang="en-US" sz="2800" i="1" kern="0" dirty="0">
                            <a:solidFill>
                              <a:srgbClr val="000000"/>
                            </a:solidFill>
                            <a:latin typeface="Cambria Math" panose="02040503050406030204" pitchFamily="18" charset="0"/>
                            <a:sym typeface="Arial"/>
                          </a:rPr>
                          <m:t>𝐾</m:t>
                        </m:r>
                      </m:sup>
                    </m:sSup>
                  </m:oMath>
                </a14:m>
                <a:endParaRPr lang="en-US" sz="3200" b="1" kern="0" dirty="0">
                  <a:solidFill>
                    <a:srgbClr val="000000"/>
                  </a:solidFill>
                  <a:latin typeface="Arial"/>
                  <a:cs typeface="Arial"/>
                  <a:sym typeface="Arial"/>
                </a:endParaRPr>
              </a:p>
            </p:txBody>
          </p:sp>
        </mc:Choice>
        <mc:Fallback xmlns="">
          <p:sp>
            <p:nvSpPr>
              <p:cNvPr id="6" name="Rectangle 5">
                <a:extLst>
                  <a:ext uri="{FF2B5EF4-FFF2-40B4-BE49-F238E27FC236}">
                    <a16:creationId xmlns:a16="http://schemas.microsoft.com/office/drawing/2014/main" id="{B16ACE9D-7883-40D3-BB23-3B01FEB05877}"/>
                  </a:ext>
                </a:extLst>
              </p:cNvPr>
              <p:cNvSpPr>
                <a:spLocks noRot="1" noChangeAspect="1" noMove="1" noResize="1" noEditPoints="1" noAdjustHandles="1" noChangeArrowheads="1" noChangeShapeType="1" noTextEdit="1"/>
              </p:cNvSpPr>
              <p:nvPr/>
            </p:nvSpPr>
            <p:spPr>
              <a:xfrm>
                <a:off x="10586187" y="3227022"/>
                <a:ext cx="1249445" cy="573427"/>
              </a:xfrm>
              <a:prstGeom prst="rect">
                <a:avLst/>
              </a:prstGeom>
              <a:blipFill>
                <a:blip r:embed="rId4"/>
                <a:stretch>
                  <a:fillRect l="-4040" t="-2174" b="-26087"/>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1B2C2738-5D14-4D7A-A72E-FA480EB29E2B}"/>
              </a:ext>
            </a:extLst>
          </p:cNvPr>
          <p:cNvSpPr/>
          <p:nvPr/>
        </p:nvSpPr>
        <p:spPr>
          <a:xfrm>
            <a:off x="10695286" y="5300504"/>
            <a:ext cx="721672" cy="307777"/>
          </a:xfrm>
          <a:prstGeom prst="rect">
            <a:avLst/>
          </a:prstGeom>
        </p:spPr>
        <p:txBody>
          <a:bodyPr wrap="none">
            <a:spAutoFit/>
          </a:bodyPr>
          <a:lstStyle/>
          <a:p>
            <a:pPr defTabSz="1219170">
              <a:buClr>
                <a:srgbClr val="000000"/>
              </a:buClr>
            </a:pPr>
            <a:r>
              <a:rPr lang="en-US" altLang="zh-CN" sz="1400" kern="0" dirty="0">
                <a:solidFill>
                  <a:srgbClr val="000000"/>
                </a:solidFill>
                <a:latin typeface="Arial"/>
                <a:cs typeface="Arial"/>
                <a:sym typeface="Arial"/>
              </a:rPr>
              <a:t>Output</a:t>
            </a:r>
            <a:endParaRPr lang="en-US" sz="1400" kern="0" dirty="0">
              <a:solidFill>
                <a:srgbClr val="000000"/>
              </a:solidFill>
              <a:latin typeface="Arial"/>
              <a:cs typeface="Arial"/>
              <a:sym typeface="Arial"/>
            </a:endParaRPr>
          </a:p>
        </p:txBody>
      </p:sp>
      <p:sp>
        <p:nvSpPr>
          <p:cNvPr id="23" name="Arrow: Right 22">
            <a:extLst>
              <a:ext uri="{FF2B5EF4-FFF2-40B4-BE49-F238E27FC236}">
                <a16:creationId xmlns:a16="http://schemas.microsoft.com/office/drawing/2014/main" id="{741FF8BB-BFD3-42D9-AC75-3A82DA2B4037}"/>
              </a:ext>
            </a:extLst>
          </p:cNvPr>
          <p:cNvSpPr/>
          <p:nvPr/>
        </p:nvSpPr>
        <p:spPr>
          <a:xfrm>
            <a:off x="3231794" y="3465414"/>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24" name="Arrow: Right 23">
            <a:extLst>
              <a:ext uri="{FF2B5EF4-FFF2-40B4-BE49-F238E27FC236}">
                <a16:creationId xmlns:a16="http://schemas.microsoft.com/office/drawing/2014/main" id="{16A26701-2AEE-429B-B1B8-C5C481646995}"/>
              </a:ext>
            </a:extLst>
          </p:cNvPr>
          <p:cNvSpPr/>
          <p:nvPr/>
        </p:nvSpPr>
        <p:spPr>
          <a:xfrm>
            <a:off x="10110058" y="3465414"/>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8" name="Right Brace 7">
            <a:extLst>
              <a:ext uri="{FF2B5EF4-FFF2-40B4-BE49-F238E27FC236}">
                <a16:creationId xmlns:a16="http://schemas.microsoft.com/office/drawing/2014/main" id="{D0986CA0-DA21-473B-B969-0D5794D515EA}"/>
              </a:ext>
            </a:extLst>
          </p:cNvPr>
          <p:cNvSpPr/>
          <p:nvPr/>
        </p:nvSpPr>
        <p:spPr>
          <a:xfrm>
            <a:off x="2681935" y="2289994"/>
            <a:ext cx="440628" cy="25215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400" kern="0">
              <a:solidFill>
                <a:srgbClr val="000000"/>
              </a:solidFill>
              <a:latin typeface="Arial"/>
              <a:sym typeface="Arial"/>
            </a:endParaRPr>
          </a:p>
        </p:txBody>
      </p:sp>
      <p:pic>
        <p:nvPicPr>
          <p:cNvPr id="27" name="Picture 26">
            <a:extLst>
              <a:ext uri="{FF2B5EF4-FFF2-40B4-BE49-F238E27FC236}">
                <a16:creationId xmlns:a16="http://schemas.microsoft.com/office/drawing/2014/main" id="{5FFDC4FA-7E4D-44FE-8C1B-ECE8A0D2E437}"/>
              </a:ext>
            </a:extLst>
          </p:cNvPr>
          <p:cNvPicPr>
            <a:picLocks noChangeAspect="1"/>
          </p:cNvPicPr>
          <p:nvPr/>
        </p:nvPicPr>
        <p:blipFill rotWithShape="1">
          <a:blip r:embed="rId5"/>
          <a:srcRect l="2466" t="30305" r="68122" b="38076"/>
          <a:stretch/>
        </p:blipFill>
        <p:spPr>
          <a:xfrm>
            <a:off x="420412" y="2200128"/>
            <a:ext cx="2200541" cy="1676400"/>
          </a:xfrm>
          <a:prstGeom prst="rect">
            <a:avLst/>
          </a:prstGeom>
        </p:spPr>
      </p:pic>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39DC2B1-E97B-4CC0-AA8A-A81BAD3F38CD}"/>
                  </a:ext>
                </a:extLst>
              </p:cNvPr>
              <p:cNvSpPr/>
              <p:nvPr/>
            </p:nvSpPr>
            <p:spPr>
              <a:xfrm>
                <a:off x="570082" y="4467311"/>
                <a:ext cx="1455590" cy="52322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sz="2800" i="1" kern="0">
                              <a:solidFill>
                                <a:srgbClr val="000000"/>
                              </a:solidFill>
                              <a:latin typeface="Cambria Math" panose="02040503050406030204" pitchFamily="18" charset="0"/>
                              <a:sym typeface="Arial"/>
                            </a:rPr>
                          </m:ctrlPr>
                        </m:sSupPr>
                        <m:e>
                          <m:r>
                            <a:rPr lang="en-US" sz="2800" b="1" i="1" kern="0">
                              <a:solidFill>
                                <a:srgbClr val="000000"/>
                              </a:solidFill>
                              <a:latin typeface="Cambria Math" panose="02040503050406030204" pitchFamily="18" charset="0"/>
                              <a:sym typeface="Arial"/>
                            </a:rPr>
                            <m:t>𝑯</m:t>
                          </m:r>
                        </m:e>
                        <m:sup>
                          <m:r>
                            <a:rPr lang="en-US" sz="2800" i="1" kern="0">
                              <a:solidFill>
                                <a:srgbClr val="000000"/>
                              </a:solidFill>
                              <a:latin typeface="Cambria Math" panose="02040503050406030204" pitchFamily="18" charset="0"/>
                              <a:sym typeface="Arial"/>
                            </a:rPr>
                            <m:t>0</m:t>
                          </m:r>
                        </m:sup>
                      </m:sSup>
                      <m:r>
                        <a:rPr lang="en-US" sz="2400" i="1" kern="0">
                          <a:solidFill>
                            <a:srgbClr val="000000"/>
                          </a:solidFill>
                          <a:latin typeface="Cambria Math" panose="02040503050406030204" pitchFamily="18" charset="0"/>
                          <a:sym typeface="Arial"/>
                        </a:rPr>
                        <m:t>=</m:t>
                      </m:r>
                      <m:r>
                        <a:rPr lang="en-US" sz="2800" kern="0">
                          <a:solidFill>
                            <a:srgbClr val="000000"/>
                          </a:solidFill>
                          <a:latin typeface="Cambria Math" panose="02040503050406030204" pitchFamily="18" charset="0"/>
                          <a:sym typeface="Arial"/>
                        </a:rPr>
                        <m:t> </m:t>
                      </m:r>
                      <m:r>
                        <a:rPr lang="en-US" sz="2800" b="1" i="1" kern="0">
                          <a:solidFill>
                            <a:srgbClr val="000000"/>
                          </a:solidFill>
                          <a:latin typeface="Cambria Math" panose="02040503050406030204" pitchFamily="18" charset="0"/>
                          <a:sym typeface="Arial"/>
                        </a:rPr>
                        <m:t>𝑿</m:t>
                      </m:r>
                    </m:oMath>
                  </m:oMathPara>
                </a14:m>
                <a:endParaRPr lang="en-US" sz="2800" i="1" kern="0" dirty="0">
                  <a:solidFill>
                    <a:srgbClr val="000000"/>
                  </a:solidFill>
                  <a:latin typeface="Cambria Math" panose="02040503050406030204" pitchFamily="18" charset="0"/>
                  <a:cs typeface="Arial"/>
                  <a:sym typeface="Arial"/>
                </a:endParaRPr>
              </a:p>
            </p:txBody>
          </p:sp>
        </mc:Choice>
        <mc:Fallback xmlns="">
          <p:sp>
            <p:nvSpPr>
              <p:cNvPr id="28" name="Rectangle 27">
                <a:extLst>
                  <a:ext uri="{FF2B5EF4-FFF2-40B4-BE49-F238E27FC236}">
                    <a16:creationId xmlns:a16="http://schemas.microsoft.com/office/drawing/2014/main" id="{339DC2B1-E97B-4CC0-AA8A-A81BAD3F38CD}"/>
                  </a:ext>
                </a:extLst>
              </p:cNvPr>
              <p:cNvSpPr>
                <a:spLocks noRot="1" noChangeAspect="1" noMove="1" noResize="1" noEditPoints="1" noAdjustHandles="1" noChangeArrowheads="1" noChangeShapeType="1" noTextEdit="1"/>
              </p:cNvSpPr>
              <p:nvPr/>
            </p:nvSpPr>
            <p:spPr>
              <a:xfrm>
                <a:off x="570082" y="4467311"/>
                <a:ext cx="1455590" cy="523220"/>
              </a:xfrm>
              <a:prstGeom prst="rect">
                <a:avLst/>
              </a:prstGeom>
              <a:blipFill>
                <a:blip r:embed="rId6"/>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A8852F0-8227-4188-9513-DF5B756485D7}"/>
                  </a:ext>
                </a:extLst>
              </p:cNvPr>
              <p:cNvSpPr/>
              <p:nvPr/>
            </p:nvSpPr>
            <p:spPr>
              <a:xfrm>
                <a:off x="576505" y="3771809"/>
                <a:ext cx="1674817" cy="40011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000" i="1" kern="0">
                          <a:solidFill>
                            <a:srgbClr val="000000"/>
                          </a:solidFill>
                          <a:latin typeface="Cambria Math" panose="02040503050406030204" pitchFamily="18" charset="0"/>
                          <a:sym typeface="Arial"/>
                        </a:rPr>
                        <m:t>𝐺</m:t>
                      </m:r>
                      <m:r>
                        <a:rPr lang="en-US" sz="2000" i="1" kern="0">
                          <a:solidFill>
                            <a:srgbClr val="000000"/>
                          </a:solidFill>
                          <a:latin typeface="Cambria Math" panose="02040503050406030204" pitchFamily="18" charset="0"/>
                          <a:sym typeface="Arial"/>
                        </a:rPr>
                        <m:t>=(</m:t>
                      </m:r>
                      <m:r>
                        <a:rPr lang="en-US" sz="2000" i="1" kern="0">
                          <a:solidFill>
                            <a:srgbClr val="000000"/>
                          </a:solidFill>
                          <a:latin typeface="Cambria Math" panose="02040503050406030204" pitchFamily="18" charset="0"/>
                          <a:sym typeface="Arial"/>
                        </a:rPr>
                        <m:t>𝑉</m:t>
                      </m:r>
                      <m:r>
                        <a:rPr lang="en-US" sz="2000" i="1" kern="0">
                          <a:solidFill>
                            <a:srgbClr val="000000"/>
                          </a:solidFill>
                          <a:latin typeface="Cambria Math" panose="02040503050406030204" pitchFamily="18" charset="0"/>
                          <a:sym typeface="Arial"/>
                        </a:rPr>
                        <m:t>, </m:t>
                      </m:r>
                      <m:r>
                        <a:rPr lang="en-US" sz="2000" i="1" kern="0">
                          <a:solidFill>
                            <a:srgbClr val="000000"/>
                          </a:solidFill>
                          <a:latin typeface="Cambria Math" panose="02040503050406030204" pitchFamily="18" charset="0"/>
                          <a:sym typeface="Arial"/>
                        </a:rPr>
                        <m:t>𝐸</m:t>
                      </m:r>
                      <m:r>
                        <a:rPr lang="en-US" sz="2000" i="1" kern="0">
                          <a:solidFill>
                            <a:srgbClr val="000000"/>
                          </a:solidFill>
                          <a:latin typeface="Cambria Math" panose="02040503050406030204" pitchFamily="18" charset="0"/>
                          <a:sym typeface="Arial"/>
                        </a:rPr>
                        <m:t>, </m:t>
                      </m:r>
                      <m:r>
                        <a:rPr lang="en-US" sz="2000" b="1" i="1" kern="0">
                          <a:solidFill>
                            <a:srgbClr val="000000"/>
                          </a:solidFill>
                          <a:latin typeface="Cambria Math" panose="02040503050406030204" pitchFamily="18" charset="0"/>
                          <a:sym typeface="Arial"/>
                        </a:rPr>
                        <m:t>𝑨</m:t>
                      </m:r>
                      <m:r>
                        <a:rPr lang="en-US" sz="2000" i="1" kern="0">
                          <a:solidFill>
                            <a:srgbClr val="000000"/>
                          </a:solidFill>
                          <a:latin typeface="Cambria Math" panose="02040503050406030204" pitchFamily="18" charset="0"/>
                          <a:sym typeface="Arial"/>
                        </a:rPr>
                        <m:t>)</m:t>
                      </m:r>
                    </m:oMath>
                  </m:oMathPara>
                </a14:m>
                <a:endParaRPr lang="en-US" sz="2000" kern="0" dirty="0">
                  <a:solidFill>
                    <a:srgbClr val="000000"/>
                  </a:solidFill>
                  <a:latin typeface="Arial"/>
                  <a:cs typeface="Arial"/>
                  <a:sym typeface="Arial"/>
                </a:endParaRPr>
              </a:p>
            </p:txBody>
          </p:sp>
        </mc:Choice>
        <mc:Fallback xmlns="">
          <p:sp>
            <p:nvSpPr>
              <p:cNvPr id="29" name="Rectangle 28">
                <a:extLst>
                  <a:ext uri="{FF2B5EF4-FFF2-40B4-BE49-F238E27FC236}">
                    <a16:creationId xmlns:a16="http://schemas.microsoft.com/office/drawing/2014/main" id="{AA8852F0-8227-4188-9513-DF5B756485D7}"/>
                  </a:ext>
                </a:extLst>
              </p:cNvPr>
              <p:cNvSpPr>
                <a:spLocks noRot="1" noChangeAspect="1" noMove="1" noResize="1" noEditPoints="1" noAdjustHandles="1" noChangeArrowheads="1" noChangeShapeType="1" noTextEdit="1"/>
              </p:cNvSpPr>
              <p:nvPr/>
            </p:nvSpPr>
            <p:spPr>
              <a:xfrm>
                <a:off x="576505" y="3771809"/>
                <a:ext cx="1674817" cy="400110"/>
              </a:xfrm>
              <a:prstGeom prst="rect">
                <a:avLst/>
              </a:prstGeom>
              <a:blipFill>
                <a:blip r:embed="rId7"/>
                <a:stretch>
                  <a:fillRect b="-12500"/>
                </a:stretch>
              </a:blipFill>
            </p:spPr>
            <p:txBody>
              <a:bodyPr/>
              <a:lstStyle/>
              <a:p>
                <a:r>
                  <a:rPr lang="en-US">
                    <a:noFill/>
                  </a:rPr>
                  <a:t> </a:t>
                </a:r>
              </a:p>
            </p:txBody>
          </p:sp>
        </mc:Fallback>
      </mc:AlternateContent>
    </p:spTree>
    <p:extLst>
      <p:ext uri="{BB962C8B-B14F-4D97-AF65-F5344CB8AC3E}">
        <p14:creationId xmlns:p14="http://schemas.microsoft.com/office/powerpoint/2010/main" val="9143484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95290" y="1903717"/>
            <a:ext cx="5365571" cy="461665"/>
          </a:xfrm>
          <a:prstGeom prst="rect">
            <a:avLst/>
          </a:prstGeom>
          <a:noFill/>
        </p:spPr>
        <p:txBody>
          <a:bodyPr wrap="none" rtlCol="0">
            <a:spAutoFit/>
          </a:bodyPr>
          <a:lstStyle/>
          <a:p>
            <a:pPr defTabSz="1219170">
              <a:buClr>
                <a:srgbClr val="000000"/>
              </a:buClr>
            </a:pPr>
            <a:r>
              <a:rPr lang="en-US" altLang="zh-CN" sz="2400" b="1" kern="0" dirty="0">
                <a:solidFill>
                  <a:srgbClr val="000000"/>
                </a:solidFill>
                <a:latin typeface="Arial"/>
                <a:cs typeface="Arial"/>
                <a:sym typeface="Arial"/>
              </a:rPr>
              <a:t>Financial credit &amp; risk management</a:t>
            </a:r>
            <a:endParaRPr lang="zh-CN" altLang="en-US" sz="2400" b="1" kern="0" dirty="0">
              <a:solidFill>
                <a:srgbClr val="000000"/>
              </a:solidFill>
              <a:latin typeface="Arial"/>
              <a:cs typeface="Arial"/>
              <a:sym typeface="Arial"/>
            </a:endParaRPr>
          </a:p>
        </p:txBody>
      </p:sp>
      <p:sp>
        <p:nvSpPr>
          <p:cNvPr id="10" name="文本框 9"/>
          <p:cNvSpPr txBox="1"/>
          <p:nvPr/>
        </p:nvSpPr>
        <p:spPr>
          <a:xfrm>
            <a:off x="6796529" y="1903717"/>
            <a:ext cx="5407081"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Node importance &amp; classification</a:t>
            </a:r>
            <a:endParaRPr lang="zh-CN" altLang="en-US" sz="2400" b="1" kern="0" dirty="0">
              <a:solidFill>
                <a:srgbClr val="000000"/>
              </a:solidFill>
              <a:latin typeface="Arial"/>
              <a:cs typeface="Arial"/>
              <a:sym typeface="Arial"/>
            </a:endParaRPr>
          </a:p>
        </p:txBody>
      </p:sp>
      <p:sp>
        <p:nvSpPr>
          <p:cNvPr id="6" name="右箭头 5"/>
          <p:cNvSpPr/>
          <p:nvPr/>
        </p:nvSpPr>
        <p:spPr>
          <a:xfrm>
            <a:off x="6246246" y="3493585"/>
            <a:ext cx="311493" cy="117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867" kern="0">
              <a:solidFill>
                <a:srgbClr val="FFFFFF"/>
              </a:solidFill>
              <a:latin typeface="Arial"/>
              <a:ea typeface="宋体" panose="02010600030101010101" pitchFamily="2" charset="-122"/>
              <a:sym typeface="Arial"/>
            </a:endParaRPr>
          </a:p>
        </p:txBody>
      </p:sp>
      <p:pic>
        <p:nvPicPr>
          <p:cNvPr id="3074" name="Picture 2" descr="æ¥çæºå¾å"/>
          <p:cNvPicPr>
            <a:picLocks noChangeAspect="1" noChangeArrowheads="1"/>
          </p:cNvPicPr>
          <p:nvPr/>
        </p:nvPicPr>
        <p:blipFill rotWithShape="1">
          <a:blip r:embed="rId3">
            <a:extLst>
              <a:ext uri="{28A0092B-C50C-407E-A947-70E740481C1C}">
                <a14:useLocalDpi xmlns:a14="http://schemas.microsoft.com/office/drawing/2010/main" val="0"/>
              </a:ext>
            </a:extLst>
          </a:blip>
          <a:srcRect l="-1" r="42931"/>
          <a:stretch/>
        </p:blipFill>
        <p:spPr bwMode="auto">
          <a:xfrm>
            <a:off x="1558995" y="2472311"/>
            <a:ext cx="4000252" cy="3944189"/>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图片 10"/>
          <p:cNvPicPr>
            <a:picLocks noChangeAspect="1"/>
          </p:cNvPicPr>
          <p:nvPr/>
        </p:nvPicPr>
        <p:blipFill>
          <a:blip r:embed="rId4"/>
          <a:stretch>
            <a:fillRect/>
          </a:stretch>
        </p:blipFill>
        <p:spPr>
          <a:xfrm>
            <a:off x="7277645" y="2872175"/>
            <a:ext cx="4444848" cy="3223827"/>
          </a:xfrm>
          <a:prstGeom prst="rect">
            <a:avLst/>
          </a:prstGeom>
          <a:ln w="19050">
            <a:solidFill>
              <a:schemeClr val="dk1"/>
            </a:solidFill>
          </a:ln>
        </p:spPr>
      </p:pic>
      <p:sp>
        <p:nvSpPr>
          <p:cNvPr id="12" name="标题 1"/>
          <p:cNvSpPr txBox="1">
            <a:spLocks/>
          </p:cNvSpPr>
          <p:nvPr/>
        </p:nvSpPr>
        <p:spPr>
          <a:xfrm>
            <a:off x="245374" y="92015"/>
            <a:ext cx="11731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3200" b="1" dirty="0">
                <a:solidFill>
                  <a:srgbClr val="7030A0"/>
                </a:solidFill>
                <a:latin typeface="微软雅黑" panose="020B0503020204020204" pitchFamily="34" charset="-122"/>
                <a:ea typeface="微软雅黑" panose="020B0503020204020204" pitchFamily="34" charset="-122"/>
                <a:sym typeface="Arial"/>
              </a:rPr>
              <a:t>Many applications are intrinsically network problems</a:t>
            </a:r>
            <a:endParaRPr lang="zh-CN" altLang="en-US" sz="3200" b="1" dirty="0">
              <a:solidFill>
                <a:srgbClr val="7030A0"/>
              </a:solidFill>
              <a:latin typeface="微软雅黑" panose="020B0503020204020204" pitchFamily="34" charset="-122"/>
              <a:ea typeface="微软雅黑" panose="020B0503020204020204" pitchFamily="34" charset="-122"/>
              <a:sym typeface="Arial"/>
            </a:endParaRPr>
          </a:p>
        </p:txBody>
      </p:sp>
    </p:spTree>
    <p:extLst>
      <p:ext uri="{BB962C8B-B14F-4D97-AF65-F5344CB8AC3E}">
        <p14:creationId xmlns:p14="http://schemas.microsoft.com/office/powerpoint/2010/main" val="2999061100"/>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3581400" y="2569317"/>
                <a:ext cx="6603131" cy="742896"/>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left"/>
                    </m:oMathParaPr>
                    <m:oMath xmlns:m="http://schemas.openxmlformats.org/officeDocument/2006/math">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r>
                            <a:rPr lang="en-US" sz="3200" i="1" kern="0">
                              <a:solidFill>
                                <a:srgbClr val="000000"/>
                              </a:solidFill>
                              <a:latin typeface="Cambria Math" panose="02040503050406030204" pitchFamily="18" charset="0"/>
                              <a:sym typeface="Arial"/>
                            </a:rPr>
                            <m:t>𝑘</m:t>
                          </m:r>
                        </m:sup>
                      </m:s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d>
                        <m:dPr>
                          <m:ctrlPr>
                            <a:rPr lang="en-US" sz="3200" i="1" kern="0">
                              <a:solidFill>
                                <a:srgbClr val="000000"/>
                              </a:solidFill>
                              <a:latin typeface="Cambria Math" panose="02040503050406030204" pitchFamily="18" charset="0"/>
                              <a:sym typeface="Arial"/>
                            </a:rPr>
                          </m:ctrlPr>
                        </m:dPr>
                        <m:e>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d>
                            <m:dPr>
                              <m:ctrlPr>
                                <a:rPr lang="en-US" sz="3200" i="1" kern="0">
                                  <a:solidFill>
                                    <a:srgbClr val="000000"/>
                                  </a:solidFill>
                                  <a:latin typeface="Cambria Math" panose="02040503050406030204" pitchFamily="18" charset="0"/>
                                  <a:sym typeface="Arial"/>
                                </a:rPr>
                              </m:ctrlPr>
                            </m:dPr>
                            <m:e>
                              <m:r>
                                <a:rPr lang="en-US" sz="3200" b="1" i="1" kern="0">
                                  <a:solidFill>
                                    <a:srgbClr val="000000"/>
                                  </a:solidFill>
                                  <a:latin typeface="Cambria Math" panose="02040503050406030204" pitchFamily="18" charset="0"/>
                                  <a:sym typeface="Arial"/>
                                </a:rPr>
                                <m:t>𝑨</m:t>
                              </m:r>
                              <m:r>
                                <a:rPr lang="en-US" sz="3200" i="1" kern="0">
                                  <a:solidFill>
                                    <a:srgbClr val="000000"/>
                                  </a:solidFill>
                                  <a:latin typeface="Cambria Math" panose="02040503050406030204" pitchFamily="18" charset="0"/>
                                  <a:sym typeface="Arial"/>
                                </a:rPr>
                                <m:t>+</m:t>
                              </m:r>
                              <m:r>
                                <a:rPr lang="en-US" sz="3200" b="1" i="1" kern="0">
                                  <a:solidFill>
                                    <a:srgbClr val="000000"/>
                                  </a:solidFill>
                                  <a:latin typeface="Cambria Math" panose="02040503050406030204" pitchFamily="18" charset="0"/>
                                  <a:sym typeface="Arial"/>
                                </a:rPr>
                                <m:t>𝑰</m:t>
                              </m:r>
                            </m:e>
                          </m:d>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e>
                              </m:d>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e>
                              </m:d>
                            </m:sup>
                          </m:sSup>
                        </m:e>
                      </m:d>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581400" y="2569317"/>
                <a:ext cx="6603131" cy="742896"/>
              </a:xfrm>
              <a:prstGeom prst="rect">
                <a:avLst/>
              </a:prstGeom>
              <a:blipFill>
                <a:blip r:embed="rId3"/>
                <a:stretch>
                  <a:fillRect l="-1919" b="-5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D1CB3F7-8F89-437D-87BB-BA9131FD0F67}"/>
              </a:ext>
            </a:extLst>
          </p:cNvPr>
          <p:cNvSpPr/>
          <p:nvPr/>
        </p:nvSpPr>
        <p:spPr>
          <a:xfrm>
            <a:off x="1058134" y="4812269"/>
            <a:ext cx="582211" cy="307777"/>
          </a:xfrm>
          <a:prstGeom prst="rect">
            <a:avLst/>
          </a:prstGeom>
        </p:spPr>
        <p:txBody>
          <a:bodyPr wrap="none">
            <a:spAutoFit/>
          </a:bodyPr>
          <a:lstStyle/>
          <a:p>
            <a:pPr defTabSz="1219170">
              <a:buClr>
                <a:srgbClr val="000000"/>
              </a:buClr>
            </a:pPr>
            <a:r>
              <a:rPr lang="en-US" altLang="zh-CN" sz="1400" kern="0" dirty="0">
                <a:solidFill>
                  <a:srgbClr val="000000"/>
                </a:solidFill>
                <a:latin typeface="Arial"/>
                <a:cs typeface="Arial"/>
                <a:sym typeface="Arial"/>
              </a:rPr>
              <a:t>Input</a:t>
            </a:r>
            <a:endParaRPr lang="en-US" sz="1400"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6ACE9D-7883-40D3-BB23-3B01FEB05877}"/>
                  </a:ext>
                </a:extLst>
              </p:cNvPr>
              <p:cNvSpPr/>
              <p:nvPr/>
            </p:nvSpPr>
            <p:spPr>
              <a:xfrm>
                <a:off x="10586187" y="2738788"/>
                <a:ext cx="1249445" cy="573427"/>
              </a:xfrm>
              <a:prstGeom prst="rect">
                <a:avLst/>
              </a:prstGeom>
            </p:spPr>
            <p:txBody>
              <a:bodyPr wrap="none">
                <a:spAutoFit/>
              </a:bodyPr>
              <a:lstStyle/>
              <a:p>
                <a:pPr defTabSz="1219170">
                  <a:buClr>
                    <a:srgbClr val="000000"/>
                  </a:buClr>
                </a:pPr>
                <a14:m>
                  <m:oMath xmlns:m="http://schemas.openxmlformats.org/officeDocument/2006/math">
                    <m:r>
                      <a:rPr lang="en-US" sz="3200" b="1" i="1" kern="0">
                        <a:solidFill>
                          <a:srgbClr val="000000"/>
                        </a:solidFill>
                        <a:latin typeface="Cambria Math" panose="02040503050406030204" pitchFamily="18" charset="0"/>
                        <a:sym typeface="Arial"/>
                      </a:rPr>
                      <m:t>𝒁</m:t>
                    </m:r>
                  </m:oMath>
                </a14:m>
                <a:r>
                  <a:rPr lang="en-US" sz="2800" kern="0" dirty="0">
                    <a:solidFill>
                      <a:srgbClr val="000000"/>
                    </a:solidFill>
                    <a:latin typeface="Arial"/>
                    <a:cs typeface="Arial"/>
                    <a:sym typeface="Arial"/>
                  </a:rPr>
                  <a:t> =</a:t>
                </a:r>
                <a14:m>
                  <m:oMath xmlns:m="http://schemas.openxmlformats.org/officeDocument/2006/math">
                    <m:sSup>
                      <m:sSupPr>
                        <m:ctrlPr>
                          <a:rPr lang="en-US" sz="2800" i="1" kern="0" dirty="0">
                            <a:solidFill>
                              <a:srgbClr val="000000"/>
                            </a:solidFill>
                            <a:latin typeface="Cambria Math" panose="02040503050406030204" pitchFamily="18" charset="0"/>
                            <a:sym typeface="Arial"/>
                          </a:rPr>
                        </m:ctrlPr>
                      </m:sSupPr>
                      <m:e>
                        <m:r>
                          <a:rPr lang="en-US" sz="2800" b="1" i="1" kern="0" dirty="0">
                            <a:solidFill>
                              <a:srgbClr val="000000"/>
                            </a:solidFill>
                            <a:latin typeface="Cambria Math" panose="02040503050406030204" pitchFamily="18" charset="0"/>
                            <a:sym typeface="Arial"/>
                          </a:rPr>
                          <m:t>𝑯</m:t>
                        </m:r>
                      </m:e>
                      <m:sup>
                        <m:r>
                          <a:rPr lang="en-US" sz="2800" i="1" kern="0" dirty="0">
                            <a:solidFill>
                              <a:srgbClr val="000000"/>
                            </a:solidFill>
                            <a:latin typeface="Cambria Math" panose="02040503050406030204" pitchFamily="18" charset="0"/>
                            <a:sym typeface="Arial"/>
                          </a:rPr>
                          <m:t>𝐾</m:t>
                        </m:r>
                      </m:sup>
                    </m:sSup>
                  </m:oMath>
                </a14:m>
                <a:endParaRPr lang="en-US" sz="3200" b="1" kern="0" dirty="0">
                  <a:solidFill>
                    <a:srgbClr val="000000"/>
                  </a:solidFill>
                  <a:latin typeface="Arial"/>
                  <a:cs typeface="Arial"/>
                  <a:sym typeface="Arial"/>
                </a:endParaRPr>
              </a:p>
            </p:txBody>
          </p:sp>
        </mc:Choice>
        <mc:Fallback xmlns="">
          <p:sp>
            <p:nvSpPr>
              <p:cNvPr id="6" name="Rectangle 5">
                <a:extLst>
                  <a:ext uri="{FF2B5EF4-FFF2-40B4-BE49-F238E27FC236}">
                    <a16:creationId xmlns:a16="http://schemas.microsoft.com/office/drawing/2014/main" id="{B16ACE9D-7883-40D3-BB23-3B01FEB05877}"/>
                  </a:ext>
                </a:extLst>
              </p:cNvPr>
              <p:cNvSpPr>
                <a:spLocks noRot="1" noChangeAspect="1" noMove="1" noResize="1" noEditPoints="1" noAdjustHandles="1" noChangeArrowheads="1" noChangeShapeType="1" noTextEdit="1"/>
              </p:cNvSpPr>
              <p:nvPr/>
            </p:nvSpPr>
            <p:spPr>
              <a:xfrm>
                <a:off x="10586187" y="2738788"/>
                <a:ext cx="1249445" cy="573427"/>
              </a:xfrm>
              <a:prstGeom prst="rect">
                <a:avLst/>
              </a:prstGeom>
              <a:blipFill>
                <a:blip r:embed="rId4"/>
                <a:stretch>
                  <a:fillRect l="-4040" t="-6667" b="-24444"/>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1B2C2738-5D14-4D7A-A72E-FA480EB29E2B}"/>
              </a:ext>
            </a:extLst>
          </p:cNvPr>
          <p:cNvSpPr/>
          <p:nvPr/>
        </p:nvSpPr>
        <p:spPr>
          <a:xfrm>
            <a:off x="10762819" y="4812269"/>
            <a:ext cx="721672" cy="307777"/>
          </a:xfrm>
          <a:prstGeom prst="rect">
            <a:avLst/>
          </a:prstGeom>
        </p:spPr>
        <p:txBody>
          <a:bodyPr wrap="none">
            <a:spAutoFit/>
          </a:bodyPr>
          <a:lstStyle/>
          <a:p>
            <a:pPr defTabSz="1219170">
              <a:buClr>
                <a:srgbClr val="000000"/>
              </a:buClr>
            </a:pPr>
            <a:r>
              <a:rPr lang="en-US" altLang="zh-CN" sz="1400" kern="0" dirty="0">
                <a:solidFill>
                  <a:srgbClr val="000000"/>
                </a:solidFill>
                <a:latin typeface="Arial"/>
                <a:cs typeface="Arial"/>
                <a:sym typeface="Arial"/>
              </a:rPr>
              <a:t>Output</a:t>
            </a:r>
            <a:endParaRPr lang="en-US" sz="1400" kern="0" dirty="0">
              <a:solidFill>
                <a:srgbClr val="000000"/>
              </a:solidFill>
              <a:latin typeface="Arial"/>
              <a:cs typeface="Arial"/>
              <a:sym typeface="Arial"/>
            </a:endParaRPr>
          </a:p>
        </p:txBody>
      </p:sp>
      <p:sp>
        <p:nvSpPr>
          <p:cNvPr id="23" name="Arrow: Right 22">
            <a:extLst>
              <a:ext uri="{FF2B5EF4-FFF2-40B4-BE49-F238E27FC236}">
                <a16:creationId xmlns:a16="http://schemas.microsoft.com/office/drawing/2014/main" id="{741FF8BB-BFD3-42D9-AC75-3A82DA2B4037}"/>
              </a:ext>
            </a:extLst>
          </p:cNvPr>
          <p:cNvSpPr/>
          <p:nvPr/>
        </p:nvSpPr>
        <p:spPr>
          <a:xfrm>
            <a:off x="3231794" y="2977179"/>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24" name="Arrow: Right 23">
            <a:extLst>
              <a:ext uri="{FF2B5EF4-FFF2-40B4-BE49-F238E27FC236}">
                <a16:creationId xmlns:a16="http://schemas.microsoft.com/office/drawing/2014/main" id="{16A26701-2AEE-429B-B1B8-C5C481646995}"/>
              </a:ext>
            </a:extLst>
          </p:cNvPr>
          <p:cNvSpPr/>
          <p:nvPr/>
        </p:nvSpPr>
        <p:spPr>
          <a:xfrm>
            <a:off x="10110058" y="2977179"/>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8" name="Right Brace 7">
            <a:extLst>
              <a:ext uri="{FF2B5EF4-FFF2-40B4-BE49-F238E27FC236}">
                <a16:creationId xmlns:a16="http://schemas.microsoft.com/office/drawing/2014/main" id="{D0986CA0-DA21-473B-B969-0D5794D515EA}"/>
              </a:ext>
            </a:extLst>
          </p:cNvPr>
          <p:cNvSpPr/>
          <p:nvPr/>
        </p:nvSpPr>
        <p:spPr>
          <a:xfrm>
            <a:off x="2681935" y="1801760"/>
            <a:ext cx="440628" cy="25215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400" kern="0">
              <a:solidFill>
                <a:srgbClr val="000000"/>
              </a:solidFill>
              <a:latin typeface="Arial"/>
              <a:sym typeface="Arial"/>
            </a:endParaRPr>
          </a:p>
        </p:txBody>
      </p:sp>
      <mc:AlternateContent xmlns:mc="http://schemas.openxmlformats.org/markup-compatibility/2006" xmlns:a14="http://schemas.microsoft.com/office/drawing/2010/main">
        <mc:Choice Requires="a14">
          <p:sp>
            <p:nvSpPr>
              <p:cNvPr id="14" name="Content Placeholder 6">
                <a:extLst>
                  <a:ext uri="{FF2B5EF4-FFF2-40B4-BE49-F238E27FC236}">
                    <a16:creationId xmlns:a16="http://schemas.microsoft.com/office/drawing/2014/main" id="{223A8837-F89A-45B3-BC6E-B5E0A3CCCEB2}"/>
                  </a:ext>
                </a:extLst>
              </p:cNvPr>
              <p:cNvSpPr>
                <a:spLocks noGrp="1"/>
              </p:cNvSpPr>
              <p:nvPr>
                <p:ph idx="1"/>
              </p:nvPr>
            </p:nvSpPr>
            <p:spPr>
              <a:xfrm>
                <a:off x="3741827" y="4754835"/>
                <a:ext cx="6574948" cy="1605325"/>
              </a:xfrm>
            </p:spPr>
            <p:txBody>
              <a:bodyPr/>
              <a:lstStyle/>
              <a:p>
                <a:pPr marL="380990" indent="-380990">
                  <a:buSzPct val="100000"/>
                  <a:buFont typeface="Arial" panose="020B0604020202020204" pitchFamily="34" charset="0"/>
                  <a:buChar char="•"/>
                </a:pPr>
                <a:r>
                  <a:rPr lang="en-US" altLang="zh-CN" sz="2133" dirty="0"/>
                  <a:t>Model training  </a:t>
                </a:r>
                <a:endParaRPr lang="en-US" altLang="zh-CN" dirty="0"/>
              </a:p>
              <a:p>
                <a:pPr marL="750128" lvl="1" indent="-380990">
                  <a:buSzPct val="100000"/>
                  <a:buFont typeface="Courier New" panose="02070309020205020404" pitchFamily="49" charset="0"/>
                  <a:buChar char="o"/>
                </a:pPr>
                <a:r>
                  <a:rPr lang="en-US" altLang="zh-CN" dirty="0"/>
                  <a:t>The common setting is to have an end to end training framework with a supervised task</a:t>
                </a:r>
              </a:p>
              <a:p>
                <a:pPr marL="750128" lvl="1" indent="-380990">
                  <a:buSzPct val="100000"/>
                  <a:buFont typeface="Courier New" panose="02070309020205020404" pitchFamily="49" charset="0"/>
                  <a:buChar char="o"/>
                </a:pPr>
                <a:r>
                  <a:rPr lang="en-US" altLang="zh-CN" dirty="0"/>
                  <a:t>That is, define a loss function over </a:t>
                </a:r>
                <a14:m>
                  <m:oMath xmlns:m="http://schemas.openxmlformats.org/officeDocument/2006/math">
                    <m:r>
                      <a:rPr lang="en-US" b="1" i="1">
                        <a:latin typeface="Cambria Math" panose="02040503050406030204" pitchFamily="18" charset="0"/>
                      </a:rPr>
                      <m:t>𝒁</m:t>
                    </m:r>
                  </m:oMath>
                </a14:m>
                <a:endParaRPr lang="zh-CN" altLang="en-US" sz="1200" dirty="0"/>
              </a:p>
            </p:txBody>
          </p:sp>
        </mc:Choice>
        <mc:Fallback xmlns="">
          <p:sp>
            <p:nvSpPr>
              <p:cNvPr id="14" name="Content Placeholder 6">
                <a:extLst>
                  <a:ext uri="{FF2B5EF4-FFF2-40B4-BE49-F238E27FC236}">
                    <a16:creationId xmlns:a16="http://schemas.microsoft.com/office/drawing/2014/main" id="{223A8837-F89A-45B3-BC6E-B5E0A3CCCEB2}"/>
                  </a:ext>
                </a:extLst>
              </p:cNvPr>
              <p:cNvSpPr>
                <a:spLocks noGrp="1" noRot="1" noChangeAspect="1" noMove="1" noResize="1" noEditPoints="1" noAdjustHandles="1" noChangeArrowheads="1" noChangeShapeType="1" noTextEdit="1"/>
              </p:cNvSpPr>
              <p:nvPr>
                <p:ph idx="1"/>
              </p:nvPr>
            </p:nvSpPr>
            <p:spPr>
              <a:xfrm>
                <a:off x="3741827" y="4754835"/>
                <a:ext cx="6574948" cy="1605325"/>
              </a:xfrm>
              <a:blipFill>
                <a:blip r:embed="rId5"/>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0D3A3A9-CAC5-4FA5-8951-CBF894EB5D73}"/>
              </a:ext>
            </a:extLst>
          </p:cNvPr>
          <p:cNvPicPr>
            <a:picLocks noChangeAspect="1"/>
          </p:cNvPicPr>
          <p:nvPr/>
        </p:nvPicPr>
        <p:blipFill rotWithShape="1">
          <a:blip r:embed="rId6"/>
          <a:srcRect l="2466" t="30305" r="68122" b="38076"/>
          <a:stretch/>
        </p:blipFill>
        <p:spPr>
          <a:xfrm>
            <a:off x="417012" y="1705397"/>
            <a:ext cx="2200541" cy="1676400"/>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D3821A9-F182-41B8-B5FB-C3FF22EABA80}"/>
                  </a:ext>
                </a:extLst>
              </p:cNvPr>
              <p:cNvSpPr/>
              <p:nvPr/>
            </p:nvSpPr>
            <p:spPr>
              <a:xfrm>
                <a:off x="566683" y="3972580"/>
                <a:ext cx="1455590" cy="52322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sz="2800" i="1" kern="0">
                              <a:solidFill>
                                <a:srgbClr val="000000"/>
                              </a:solidFill>
                              <a:latin typeface="Cambria Math" panose="02040503050406030204" pitchFamily="18" charset="0"/>
                              <a:sym typeface="Arial"/>
                            </a:rPr>
                          </m:ctrlPr>
                        </m:sSupPr>
                        <m:e>
                          <m:r>
                            <a:rPr lang="en-US" sz="2800" b="1" i="1" kern="0">
                              <a:solidFill>
                                <a:srgbClr val="000000"/>
                              </a:solidFill>
                              <a:latin typeface="Cambria Math" panose="02040503050406030204" pitchFamily="18" charset="0"/>
                              <a:sym typeface="Arial"/>
                            </a:rPr>
                            <m:t>𝑯</m:t>
                          </m:r>
                        </m:e>
                        <m:sup>
                          <m:r>
                            <a:rPr lang="en-US" sz="2800" i="1" kern="0">
                              <a:solidFill>
                                <a:srgbClr val="000000"/>
                              </a:solidFill>
                              <a:latin typeface="Cambria Math" panose="02040503050406030204" pitchFamily="18" charset="0"/>
                              <a:sym typeface="Arial"/>
                            </a:rPr>
                            <m:t>0</m:t>
                          </m:r>
                        </m:sup>
                      </m:sSup>
                      <m:r>
                        <a:rPr lang="en-US" sz="2400" i="1" kern="0">
                          <a:solidFill>
                            <a:srgbClr val="000000"/>
                          </a:solidFill>
                          <a:latin typeface="Cambria Math" panose="02040503050406030204" pitchFamily="18" charset="0"/>
                          <a:sym typeface="Arial"/>
                        </a:rPr>
                        <m:t>=</m:t>
                      </m:r>
                      <m:r>
                        <a:rPr lang="en-US" sz="2800" kern="0">
                          <a:solidFill>
                            <a:srgbClr val="000000"/>
                          </a:solidFill>
                          <a:latin typeface="Cambria Math" panose="02040503050406030204" pitchFamily="18" charset="0"/>
                          <a:sym typeface="Arial"/>
                        </a:rPr>
                        <m:t> </m:t>
                      </m:r>
                      <m:r>
                        <a:rPr lang="en-US" sz="2800" b="1" i="1" kern="0">
                          <a:solidFill>
                            <a:srgbClr val="000000"/>
                          </a:solidFill>
                          <a:latin typeface="Cambria Math" panose="02040503050406030204" pitchFamily="18" charset="0"/>
                          <a:sym typeface="Arial"/>
                        </a:rPr>
                        <m:t>𝑿</m:t>
                      </m:r>
                    </m:oMath>
                  </m:oMathPara>
                </a14:m>
                <a:endParaRPr lang="en-US" sz="2800" i="1" kern="0" dirty="0">
                  <a:solidFill>
                    <a:srgbClr val="000000"/>
                  </a:solidFill>
                  <a:latin typeface="Cambria Math" panose="02040503050406030204" pitchFamily="18" charset="0"/>
                  <a:cs typeface="Arial"/>
                  <a:sym typeface="Arial"/>
                </a:endParaRPr>
              </a:p>
            </p:txBody>
          </p:sp>
        </mc:Choice>
        <mc:Fallback xmlns="">
          <p:sp>
            <p:nvSpPr>
              <p:cNvPr id="18" name="Rectangle 17">
                <a:extLst>
                  <a:ext uri="{FF2B5EF4-FFF2-40B4-BE49-F238E27FC236}">
                    <a16:creationId xmlns:a16="http://schemas.microsoft.com/office/drawing/2014/main" id="{0D3821A9-F182-41B8-B5FB-C3FF22EABA80}"/>
                  </a:ext>
                </a:extLst>
              </p:cNvPr>
              <p:cNvSpPr>
                <a:spLocks noRot="1" noChangeAspect="1" noMove="1" noResize="1" noEditPoints="1" noAdjustHandles="1" noChangeArrowheads="1" noChangeShapeType="1" noTextEdit="1"/>
              </p:cNvSpPr>
              <p:nvPr/>
            </p:nvSpPr>
            <p:spPr>
              <a:xfrm>
                <a:off x="566683" y="3972580"/>
                <a:ext cx="1455590" cy="523220"/>
              </a:xfrm>
              <a:prstGeom prst="rect">
                <a:avLst/>
              </a:prstGeom>
              <a:blipFill>
                <a:blip r:embed="rId7"/>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9FD1F93-B88F-41DF-9BA3-E81E663318E8}"/>
                  </a:ext>
                </a:extLst>
              </p:cNvPr>
              <p:cNvSpPr/>
              <p:nvPr/>
            </p:nvSpPr>
            <p:spPr>
              <a:xfrm>
                <a:off x="573106" y="3277079"/>
                <a:ext cx="1674817" cy="40011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000" i="1" kern="0">
                          <a:solidFill>
                            <a:srgbClr val="000000"/>
                          </a:solidFill>
                          <a:latin typeface="Cambria Math" panose="02040503050406030204" pitchFamily="18" charset="0"/>
                          <a:sym typeface="Arial"/>
                        </a:rPr>
                        <m:t>𝐺</m:t>
                      </m:r>
                      <m:r>
                        <a:rPr lang="en-US" sz="2000" i="1" kern="0">
                          <a:solidFill>
                            <a:srgbClr val="000000"/>
                          </a:solidFill>
                          <a:latin typeface="Cambria Math" panose="02040503050406030204" pitchFamily="18" charset="0"/>
                          <a:sym typeface="Arial"/>
                        </a:rPr>
                        <m:t>=(</m:t>
                      </m:r>
                      <m:r>
                        <a:rPr lang="en-US" sz="2000" i="1" kern="0">
                          <a:solidFill>
                            <a:srgbClr val="000000"/>
                          </a:solidFill>
                          <a:latin typeface="Cambria Math" panose="02040503050406030204" pitchFamily="18" charset="0"/>
                          <a:sym typeface="Arial"/>
                        </a:rPr>
                        <m:t>𝑉</m:t>
                      </m:r>
                      <m:r>
                        <a:rPr lang="en-US" sz="2000" i="1" kern="0">
                          <a:solidFill>
                            <a:srgbClr val="000000"/>
                          </a:solidFill>
                          <a:latin typeface="Cambria Math" panose="02040503050406030204" pitchFamily="18" charset="0"/>
                          <a:sym typeface="Arial"/>
                        </a:rPr>
                        <m:t>, </m:t>
                      </m:r>
                      <m:r>
                        <a:rPr lang="en-US" sz="2000" i="1" kern="0">
                          <a:solidFill>
                            <a:srgbClr val="000000"/>
                          </a:solidFill>
                          <a:latin typeface="Cambria Math" panose="02040503050406030204" pitchFamily="18" charset="0"/>
                          <a:sym typeface="Arial"/>
                        </a:rPr>
                        <m:t>𝐸</m:t>
                      </m:r>
                      <m:r>
                        <a:rPr lang="en-US" sz="2000" i="1" kern="0">
                          <a:solidFill>
                            <a:srgbClr val="000000"/>
                          </a:solidFill>
                          <a:latin typeface="Cambria Math" panose="02040503050406030204" pitchFamily="18" charset="0"/>
                          <a:sym typeface="Arial"/>
                        </a:rPr>
                        <m:t>, </m:t>
                      </m:r>
                      <m:r>
                        <a:rPr lang="en-US" sz="2000" b="1" i="1" kern="0">
                          <a:solidFill>
                            <a:srgbClr val="000000"/>
                          </a:solidFill>
                          <a:latin typeface="Cambria Math" panose="02040503050406030204" pitchFamily="18" charset="0"/>
                          <a:sym typeface="Arial"/>
                        </a:rPr>
                        <m:t>𝑨</m:t>
                      </m:r>
                      <m:r>
                        <a:rPr lang="en-US" sz="2000" i="1" kern="0">
                          <a:solidFill>
                            <a:srgbClr val="000000"/>
                          </a:solidFill>
                          <a:latin typeface="Cambria Math" panose="02040503050406030204" pitchFamily="18" charset="0"/>
                          <a:sym typeface="Arial"/>
                        </a:rPr>
                        <m:t>)</m:t>
                      </m:r>
                    </m:oMath>
                  </m:oMathPara>
                </a14:m>
                <a:endParaRPr lang="en-US" sz="2000" kern="0" dirty="0">
                  <a:solidFill>
                    <a:srgbClr val="000000"/>
                  </a:solidFill>
                  <a:latin typeface="Arial"/>
                  <a:cs typeface="Arial"/>
                  <a:sym typeface="Arial"/>
                </a:endParaRPr>
              </a:p>
            </p:txBody>
          </p:sp>
        </mc:Choice>
        <mc:Fallback xmlns="">
          <p:sp>
            <p:nvSpPr>
              <p:cNvPr id="19" name="Rectangle 18">
                <a:extLst>
                  <a:ext uri="{FF2B5EF4-FFF2-40B4-BE49-F238E27FC236}">
                    <a16:creationId xmlns:a16="http://schemas.microsoft.com/office/drawing/2014/main" id="{69FD1F93-B88F-41DF-9BA3-E81E663318E8}"/>
                  </a:ext>
                </a:extLst>
              </p:cNvPr>
              <p:cNvSpPr>
                <a:spLocks noRot="1" noChangeAspect="1" noMove="1" noResize="1" noEditPoints="1" noAdjustHandles="1" noChangeArrowheads="1" noChangeShapeType="1" noTextEdit="1"/>
              </p:cNvSpPr>
              <p:nvPr/>
            </p:nvSpPr>
            <p:spPr>
              <a:xfrm>
                <a:off x="573106" y="3277079"/>
                <a:ext cx="1674817" cy="400110"/>
              </a:xfrm>
              <a:prstGeom prst="rect">
                <a:avLst/>
              </a:prstGeom>
              <a:blipFill>
                <a:blip r:embed="rId8"/>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98184087"/>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3581400" y="2569317"/>
                <a:ext cx="6603131" cy="742896"/>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left"/>
                    </m:oMathParaPr>
                    <m:oMath xmlns:m="http://schemas.openxmlformats.org/officeDocument/2006/math">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r>
                            <a:rPr lang="en-US" sz="3200" i="1" kern="0">
                              <a:solidFill>
                                <a:srgbClr val="000000"/>
                              </a:solidFill>
                              <a:latin typeface="Cambria Math" panose="02040503050406030204" pitchFamily="18" charset="0"/>
                              <a:sym typeface="Arial"/>
                            </a:rPr>
                            <m:t>𝑘</m:t>
                          </m:r>
                        </m:sup>
                      </m:s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d>
                        <m:dPr>
                          <m:ctrlPr>
                            <a:rPr lang="en-US" sz="3200" i="1" kern="0">
                              <a:solidFill>
                                <a:srgbClr val="000000"/>
                              </a:solidFill>
                              <a:latin typeface="Cambria Math" panose="02040503050406030204" pitchFamily="18" charset="0"/>
                              <a:sym typeface="Arial"/>
                            </a:rPr>
                          </m:ctrlPr>
                        </m:dPr>
                        <m:e>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d>
                            <m:dPr>
                              <m:ctrlPr>
                                <a:rPr lang="en-US" sz="3200" i="1" kern="0">
                                  <a:solidFill>
                                    <a:srgbClr val="000000"/>
                                  </a:solidFill>
                                  <a:latin typeface="Cambria Math" panose="02040503050406030204" pitchFamily="18" charset="0"/>
                                  <a:sym typeface="Arial"/>
                                </a:rPr>
                              </m:ctrlPr>
                            </m:dPr>
                            <m:e>
                              <m:r>
                                <a:rPr lang="en-US" sz="3200" b="1" i="1" kern="0">
                                  <a:solidFill>
                                    <a:srgbClr val="000000"/>
                                  </a:solidFill>
                                  <a:latin typeface="Cambria Math" panose="02040503050406030204" pitchFamily="18" charset="0"/>
                                  <a:sym typeface="Arial"/>
                                </a:rPr>
                                <m:t>𝑨</m:t>
                              </m:r>
                              <m:r>
                                <a:rPr lang="en-US" sz="3200" i="1" kern="0">
                                  <a:solidFill>
                                    <a:srgbClr val="000000"/>
                                  </a:solidFill>
                                  <a:latin typeface="Cambria Math" panose="02040503050406030204" pitchFamily="18" charset="0"/>
                                  <a:sym typeface="Arial"/>
                                </a:rPr>
                                <m:t>+</m:t>
                              </m:r>
                              <m:r>
                                <a:rPr lang="en-US" sz="3200" b="1" i="1" kern="0">
                                  <a:solidFill>
                                    <a:srgbClr val="000000"/>
                                  </a:solidFill>
                                  <a:latin typeface="Cambria Math" panose="02040503050406030204" pitchFamily="18" charset="0"/>
                                  <a:sym typeface="Arial"/>
                                </a:rPr>
                                <m:t>𝑰</m:t>
                              </m:r>
                            </m:e>
                          </m:d>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e>
                              </m:d>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e>
                              </m:d>
                            </m:sup>
                          </m:sSup>
                        </m:e>
                      </m:d>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581400" y="2569317"/>
                <a:ext cx="6603131" cy="742896"/>
              </a:xfrm>
              <a:prstGeom prst="rect">
                <a:avLst/>
              </a:prstGeom>
              <a:blipFill>
                <a:blip r:embed="rId3"/>
                <a:stretch>
                  <a:fillRect l="-1919" b="-5000"/>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38DCDCDD-E283-469E-B628-0DB458C5AFCE}"/>
              </a:ext>
            </a:extLst>
          </p:cNvPr>
          <p:cNvPicPr>
            <a:picLocks noChangeAspect="1"/>
          </p:cNvPicPr>
          <p:nvPr/>
        </p:nvPicPr>
        <p:blipFill rotWithShape="1">
          <a:blip r:embed="rId4"/>
          <a:srcRect l="2466" t="30305" r="68122" b="38076"/>
          <a:stretch/>
        </p:blipFill>
        <p:spPr>
          <a:xfrm>
            <a:off x="417012" y="1705397"/>
            <a:ext cx="2200541" cy="1676400"/>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56042B7-246D-4B7B-BDBA-785EACC8A066}"/>
                  </a:ext>
                </a:extLst>
              </p:cNvPr>
              <p:cNvSpPr/>
              <p:nvPr/>
            </p:nvSpPr>
            <p:spPr>
              <a:xfrm>
                <a:off x="566683" y="3972580"/>
                <a:ext cx="1455590" cy="52322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sSup>
                        <m:sSupPr>
                          <m:ctrlPr>
                            <a:rPr lang="en-US" sz="2800" i="1" kern="0">
                              <a:solidFill>
                                <a:srgbClr val="000000"/>
                              </a:solidFill>
                              <a:latin typeface="Cambria Math" panose="02040503050406030204" pitchFamily="18" charset="0"/>
                              <a:sym typeface="Arial"/>
                            </a:rPr>
                          </m:ctrlPr>
                        </m:sSupPr>
                        <m:e>
                          <m:r>
                            <a:rPr lang="en-US" sz="2800" b="1" i="1" kern="0">
                              <a:solidFill>
                                <a:srgbClr val="000000"/>
                              </a:solidFill>
                              <a:latin typeface="Cambria Math" panose="02040503050406030204" pitchFamily="18" charset="0"/>
                              <a:sym typeface="Arial"/>
                            </a:rPr>
                            <m:t>𝑯</m:t>
                          </m:r>
                        </m:e>
                        <m:sup>
                          <m:r>
                            <a:rPr lang="en-US" sz="2800" i="1" kern="0">
                              <a:solidFill>
                                <a:srgbClr val="000000"/>
                              </a:solidFill>
                              <a:latin typeface="Cambria Math" panose="02040503050406030204" pitchFamily="18" charset="0"/>
                              <a:sym typeface="Arial"/>
                            </a:rPr>
                            <m:t>0</m:t>
                          </m:r>
                        </m:sup>
                      </m:sSup>
                      <m:r>
                        <a:rPr lang="en-US" sz="2400" i="1" kern="0">
                          <a:solidFill>
                            <a:srgbClr val="000000"/>
                          </a:solidFill>
                          <a:latin typeface="Cambria Math" panose="02040503050406030204" pitchFamily="18" charset="0"/>
                          <a:sym typeface="Arial"/>
                        </a:rPr>
                        <m:t>=</m:t>
                      </m:r>
                      <m:r>
                        <a:rPr lang="en-US" sz="2800" kern="0">
                          <a:solidFill>
                            <a:srgbClr val="000000"/>
                          </a:solidFill>
                          <a:latin typeface="Cambria Math" panose="02040503050406030204" pitchFamily="18" charset="0"/>
                          <a:sym typeface="Arial"/>
                        </a:rPr>
                        <m:t> </m:t>
                      </m:r>
                      <m:r>
                        <a:rPr lang="en-US" sz="2800" b="1" i="1" kern="0">
                          <a:solidFill>
                            <a:srgbClr val="000000"/>
                          </a:solidFill>
                          <a:latin typeface="Cambria Math" panose="02040503050406030204" pitchFamily="18" charset="0"/>
                          <a:sym typeface="Arial"/>
                        </a:rPr>
                        <m:t>𝑿</m:t>
                      </m:r>
                    </m:oMath>
                  </m:oMathPara>
                </a14:m>
                <a:endParaRPr lang="en-US" sz="2800" i="1" kern="0" dirty="0">
                  <a:solidFill>
                    <a:srgbClr val="000000"/>
                  </a:solidFill>
                  <a:latin typeface="Cambria Math" panose="02040503050406030204" pitchFamily="18" charset="0"/>
                  <a:cs typeface="Arial"/>
                  <a:sym typeface="Arial"/>
                </a:endParaRPr>
              </a:p>
            </p:txBody>
          </p:sp>
        </mc:Choice>
        <mc:Fallback xmlns="">
          <p:sp>
            <p:nvSpPr>
              <p:cNvPr id="3" name="Rectangle 2">
                <a:extLst>
                  <a:ext uri="{FF2B5EF4-FFF2-40B4-BE49-F238E27FC236}">
                    <a16:creationId xmlns:a16="http://schemas.microsoft.com/office/drawing/2014/main" id="{B56042B7-246D-4B7B-BDBA-785EACC8A066}"/>
                  </a:ext>
                </a:extLst>
              </p:cNvPr>
              <p:cNvSpPr>
                <a:spLocks noRot="1" noChangeAspect="1" noMove="1" noResize="1" noEditPoints="1" noAdjustHandles="1" noChangeArrowheads="1" noChangeShapeType="1" noTextEdit="1"/>
              </p:cNvSpPr>
              <p:nvPr/>
            </p:nvSpPr>
            <p:spPr>
              <a:xfrm>
                <a:off x="566683" y="3972580"/>
                <a:ext cx="1455590" cy="523220"/>
              </a:xfrm>
              <a:prstGeom prst="rect">
                <a:avLst/>
              </a:prstGeom>
              <a:blipFill>
                <a:blip r:embed="rId5"/>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68FFF63-78D0-4B8B-AF92-E2BEAA9AD4B3}"/>
                  </a:ext>
                </a:extLst>
              </p:cNvPr>
              <p:cNvSpPr/>
              <p:nvPr/>
            </p:nvSpPr>
            <p:spPr>
              <a:xfrm>
                <a:off x="573106" y="3277079"/>
                <a:ext cx="1674817" cy="40011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000" i="1" kern="0">
                          <a:solidFill>
                            <a:srgbClr val="000000"/>
                          </a:solidFill>
                          <a:latin typeface="Cambria Math" panose="02040503050406030204" pitchFamily="18" charset="0"/>
                          <a:sym typeface="Arial"/>
                        </a:rPr>
                        <m:t>𝐺</m:t>
                      </m:r>
                      <m:r>
                        <a:rPr lang="en-US" sz="2000" i="1" kern="0">
                          <a:solidFill>
                            <a:srgbClr val="000000"/>
                          </a:solidFill>
                          <a:latin typeface="Cambria Math" panose="02040503050406030204" pitchFamily="18" charset="0"/>
                          <a:sym typeface="Arial"/>
                        </a:rPr>
                        <m:t>=(</m:t>
                      </m:r>
                      <m:r>
                        <a:rPr lang="en-US" sz="2000" i="1" kern="0">
                          <a:solidFill>
                            <a:srgbClr val="000000"/>
                          </a:solidFill>
                          <a:latin typeface="Cambria Math" panose="02040503050406030204" pitchFamily="18" charset="0"/>
                          <a:sym typeface="Arial"/>
                        </a:rPr>
                        <m:t>𝑉</m:t>
                      </m:r>
                      <m:r>
                        <a:rPr lang="en-US" sz="2000" i="1" kern="0">
                          <a:solidFill>
                            <a:srgbClr val="000000"/>
                          </a:solidFill>
                          <a:latin typeface="Cambria Math" panose="02040503050406030204" pitchFamily="18" charset="0"/>
                          <a:sym typeface="Arial"/>
                        </a:rPr>
                        <m:t>, </m:t>
                      </m:r>
                      <m:r>
                        <a:rPr lang="en-US" sz="2000" i="1" kern="0">
                          <a:solidFill>
                            <a:srgbClr val="000000"/>
                          </a:solidFill>
                          <a:latin typeface="Cambria Math" panose="02040503050406030204" pitchFamily="18" charset="0"/>
                          <a:sym typeface="Arial"/>
                        </a:rPr>
                        <m:t>𝐸</m:t>
                      </m:r>
                      <m:r>
                        <a:rPr lang="en-US" sz="2000" i="1" kern="0">
                          <a:solidFill>
                            <a:srgbClr val="000000"/>
                          </a:solidFill>
                          <a:latin typeface="Cambria Math" panose="02040503050406030204" pitchFamily="18" charset="0"/>
                          <a:sym typeface="Arial"/>
                        </a:rPr>
                        <m:t>, </m:t>
                      </m:r>
                      <m:r>
                        <a:rPr lang="en-US" sz="2000" b="1" i="1" kern="0">
                          <a:solidFill>
                            <a:srgbClr val="000000"/>
                          </a:solidFill>
                          <a:latin typeface="Cambria Math" panose="02040503050406030204" pitchFamily="18" charset="0"/>
                          <a:sym typeface="Arial"/>
                        </a:rPr>
                        <m:t>𝑨</m:t>
                      </m:r>
                      <m:r>
                        <a:rPr lang="en-US" sz="2000" i="1" kern="0">
                          <a:solidFill>
                            <a:srgbClr val="000000"/>
                          </a:solidFill>
                          <a:latin typeface="Cambria Math" panose="02040503050406030204" pitchFamily="18" charset="0"/>
                          <a:sym typeface="Arial"/>
                        </a:rPr>
                        <m:t>)</m:t>
                      </m:r>
                    </m:oMath>
                  </m:oMathPara>
                </a14:m>
                <a:endParaRPr lang="en-US" sz="2000" kern="0" dirty="0">
                  <a:solidFill>
                    <a:srgbClr val="000000"/>
                  </a:solidFill>
                  <a:latin typeface="Arial"/>
                  <a:cs typeface="Arial"/>
                  <a:sym typeface="Arial"/>
                </a:endParaRPr>
              </a:p>
            </p:txBody>
          </p:sp>
        </mc:Choice>
        <mc:Fallback xmlns="">
          <p:sp>
            <p:nvSpPr>
              <p:cNvPr id="4" name="Rectangle 3">
                <a:extLst>
                  <a:ext uri="{FF2B5EF4-FFF2-40B4-BE49-F238E27FC236}">
                    <a16:creationId xmlns:a16="http://schemas.microsoft.com/office/drawing/2014/main" id="{A68FFF63-78D0-4B8B-AF92-E2BEAA9AD4B3}"/>
                  </a:ext>
                </a:extLst>
              </p:cNvPr>
              <p:cNvSpPr>
                <a:spLocks noRot="1" noChangeAspect="1" noMove="1" noResize="1" noEditPoints="1" noAdjustHandles="1" noChangeArrowheads="1" noChangeShapeType="1" noTextEdit="1"/>
              </p:cNvSpPr>
              <p:nvPr/>
            </p:nvSpPr>
            <p:spPr>
              <a:xfrm>
                <a:off x="573106" y="3277079"/>
                <a:ext cx="1674817" cy="400110"/>
              </a:xfrm>
              <a:prstGeom prst="rect">
                <a:avLst/>
              </a:prstGeom>
              <a:blipFill>
                <a:blip r:embed="rId6"/>
                <a:stretch>
                  <a:fillRect b="-909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D1CB3F7-8F89-437D-87BB-BA9131FD0F67}"/>
              </a:ext>
            </a:extLst>
          </p:cNvPr>
          <p:cNvSpPr/>
          <p:nvPr/>
        </p:nvSpPr>
        <p:spPr>
          <a:xfrm>
            <a:off x="1058134" y="4812269"/>
            <a:ext cx="582211" cy="307777"/>
          </a:xfrm>
          <a:prstGeom prst="rect">
            <a:avLst/>
          </a:prstGeom>
        </p:spPr>
        <p:txBody>
          <a:bodyPr wrap="none">
            <a:spAutoFit/>
          </a:bodyPr>
          <a:lstStyle/>
          <a:p>
            <a:pPr defTabSz="1219170">
              <a:buClr>
                <a:srgbClr val="000000"/>
              </a:buClr>
            </a:pPr>
            <a:r>
              <a:rPr lang="en-US" altLang="zh-CN" sz="1400" kern="0" dirty="0">
                <a:solidFill>
                  <a:srgbClr val="000000"/>
                </a:solidFill>
                <a:latin typeface="Arial"/>
                <a:cs typeface="Arial"/>
                <a:sym typeface="Arial"/>
              </a:rPr>
              <a:t>Input</a:t>
            </a:r>
            <a:endParaRPr lang="en-US" sz="1400"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6ACE9D-7883-40D3-BB23-3B01FEB05877}"/>
                  </a:ext>
                </a:extLst>
              </p:cNvPr>
              <p:cNvSpPr/>
              <p:nvPr/>
            </p:nvSpPr>
            <p:spPr>
              <a:xfrm>
                <a:off x="10586187" y="2738788"/>
                <a:ext cx="1249445" cy="573427"/>
              </a:xfrm>
              <a:prstGeom prst="rect">
                <a:avLst/>
              </a:prstGeom>
            </p:spPr>
            <p:txBody>
              <a:bodyPr wrap="none">
                <a:spAutoFit/>
              </a:bodyPr>
              <a:lstStyle/>
              <a:p>
                <a:pPr defTabSz="1219170">
                  <a:buClr>
                    <a:srgbClr val="000000"/>
                  </a:buClr>
                </a:pPr>
                <a14:m>
                  <m:oMath xmlns:m="http://schemas.openxmlformats.org/officeDocument/2006/math">
                    <m:r>
                      <a:rPr lang="en-US" sz="3200" b="1" i="1" kern="0">
                        <a:solidFill>
                          <a:srgbClr val="000000"/>
                        </a:solidFill>
                        <a:latin typeface="Cambria Math" panose="02040503050406030204" pitchFamily="18" charset="0"/>
                        <a:sym typeface="Arial"/>
                      </a:rPr>
                      <m:t>𝒁</m:t>
                    </m:r>
                  </m:oMath>
                </a14:m>
                <a:r>
                  <a:rPr lang="en-US" sz="2800" kern="0" dirty="0">
                    <a:solidFill>
                      <a:srgbClr val="000000"/>
                    </a:solidFill>
                    <a:latin typeface="Arial"/>
                    <a:cs typeface="Arial"/>
                    <a:sym typeface="Arial"/>
                  </a:rPr>
                  <a:t> =</a:t>
                </a:r>
                <a14:m>
                  <m:oMath xmlns:m="http://schemas.openxmlformats.org/officeDocument/2006/math">
                    <m:sSup>
                      <m:sSupPr>
                        <m:ctrlPr>
                          <a:rPr lang="en-US" sz="2800" i="1" kern="0" dirty="0">
                            <a:solidFill>
                              <a:srgbClr val="000000"/>
                            </a:solidFill>
                            <a:latin typeface="Cambria Math" panose="02040503050406030204" pitchFamily="18" charset="0"/>
                            <a:sym typeface="Arial"/>
                          </a:rPr>
                        </m:ctrlPr>
                      </m:sSupPr>
                      <m:e>
                        <m:r>
                          <a:rPr lang="en-US" sz="2800" b="1" i="1" kern="0" dirty="0">
                            <a:solidFill>
                              <a:srgbClr val="000000"/>
                            </a:solidFill>
                            <a:latin typeface="Cambria Math" panose="02040503050406030204" pitchFamily="18" charset="0"/>
                            <a:sym typeface="Arial"/>
                          </a:rPr>
                          <m:t>𝑯</m:t>
                        </m:r>
                      </m:e>
                      <m:sup>
                        <m:r>
                          <a:rPr lang="en-US" sz="2800" i="1" kern="0" dirty="0">
                            <a:solidFill>
                              <a:srgbClr val="000000"/>
                            </a:solidFill>
                            <a:latin typeface="Cambria Math" panose="02040503050406030204" pitchFamily="18" charset="0"/>
                            <a:sym typeface="Arial"/>
                          </a:rPr>
                          <m:t>𝐾</m:t>
                        </m:r>
                      </m:sup>
                    </m:sSup>
                  </m:oMath>
                </a14:m>
                <a:endParaRPr lang="en-US" sz="3200" b="1" kern="0" dirty="0">
                  <a:solidFill>
                    <a:srgbClr val="000000"/>
                  </a:solidFill>
                  <a:latin typeface="Arial"/>
                  <a:cs typeface="Arial"/>
                  <a:sym typeface="Arial"/>
                </a:endParaRPr>
              </a:p>
            </p:txBody>
          </p:sp>
        </mc:Choice>
        <mc:Fallback xmlns="">
          <p:sp>
            <p:nvSpPr>
              <p:cNvPr id="6" name="Rectangle 5">
                <a:extLst>
                  <a:ext uri="{FF2B5EF4-FFF2-40B4-BE49-F238E27FC236}">
                    <a16:creationId xmlns:a16="http://schemas.microsoft.com/office/drawing/2014/main" id="{B16ACE9D-7883-40D3-BB23-3B01FEB05877}"/>
                  </a:ext>
                </a:extLst>
              </p:cNvPr>
              <p:cNvSpPr>
                <a:spLocks noRot="1" noChangeAspect="1" noMove="1" noResize="1" noEditPoints="1" noAdjustHandles="1" noChangeArrowheads="1" noChangeShapeType="1" noTextEdit="1"/>
              </p:cNvSpPr>
              <p:nvPr/>
            </p:nvSpPr>
            <p:spPr>
              <a:xfrm>
                <a:off x="10586187" y="2738788"/>
                <a:ext cx="1249445" cy="573427"/>
              </a:xfrm>
              <a:prstGeom prst="rect">
                <a:avLst/>
              </a:prstGeom>
              <a:blipFill>
                <a:blip r:embed="rId7"/>
                <a:stretch>
                  <a:fillRect l="-4040" t="-6667" b="-24444"/>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1B2C2738-5D14-4D7A-A72E-FA480EB29E2B}"/>
              </a:ext>
            </a:extLst>
          </p:cNvPr>
          <p:cNvSpPr/>
          <p:nvPr/>
        </p:nvSpPr>
        <p:spPr>
          <a:xfrm>
            <a:off x="10762819" y="4812269"/>
            <a:ext cx="721672" cy="307777"/>
          </a:xfrm>
          <a:prstGeom prst="rect">
            <a:avLst/>
          </a:prstGeom>
        </p:spPr>
        <p:txBody>
          <a:bodyPr wrap="none">
            <a:spAutoFit/>
          </a:bodyPr>
          <a:lstStyle/>
          <a:p>
            <a:pPr defTabSz="1219170">
              <a:buClr>
                <a:srgbClr val="000000"/>
              </a:buClr>
            </a:pPr>
            <a:r>
              <a:rPr lang="en-US" altLang="zh-CN" sz="1400" kern="0" dirty="0">
                <a:solidFill>
                  <a:srgbClr val="000000"/>
                </a:solidFill>
                <a:latin typeface="Arial"/>
                <a:cs typeface="Arial"/>
                <a:sym typeface="Arial"/>
              </a:rPr>
              <a:t>Output</a:t>
            </a:r>
            <a:endParaRPr lang="en-US" sz="1400" kern="0" dirty="0">
              <a:solidFill>
                <a:srgbClr val="000000"/>
              </a:solidFill>
              <a:latin typeface="Arial"/>
              <a:cs typeface="Arial"/>
              <a:sym typeface="Arial"/>
            </a:endParaRPr>
          </a:p>
        </p:txBody>
      </p:sp>
      <p:sp>
        <p:nvSpPr>
          <p:cNvPr id="23" name="Arrow: Right 22">
            <a:extLst>
              <a:ext uri="{FF2B5EF4-FFF2-40B4-BE49-F238E27FC236}">
                <a16:creationId xmlns:a16="http://schemas.microsoft.com/office/drawing/2014/main" id="{741FF8BB-BFD3-42D9-AC75-3A82DA2B4037}"/>
              </a:ext>
            </a:extLst>
          </p:cNvPr>
          <p:cNvSpPr/>
          <p:nvPr/>
        </p:nvSpPr>
        <p:spPr>
          <a:xfrm>
            <a:off x="3231794" y="2977179"/>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24" name="Arrow: Right 23">
            <a:extLst>
              <a:ext uri="{FF2B5EF4-FFF2-40B4-BE49-F238E27FC236}">
                <a16:creationId xmlns:a16="http://schemas.microsoft.com/office/drawing/2014/main" id="{16A26701-2AEE-429B-B1B8-C5C481646995}"/>
              </a:ext>
            </a:extLst>
          </p:cNvPr>
          <p:cNvSpPr/>
          <p:nvPr/>
        </p:nvSpPr>
        <p:spPr>
          <a:xfrm>
            <a:off x="10110058" y="2977179"/>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8" name="Right Brace 7">
            <a:extLst>
              <a:ext uri="{FF2B5EF4-FFF2-40B4-BE49-F238E27FC236}">
                <a16:creationId xmlns:a16="http://schemas.microsoft.com/office/drawing/2014/main" id="{D0986CA0-DA21-473B-B969-0D5794D515EA}"/>
              </a:ext>
            </a:extLst>
          </p:cNvPr>
          <p:cNvSpPr/>
          <p:nvPr/>
        </p:nvSpPr>
        <p:spPr>
          <a:xfrm>
            <a:off x="2681935" y="1801760"/>
            <a:ext cx="440628" cy="25215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US" sz="1400" kern="0">
              <a:solidFill>
                <a:srgbClr val="000000"/>
              </a:solidFill>
              <a:latin typeface="Arial"/>
              <a:sym typeface="Arial"/>
            </a:endParaRPr>
          </a:p>
        </p:txBody>
      </p:sp>
      <p:sp>
        <p:nvSpPr>
          <p:cNvPr id="14" name="Content Placeholder 6">
            <a:extLst>
              <a:ext uri="{FF2B5EF4-FFF2-40B4-BE49-F238E27FC236}">
                <a16:creationId xmlns:a16="http://schemas.microsoft.com/office/drawing/2014/main" id="{223A8837-F89A-45B3-BC6E-B5E0A3CCCEB2}"/>
              </a:ext>
            </a:extLst>
          </p:cNvPr>
          <p:cNvSpPr>
            <a:spLocks noGrp="1"/>
          </p:cNvSpPr>
          <p:nvPr>
            <p:ph idx="1"/>
          </p:nvPr>
        </p:nvSpPr>
        <p:spPr>
          <a:xfrm>
            <a:off x="3741827" y="4754835"/>
            <a:ext cx="5940653" cy="1237520"/>
          </a:xfrm>
        </p:spPr>
        <p:txBody>
          <a:bodyPr/>
          <a:lstStyle/>
          <a:p>
            <a:pPr marL="0" indent="-380990">
              <a:buSzPct val="100000"/>
              <a:buFont typeface="Arial" panose="020B0604020202020204" pitchFamily="34" charset="0"/>
              <a:buChar char="•"/>
            </a:pPr>
            <a:r>
              <a:rPr lang="en-US" altLang="zh-CN" sz="2133" dirty="0"/>
              <a:t>Benefits: Parameter sharing for all nodes</a:t>
            </a:r>
          </a:p>
          <a:p>
            <a:pPr lvl="1" indent="-380990">
              <a:buSzPct val="100000"/>
              <a:buFont typeface="Courier New" panose="02070309020205020404" pitchFamily="49" charset="0"/>
              <a:buChar char="o"/>
            </a:pPr>
            <a:r>
              <a:rPr lang="en-US" altLang="zh-CN" dirty="0"/>
              <a:t>#parameters is subline in |V|</a:t>
            </a:r>
          </a:p>
          <a:p>
            <a:pPr lvl="1" indent="-380990">
              <a:buSzPct val="100000"/>
              <a:buFont typeface="Courier New" panose="02070309020205020404" pitchFamily="49" charset="0"/>
              <a:buChar char="o"/>
            </a:pPr>
            <a:r>
              <a:rPr lang="en-US" altLang="zh-CN" dirty="0"/>
              <a:t>Enable inductive learning for new nodes</a:t>
            </a:r>
            <a:endParaRPr lang="zh-CN" altLang="en-US" dirty="0"/>
          </a:p>
        </p:txBody>
      </p:sp>
    </p:spTree>
    <p:extLst>
      <p:ext uri="{BB962C8B-B14F-4D97-AF65-F5344CB8AC3E}">
        <p14:creationId xmlns:p14="http://schemas.microsoft.com/office/powerpoint/2010/main" val="83077115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1828800" y="1905000"/>
                <a:ext cx="7315200" cy="742896"/>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left"/>
                    </m:oMathParaPr>
                    <m:oMath xmlns:m="http://schemas.openxmlformats.org/officeDocument/2006/math">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r>
                            <a:rPr lang="en-US" sz="3200" i="1" kern="0">
                              <a:solidFill>
                                <a:srgbClr val="000000"/>
                              </a:solidFill>
                              <a:latin typeface="Cambria Math" panose="02040503050406030204" pitchFamily="18" charset="0"/>
                              <a:sym typeface="Arial"/>
                            </a:rPr>
                            <m:t>𝑘</m:t>
                          </m:r>
                        </m:sup>
                      </m:s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d>
                        <m:dPr>
                          <m:ctrlPr>
                            <a:rPr lang="en-US" sz="3200" i="1" kern="0">
                              <a:solidFill>
                                <a:srgbClr val="000000"/>
                              </a:solidFill>
                              <a:latin typeface="Cambria Math" panose="02040503050406030204" pitchFamily="18" charset="0"/>
                              <a:sym typeface="Arial"/>
                            </a:rPr>
                          </m:ctrlPr>
                        </m:dPr>
                        <m:e>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d>
                            <m:dPr>
                              <m:ctrlPr>
                                <a:rPr lang="en-US" sz="3200" i="1" kern="0">
                                  <a:solidFill>
                                    <a:srgbClr val="000000"/>
                                  </a:solidFill>
                                  <a:latin typeface="Cambria Math" panose="02040503050406030204" pitchFamily="18" charset="0"/>
                                  <a:sym typeface="Arial"/>
                                </a:rPr>
                              </m:ctrlPr>
                            </m:dPr>
                            <m:e>
                              <m:r>
                                <a:rPr lang="en-US" sz="3200" b="1" i="1" kern="0">
                                  <a:solidFill>
                                    <a:srgbClr val="000000"/>
                                  </a:solidFill>
                                  <a:latin typeface="Cambria Math" panose="02040503050406030204" pitchFamily="18" charset="0"/>
                                  <a:sym typeface="Arial"/>
                                </a:rPr>
                                <m:t>𝑨</m:t>
                              </m:r>
                              <m:r>
                                <a:rPr lang="en-US" sz="3200" i="1" kern="0">
                                  <a:solidFill>
                                    <a:srgbClr val="000000"/>
                                  </a:solidFill>
                                  <a:latin typeface="Cambria Math" panose="02040503050406030204" pitchFamily="18" charset="0"/>
                                  <a:sym typeface="Arial"/>
                                </a:rPr>
                                <m:t>+</m:t>
                              </m:r>
                              <m:r>
                                <a:rPr lang="en-US" sz="3200" b="1" i="1" kern="0">
                                  <a:solidFill>
                                    <a:srgbClr val="000000"/>
                                  </a:solidFill>
                                  <a:latin typeface="Cambria Math" panose="02040503050406030204" pitchFamily="18" charset="0"/>
                                  <a:sym typeface="Arial"/>
                                </a:rPr>
                                <m:t>𝑰</m:t>
                              </m:r>
                            </m:e>
                          </m:d>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e>
                              </m:d>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e>
                              </m:d>
                            </m:sup>
                          </m:sSup>
                        </m:e>
                      </m:d>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1828800" y="1905000"/>
                <a:ext cx="7315200" cy="742896"/>
              </a:xfrm>
              <a:prstGeom prst="rect">
                <a:avLst/>
              </a:prstGeom>
              <a:blipFill>
                <a:blip r:embed="rId3"/>
                <a:stretch>
                  <a:fillRect l="-1910" b="-6780"/>
                </a:stretch>
              </a:blipFill>
            </p:spPr>
            <p:txBody>
              <a:bodyPr/>
              <a:lstStyle/>
              <a:p>
                <a:r>
                  <a:rPr lang="en-US">
                    <a:noFill/>
                  </a:rPr>
                  <a:t> </a:t>
                </a:r>
              </a:p>
            </p:txBody>
          </p:sp>
        </mc:Fallback>
      </mc:AlternateContent>
      <p:sp>
        <p:nvSpPr>
          <p:cNvPr id="26" name="Content Placeholder 6">
            <a:extLst>
              <a:ext uri="{FF2B5EF4-FFF2-40B4-BE49-F238E27FC236}">
                <a16:creationId xmlns:a16="http://schemas.microsoft.com/office/drawing/2014/main" id="{05E2055A-1BAD-4253-A7B9-A5AD3F4340FB}"/>
              </a:ext>
            </a:extLst>
          </p:cNvPr>
          <p:cNvSpPr>
            <a:spLocks noGrp="1"/>
          </p:cNvSpPr>
          <p:nvPr>
            <p:ph idx="1"/>
          </p:nvPr>
        </p:nvSpPr>
        <p:spPr>
          <a:xfrm>
            <a:off x="1800547" y="4210105"/>
            <a:ext cx="11353800" cy="2362200"/>
          </a:xfrm>
        </p:spPr>
        <p:txBody>
          <a:bodyPr/>
          <a:lstStyle/>
          <a:p>
            <a:pPr marL="380990" indent="-380990">
              <a:buSzPct val="100000"/>
              <a:buFont typeface="Arial" panose="020B0604020202020204" pitchFamily="34" charset="0"/>
              <a:buChar char="•"/>
            </a:pPr>
            <a:r>
              <a:rPr lang="en-US" altLang="zh-CN" sz="2400" dirty="0"/>
              <a:t>GCN is one way of neighbor aggregations</a:t>
            </a:r>
          </a:p>
          <a:p>
            <a:pPr marL="380990" indent="-380990">
              <a:buSzPct val="100000"/>
              <a:buFont typeface="Arial" panose="020B0604020202020204" pitchFamily="34" charset="0"/>
              <a:buChar char="•"/>
            </a:pPr>
            <a:r>
              <a:rPr lang="en-US" altLang="zh-CN" sz="2400" b="1" dirty="0" err="1"/>
              <a:t>GraphSage</a:t>
            </a:r>
            <a:endParaRPr lang="en-US" altLang="zh-CN" sz="2400" b="1" dirty="0"/>
          </a:p>
          <a:p>
            <a:pPr marL="380990" indent="-380990">
              <a:buSzPct val="100000"/>
              <a:buFont typeface="Arial" panose="020B0604020202020204" pitchFamily="34" charset="0"/>
              <a:buChar char="•"/>
            </a:pPr>
            <a:r>
              <a:rPr lang="en-US" altLang="zh-CN" sz="2400" dirty="0"/>
              <a:t>Graph Attention</a:t>
            </a:r>
          </a:p>
          <a:p>
            <a:pPr marL="380990" indent="-380990">
              <a:buSzPct val="100000"/>
              <a:buFont typeface="Arial" panose="020B0604020202020204" pitchFamily="34" charset="0"/>
              <a:buChar char="•"/>
            </a:pPr>
            <a:r>
              <a:rPr lang="en-US" altLang="zh-CN" sz="2400" dirty="0"/>
              <a:t>… …</a:t>
            </a:r>
            <a:endParaRPr lang="zh-CN" altLang="en-US" sz="900" dirty="0"/>
          </a:p>
        </p:txBody>
      </p:sp>
    </p:spTree>
    <p:extLst>
      <p:ext uri="{BB962C8B-B14F-4D97-AF65-F5344CB8AC3E}">
        <p14:creationId xmlns:p14="http://schemas.microsoft.com/office/powerpoint/2010/main" val="1296478049"/>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err="1"/>
              <a:t>GraphSage</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3332253" y="2076359"/>
                <a:ext cx="8558303" cy="129945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m:rPr>
                              <m:sty m:val="p"/>
                            </m:rPr>
                            <a:rPr lang="en-US" sz="3200" i="1" kern="0">
                              <a:solidFill>
                                <a:srgbClr val="000000"/>
                              </a:solidFill>
                              <a:latin typeface="Cambria Math" panose="02040503050406030204" pitchFamily="18" charset="0"/>
                              <a:sym typeface="Arial"/>
                            </a:rPr>
                            <m:t>N</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sub>
                        <m:sup/>
                        <m:e>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e>
                              </m:rad>
                            </m:den>
                          </m:f>
                        </m:e>
                      </m:nary>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332253" y="2076359"/>
                <a:ext cx="8558303" cy="1299458"/>
              </a:xfrm>
              <a:prstGeom prst="rect">
                <a:avLst/>
              </a:prstGeom>
              <a:blipFill>
                <a:blip r:embed="rId2"/>
                <a:stretch>
                  <a:fillRect t="-129808" b="-180769"/>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6943D2A-3FEA-421B-B025-2BAA8CC39910}"/>
              </a:ext>
            </a:extLst>
          </p:cNvPr>
          <p:cNvSpPr/>
          <p:nvPr/>
        </p:nvSpPr>
        <p:spPr>
          <a:xfrm>
            <a:off x="2590800" y="6427114"/>
            <a:ext cx="8763000" cy="430887"/>
          </a:xfrm>
          <a:prstGeom prst="rect">
            <a:avLst/>
          </a:prstGeom>
        </p:spPr>
        <p:txBody>
          <a:bodyPr wrap="square">
            <a:spAutoFit/>
          </a:bodyPr>
          <a:lstStyle/>
          <a:p>
            <a:pPr defTabSz="1219170">
              <a:buClr>
                <a:srgbClr val="000000"/>
              </a:buClr>
            </a:pPr>
            <a:r>
              <a:rPr lang="en-US" sz="1100" kern="0" dirty="0">
                <a:solidFill>
                  <a:srgbClr val="000000"/>
                </a:solidFill>
                <a:latin typeface="HelveticaNeue-Light"/>
                <a:cs typeface="Arial"/>
                <a:sym typeface="Arial"/>
              </a:rPr>
              <a:t>Hamilton et al. Inductive Representation Learning on Large Graphs. NIPS 2017</a:t>
            </a:r>
          </a:p>
          <a:p>
            <a:pPr defTabSz="1219170">
              <a:buClr>
                <a:srgbClr val="000000"/>
              </a:buClr>
            </a:pPr>
            <a:r>
              <a:rPr lang="en-US" sz="1100" kern="0" dirty="0" err="1">
                <a:solidFill>
                  <a:srgbClr val="000000"/>
                </a:solidFill>
                <a:latin typeface="HelveticaNeue-Light"/>
                <a:cs typeface="Arial"/>
                <a:sym typeface="Arial"/>
              </a:rPr>
              <a:t>Hamiltion</a:t>
            </a:r>
            <a:r>
              <a:rPr lang="en-US" sz="1100" kern="0" dirty="0">
                <a:solidFill>
                  <a:srgbClr val="000000"/>
                </a:solidFill>
                <a:latin typeface="HelveticaNeue-Light"/>
                <a:cs typeface="Arial"/>
                <a:sym typeface="Arial"/>
              </a:rPr>
              <a:t> &amp; Tang, AAAI 2019 Tutorial on Graph Representation Learning</a:t>
            </a:r>
            <a:endParaRPr lang="en-US" sz="1100" kern="0" dirty="0">
              <a:solidFill>
                <a:srgbClr val="000000"/>
              </a:solidFill>
              <a:latin typeface="Arial"/>
              <a:cs typeface="Arial"/>
              <a:sym typeface="Arial"/>
            </a:endParaRPr>
          </a:p>
        </p:txBody>
      </p:sp>
      <p:sp>
        <p:nvSpPr>
          <p:cNvPr id="20" name="Rounded Rectangle 26">
            <a:extLst>
              <a:ext uri="{FF2B5EF4-FFF2-40B4-BE49-F238E27FC236}">
                <a16:creationId xmlns:a16="http://schemas.microsoft.com/office/drawing/2014/main" id="{DFFE37DA-F74B-4E1E-84B0-7B24A550251C}"/>
              </a:ext>
            </a:extLst>
          </p:cNvPr>
          <p:cNvSpPr/>
          <p:nvPr/>
        </p:nvSpPr>
        <p:spPr>
          <a:xfrm>
            <a:off x="5923123" y="4675890"/>
            <a:ext cx="4267200" cy="60244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301448" y="2375368"/>
            <a:ext cx="2445105" cy="2167669"/>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p:grpSp>
      <p:sp>
        <p:nvSpPr>
          <p:cNvPr id="3" name="Rectangle 2">
            <a:extLst>
              <a:ext uri="{FF2B5EF4-FFF2-40B4-BE49-F238E27FC236}">
                <a16:creationId xmlns:a16="http://schemas.microsoft.com/office/drawing/2014/main" id="{9649FD77-9E93-4FC6-987D-43689C23EE82}"/>
              </a:ext>
            </a:extLst>
          </p:cNvPr>
          <p:cNvSpPr/>
          <p:nvPr/>
        </p:nvSpPr>
        <p:spPr>
          <a:xfrm>
            <a:off x="3581402" y="1773769"/>
            <a:ext cx="869149" cy="461665"/>
          </a:xfrm>
          <a:prstGeom prst="rect">
            <a:avLst/>
          </a:prstGeom>
        </p:spPr>
        <p:txBody>
          <a:bodyPr wrap="none">
            <a:spAutoFit/>
          </a:bodyPr>
          <a:lstStyle/>
          <a:p>
            <a:pPr defTabSz="1219170">
              <a:buClr>
                <a:srgbClr val="000000"/>
              </a:buClr>
            </a:pPr>
            <a:r>
              <a:rPr lang="en-US" altLang="zh-CN" sz="2400" kern="0" dirty="0">
                <a:solidFill>
                  <a:srgbClr val="000000"/>
                </a:solidFill>
                <a:latin typeface="Arial"/>
                <a:cs typeface="Arial"/>
                <a:sym typeface="Arial"/>
              </a:rPr>
              <a:t>GCN</a:t>
            </a:r>
            <a:endParaRPr lang="en-US" sz="2400" kern="0" dirty="0">
              <a:solidFill>
                <a:srgbClr val="000000"/>
              </a:solidFill>
              <a:latin typeface="Arial"/>
              <a:cs typeface="Arial"/>
              <a:sym typeface="Arial"/>
            </a:endParaRPr>
          </a:p>
        </p:txBody>
      </p:sp>
      <p:sp>
        <p:nvSpPr>
          <p:cNvPr id="19" name="Rectangle 18">
            <a:extLst>
              <a:ext uri="{FF2B5EF4-FFF2-40B4-BE49-F238E27FC236}">
                <a16:creationId xmlns:a16="http://schemas.microsoft.com/office/drawing/2014/main" id="{3A34A96C-6431-43E7-B972-16251351683B}"/>
              </a:ext>
            </a:extLst>
          </p:cNvPr>
          <p:cNvSpPr/>
          <p:nvPr/>
        </p:nvSpPr>
        <p:spPr>
          <a:xfrm>
            <a:off x="3581399" y="3870794"/>
            <a:ext cx="1760418" cy="461665"/>
          </a:xfrm>
          <a:prstGeom prst="rect">
            <a:avLst/>
          </a:prstGeom>
        </p:spPr>
        <p:txBody>
          <a:bodyPr wrap="none">
            <a:spAutoFit/>
          </a:bodyPr>
          <a:lstStyle/>
          <a:p>
            <a:pPr defTabSz="1219170">
              <a:buClr>
                <a:srgbClr val="000000"/>
              </a:buClr>
            </a:pPr>
            <a:r>
              <a:rPr lang="en-US" altLang="zh-CN" sz="2400" kern="0" dirty="0" err="1">
                <a:solidFill>
                  <a:srgbClr val="000000"/>
                </a:solidFill>
                <a:latin typeface="Arial"/>
                <a:cs typeface="Arial"/>
                <a:sym typeface="Arial"/>
              </a:rPr>
              <a:t>GraphSage</a:t>
            </a:r>
            <a:endParaRPr lang="en-US" sz="2400"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CBF736-9467-4AA7-87A2-0A69DE5DEE77}"/>
                  </a:ext>
                </a:extLst>
              </p:cNvPr>
              <p:cNvSpPr txBox="1"/>
              <p:nvPr/>
            </p:nvSpPr>
            <p:spPr>
              <a:xfrm>
                <a:off x="3557498" y="4722481"/>
                <a:ext cx="8558303" cy="55585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𝑨</m:t>
                          </m:r>
                        </m:e>
                        <m:sup>
                          <m:r>
                            <a:rPr lang="en-US" sz="3200" i="1" kern="0">
                              <a:solidFill>
                                <a:srgbClr val="000000"/>
                              </a:solidFill>
                              <a:latin typeface="Cambria Math" panose="02040503050406030204" pitchFamily="18" charset="0"/>
                              <a:sym typeface="Arial"/>
                            </a:rPr>
                            <m:t>𝑘</m:t>
                          </m:r>
                        </m:sup>
                      </m:sSup>
                      <m:r>
                        <a:rPr lang="en-US" sz="3200" i="1" kern="0">
                          <a:solidFill>
                            <a:srgbClr val="000000"/>
                          </a:solidFill>
                          <a:latin typeface="Cambria Math" panose="02040503050406030204" pitchFamily="18" charset="0"/>
                          <a:sym typeface="Arial"/>
                        </a:rPr>
                        <m:t>⋅</m:t>
                      </m:r>
                      <m:r>
                        <m:rPr>
                          <m:sty m:val="p"/>
                        </m:rPr>
                        <a:rPr lang="en-US" sz="3200" kern="0">
                          <a:solidFill>
                            <a:srgbClr val="000000"/>
                          </a:solidFill>
                          <a:latin typeface="Cambria Math" panose="02040503050406030204" pitchFamily="18" charset="0"/>
                          <a:sym typeface="Arial"/>
                        </a:rPr>
                        <m:t>AGG</m:t>
                      </m:r>
                      <m:d>
                        <m:dPr>
                          <m:ctrlPr>
                            <a:rPr lang="en-US" sz="3200" i="1" kern="0">
                              <a:solidFill>
                                <a:srgbClr val="000000"/>
                              </a:solidFill>
                              <a:latin typeface="Cambria Math" panose="02040503050406030204" pitchFamily="18" charset="0"/>
                              <a:sym typeface="Arial"/>
                            </a:rPr>
                          </m:ctrlPr>
                        </m:dPr>
                        <m:e>
                          <m:d>
                            <m:dPr>
                              <m:begChr m:val="{"/>
                              <m:endChr m:val="}"/>
                              <m:ctrlPr>
                                <a:rPr lang="en-US" sz="3200" i="1" kern="0">
                                  <a:solidFill>
                                    <a:srgbClr val="000000"/>
                                  </a:solidFill>
                                  <a:latin typeface="Cambria Math" panose="02040503050406030204" pitchFamily="18" charset="0"/>
                                  <a:sym typeface="Arial"/>
                                </a:rPr>
                              </m:ctrlPr>
                            </m:dPr>
                            <m:e>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r>
                                <a:rPr lang="en-US" sz="3200" i="1" kern="0">
                                  <a:solidFill>
                                    <a:srgbClr val="000000"/>
                                  </a:solidFill>
                                  <a:latin typeface="Cambria Math" panose="02040503050406030204" pitchFamily="18" charset="0"/>
                                  <a:sym typeface="Arial"/>
                                </a:rPr>
                                <m:t>, </m:t>
                              </m:r>
                              <m:r>
                                <a:rPr lang="en-US" sz="3200" i="1" kern="0">
                                  <a:solidFill>
                                    <a:srgbClr val="000000"/>
                                  </a:solidFill>
                                  <a:latin typeface="Cambria Math" panose="02040503050406030204" pitchFamily="18" charset="0"/>
                                  <a:ea typeface="Cambria Math" panose="02040503050406030204" pitchFamily="18" charset="0"/>
                                  <a:sym typeface="Arial"/>
                                </a:rPr>
                                <m:t>∀</m:t>
                              </m:r>
                              <m:r>
                                <a:rPr lang="en-US" sz="3200" i="1" kern="0">
                                  <a:solidFill>
                                    <a:srgbClr val="000000"/>
                                  </a:solidFill>
                                  <a:latin typeface="Cambria Math" panose="02040503050406030204" pitchFamily="18" charset="0"/>
                                  <a:ea typeface="Cambria Math" panose="02040503050406030204" pitchFamily="18" charset="0"/>
                                  <a:sym typeface="Arial"/>
                                </a:rPr>
                                <m:t>𝑢</m:t>
                              </m:r>
                              <m:r>
                                <a:rPr lang="en-US" sz="3200" i="1" kern="0">
                                  <a:solidFill>
                                    <a:srgbClr val="000000"/>
                                  </a:solidFill>
                                  <a:latin typeface="Cambria Math" panose="02040503050406030204" pitchFamily="18" charset="0"/>
                                  <a:ea typeface="Cambria Math" panose="02040503050406030204" pitchFamily="18" charset="0"/>
                                  <a:sym typeface="Arial"/>
                                </a:rPr>
                                <m:t>∈</m:t>
                              </m:r>
                              <m:r>
                                <a:rPr lang="en-US" sz="3200" i="1" kern="0">
                                  <a:solidFill>
                                    <a:srgbClr val="000000"/>
                                  </a:solidFill>
                                  <a:latin typeface="Cambria Math" panose="02040503050406030204" pitchFamily="18" charset="0"/>
                                  <a:ea typeface="Cambria Math" panose="02040503050406030204" pitchFamily="18" charset="0"/>
                                  <a:sym typeface="Arial"/>
                                </a:rPr>
                                <m:t>𝑁</m:t>
                              </m:r>
                              <m:d>
                                <m:dPr>
                                  <m:ctrlPr>
                                    <a:rPr lang="en-US" sz="3200" i="1" kern="0">
                                      <a:solidFill>
                                        <a:srgbClr val="000000"/>
                                      </a:solidFill>
                                      <a:latin typeface="Cambria Math" panose="02040503050406030204" pitchFamily="18" charset="0"/>
                                      <a:ea typeface="Cambria Math" panose="02040503050406030204" pitchFamily="18" charset="0"/>
                                      <a:sym typeface="Arial"/>
                                    </a:rPr>
                                  </m:ctrlPr>
                                </m:dPr>
                                <m:e>
                                  <m:r>
                                    <a:rPr lang="en-US" sz="3200" i="1" kern="0">
                                      <a:solidFill>
                                        <a:srgbClr val="000000"/>
                                      </a:solidFill>
                                      <a:latin typeface="Cambria Math" panose="02040503050406030204" pitchFamily="18" charset="0"/>
                                      <a:ea typeface="Cambria Math" panose="02040503050406030204" pitchFamily="18" charset="0"/>
                                      <a:sym typeface="Arial"/>
                                    </a:rPr>
                                    <m:t>𝑣</m:t>
                                  </m:r>
                                </m:e>
                              </m:d>
                            </m:e>
                          </m:d>
                        </m:e>
                      </m:d>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𝑩</m:t>
                          </m:r>
                        </m:e>
                        <m:sup>
                          <m:r>
                            <a:rPr lang="en-US" sz="3200" i="1" kern="0">
                              <a:solidFill>
                                <a:srgbClr val="000000"/>
                              </a:solidFill>
                              <a:latin typeface="Cambria Math" panose="02040503050406030204" pitchFamily="18" charset="0"/>
                              <a:sym typeface="Arial"/>
                            </a:rPr>
                            <m:t>𝑘</m:t>
                          </m:r>
                        </m:sup>
                      </m:sSup>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22" name="TextBox 21">
                <a:extLst>
                  <a:ext uri="{FF2B5EF4-FFF2-40B4-BE49-F238E27FC236}">
                    <a16:creationId xmlns:a16="http://schemas.microsoft.com/office/drawing/2014/main" id="{A4CBF736-9467-4AA7-87A2-0A69DE5DEE77}"/>
                  </a:ext>
                </a:extLst>
              </p:cNvPr>
              <p:cNvSpPr txBox="1">
                <a:spLocks noRot="1" noChangeAspect="1" noMove="1" noResize="1" noEditPoints="1" noAdjustHandles="1" noChangeArrowheads="1" noChangeShapeType="1" noTextEdit="1"/>
              </p:cNvSpPr>
              <p:nvPr/>
            </p:nvSpPr>
            <p:spPr>
              <a:xfrm>
                <a:off x="3557498" y="4722481"/>
                <a:ext cx="8558303" cy="555858"/>
              </a:xfrm>
              <a:prstGeom prst="rect">
                <a:avLst/>
              </a:prstGeom>
              <a:blipFill>
                <a:blip r:embed="rId3"/>
                <a:stretch>
                  <a:fillRect l="-593" r="-1333" b="-25000"/>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B29643C2-3A67-4D67-9288-9C7E2CFD4ECE}"/>
              </a:ext>
            </a:extLst>
          </p:cNvPr>
          <p:cNvSpPr/>
          <p:nvPr/>
        </p:nvSpPr>
        <p:spPr>
          <a:xfrm>
            <a:off x="5486400" y="5521044"/>
            <a:ext cx="6044872" cy="707886"/>
          </a:xfrm>
          <a:prstGeom prst="rect">
            <a:avLst/>
          </a:prstGeom>
        </p:spPr>
        <p:txBody>
          <a:bodyPr wrap="square">
            <a:spAutoFit/>
          </a:bodyPr>
          <a:lstStyle/>
          <a:p>
            <a:pPr defTabSz="1219170">
              <a:buClr>
                <a:srgbClr val="000000"/>
              </a:buClr>
            </a:pPr>
            <a:r>
              <a:rPr lang="en-US" altLang="zh-CN" sz="2000" b="1" kern="0" dirty="0">
                <a:solidFill>
                  <a:srgbClr val="000000"/>
                </a:solidFill>
                <a:latin typeface="Arial"/>
                <a:cs typeface="Arial"/>
                <a:sym typeface="Arial"/>
              </a:rPr>
              <a:t>Generalized aggregation</a:t>
            </a:r>
            <a:r>
              <a:rPr lang="en-US" altLang="zh-CN" sz="2000" kern="0" dirty="0">
                <a:solidFill>
                  <a:srgbClr val="000000"/>
                </a:solidFill>
                <a:latin typeface="Arial"/>
                <a:cs typeface="Arial"/>
                <a:sym typeface="Arial"/>
              </a:rPr>
              <a:t>: any differentiable function that maps set of vectors to a single vector</a:t>
            </a:r>
            <a:endParaRPr lang="en-US" sz="2000" kern="0" dirty="0">
              <a:solidFill>
                <a:srgbClr val="000000"/>
              </a:solidFill>
              <a:latin typeface="Arial"/>
              <a:cs typeface="Arial"/>
              <a:sym typeface="Arial"/>
            </a:endParaRPr>
          </a:p>
        </p:txBody>
      </p:sp>
      <p:sp>
        <p:nvSpPr>
          <p:cNvPr id="24" name="Rounded Rectangle 26">
            <a:extLst>
              <a:ext uri="{FF2B5EF4-FFF2-40B4-BE49-F238E27FC236}">
                <a16:creationId xmlns:a16="http://schemas.microsoft.com/office/drawing/2014/main" id="{041CB2B2-9B10-4BF0-B987-2BC3B38E3C27}"/>
              </a:ext>
            </a:extLst>
          </p:cNvPr>
          <p:cNvSpPr/>
          <p:nvPr/>
        </p:nvSpPr>
        <p:spPr>
          <a:xfrm>
            <a:off x="5341818" y="5500021"/>
            <a:ext cx="6044873" cy="707887"/>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Tree>
    <p:extLst>
      <p:ext uri="{BB962C8B-B14F-4D97-AF65-F5344CB8AC3E}">
        <p14:creationId xmlns:p14="http://schemas.microsoft.com/office/powerpoint/2010/main" val="402060394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err="1"/>
              <a:t>GraphSage</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3332253" y="2076359"/>
                <a:ext cx="8558303" cy="129945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m:rPr>
                              <m:sty m:val="p"/>
                            </m:rPr>
                            <a:rPr lang="en-US" sz="3200" i="1" kern="0">
                              <a:solidFill>
                                <a:srgbClr val="000000"/>
                              </a:solidFill>
                              <a:latin typeface="Cambria Math" panose="02040503050406030204" pitchFamily="18" charset="0"/>
                              <a:sym typeface="Arial"/>
                            </a:rPr>
                            <m:t>N</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sub>
                        <m:sup/>
                        <m:e>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e>
                              </m:rad>
                            </m:den>
                          </m:f>
                        </m:e>
                      </m:nary>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332253" y="2076359"/>
                <a:ext cx="8558303" cy="1299458"/>
              </a:xfrm>
              <a:prstGeom prst="rect">
                <a:avLst/>
              </a:prstGeom>
              <a:blipFill>
                <a:blip r:embed="rId2"/>
                <a:stretch>
                  <a:fillRect t="-129808" b="-180769"/>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6943D2A-3FEA-421B-B025-2BAA8CC39910}"/>
              </a:ext>
            </a:extLst>
          </p:cNvPr>
          <p:cNvSpPr/>
          <p:nvPr/>
        </p:nvSpPr>
        <p:spPr>
          <a:xfrm>
            <a:off x="2590800" y="6427114"/>
            <a:ext cx="8763000" cy="430887"/>
          </a:xfrm>
          <a:prstGeom prst="rect">
            <a:avLst/>
          </a:prstGeom>
        </p:spPr>
        <p:txBody>
          <a:bodyPr wrap="square">
            <a:spAutoFit/>
          </a:bodyPr>
          <a:lstStyle/>
          <a:p>
            <a:pPr defTabSz="1219170">
              <a:buClr>
                <a:srgbClr val="000000"/>
              </a:buClr>
            </a:pPr>
            <a:r>
              <a:rPr lang="en-US" sz="1100" kern="0" dirty="0">
                <a:solidFill>
                  <a:srgbClr val="000000"/>
                </a:solidFill>
                <a:latin typeface="HelveticaNeue-Light"/>
                <a:cs typeface="Arial"/>
                <a:sym typeface="Arial"/>
              </a:rPr>
              <a:t>Hamilton et al. Inductive Representation Learning on Large Graphs. NIPS 2017</a:t>
            </a:r>
          </a:p>
          <a:p>
            <a:pPr defTabSz="1219170">
              <a:buClr>
                <a:srgbClr val="000000"/>
              </a:buClr>
            </a:pPr>
            <a:r>
              <a:rPr lang="en-US" sz="1100" kern="0" dirty="0" err="1">
                <a:solidFill>
                  <a:srgbClr val="000000"/>
                </a:solidFill>
                <a:latin typeface="HelveticaNeue-Light"/>
                <a:cs typeface="Arial"/>
                <a:sym typeface="Arial"/>
              </a:rPr>
              <a:t>Hamiltion</a:t>
            </a:r>
            <a:r>
              <a:rPr lang="en-US" sz="1100" kern="0" dirty="0">
                <a:solidFill>
                  <a:srgbClr val="000000"/>
                </a:solidFill>
                <a:latin typeface="HelveticaNeue-Light"/>
                <a:cs typeface="Arial"/>
                <a:sym typeface="Arial"/>
              </a:rPr>
              <a:t> &amp; Tang, AAAI 2019 Tutorial on Graph Representation Learning</a:t>
            </a:r>
            <a:endParaRPr lang="en-US" sz="1100" kern="0" dirty="0">
              <a:solidFill>
                <a:srgbClr val="000000"/>
              </a:solidFill>
              <a:latin typeface="Arial"/>
              <a:cs typeface="Arial"/>
              <a:sym typeface="Arial"/>
            </a:endParaRPr>
          </a:p>
        </p:txBody>
      </p:sp>
      <p:sp>
        <p:nvSpPr>
          <p:cNvPr id="20" name="Rounded Rectangle 26">
            <a:extLst>
              <a:ext uri="{FF2B5EF4-FFF2-40B4-BE49-F238E27FC236}">
                <a16:creationId xmlns:a16="http://schemas.microsoft.com/office/drawing/2014/main" id="{DFFE37DA-F74B-4E1E-84B0-7B24A550251C}"/>
              </a:ext>
            </a:extLst>
          </p:cNvPr>
          <p:cNvSpPr/>
          <p:nvPr/>
        </p:nvSpPr>
        <p:spPr>
          <a:xfrm>
            <a:off x="5209462" y="4768149"/>
            <a:ext cx="553879" cy="602449"/>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301448" y="2375368"/>
            <a:ext cx="2445105" cy="2167669"/>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p:grpSp>
      <p:sp>
        <p:nvSpPr>
          <p:cNvPr id="3" name="Rectangle 2">
            <a:extLst>
              <a:ext uri="{FF2B5EF4-FFF2-40B4-BE49-F238E27FC236}">
                <a16:creationId xmlns:a16="http://schemas.microsoft.com/office/drawing/2014/main" id="{9649FD77-9E93-4FC6-987D-43689C23EE82}"/>
              </a:ext>
            </a:extLst>
          </p:cNvPr>
          <p:cNvSpPr/>
          <p:nvPr/>
        </p:nvSpPr>
        <p:spPr>
          <a:xfrm>
            <a:off x="3581402" y="1773769"/>
            <a:ext cx="869149" cy="461665"/>
          </a:xfrm>
          <a:prstGeom prst="rect">
            <a:avLst/>
          </a:prstGeom>
        </p:spPr>
        <p:txBody>
          <a:bodyPr wrap="none">
            <a:spAutoFit/>
          </a:bodyPr>
          <a:lstStyle/>
          <a:p>
            <a:pPr defTabSz="1219170">
              <a:buClr>
                <a:srgbClr val="000000"/>
              </a:buClr>
            </a:pPr>
            <a:r>
              <a:rPr lang="en-US" altLang="zh-CN" sz="2400" kern="0" dirty="0">
                <a:solidFill>
                  <a:srgbClr val="000000"/>
                </a:solidFill>
                <a:latin typeface="Arial"/>
                <a:cs typeface="Arial"/>
                <a:sym typeface="Arial"/>
              </a:rPr>
              <a:t>GCN</a:t>
            </a:r>
            <a:endParaRPr lang="en-US" sz="2400" kern="0" dirty="0">
              <a:solidFill>
                <a:srgbClr val="000000"/>
              </a:solidFill>
              <a:latin typeface="Arial"/>
              <a:cs typeface="Arial"/>
              <a:sym typeface="Arial"/>
            </a:endParaRPr>
          </a:p>
        </p:txBody>
      </p:sp>
      <p:sp>
        <p:nvSpPr>
          <p:cNvPr id="19" name="Rectangle 18">
            <a:extLst>
              <a:ext uri="{FF2B5EF4-FFF2-40B4-BE49-F238E27FC236}">
                <a16:creationId xmlns:a16="http://schemas.microsoft.com/office/drawing/2014/main" id="{3A34A96C-6431-43E7-B972-16251351683B}"/>
              </a:ext>
            </a:extLst>
          </p:cNvPr>
          <p:cNvSpPr/>
          <p:nvPr/>
        </p:nvSpPr>
        <p:spPr>
          <a:xfrm>
            <a:off x="3581399" y="3870794"/>
            <a:ext cx="1760418" cy="461665"/>
          </a:xfrm>
          <a:prstGeom prst="rect">
            <a:avLst/>
          </a:prstGeom>
        </p:spPr>
        <p:txBody>
          <a:bodyPr wrap="none">
            <a:spAutoFit/>
          </a:bodyPr>
          <a:lstStyle/>
          <a:p>
            <a:pPr defTabSz="1219170">
              <a:buClr>
                <a:srgbClr val="000000"/>
              </a:buClr>
            </a:pPr>
            <a:r>
              <a:rPr lang="en-US" altLang="zh-CN" sz="2400" kern="0" dirty="0" err="1">
                <a:solidFill>
                  <a:srgbClr val="000000"/>
                </a:solidFill>
                <a:latin typeface="Arial"/>
                <a:cs typeface="Arial"/>
                <a:sym typeface="Arial"/>
              </a:rPr>
              <a:t>GraphSage</a:t>
            </a:r>
            <a:endParaRPr lang="en-US" sz="2400"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CBF736-9467-4AA7-87A2-0A69DE5DEE77}"/>
                  </a:ext>
                </a:extLst>
              </p:cNvPr>
              <p:cNvSpPr txBox="1"/>
              <p:nvPr/>
            </p:nvSpPr>
            <p:spPr>
              <a:xfrm>
                <a:off x="3557498" y="4722481"/>
                <a:ext cx="8558303" cy="55585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𝑨</m:t>
                          </m:r>
                        </m:e>
                        <m:sup>
                          <m:r>
                            <a:rPr lang="en-US" sz="3200" i="1" kern="0">
                              <a:solidFill>
                                <a:srgbClr val="000000"/>
                              </a:solidFill>
                              <a:latin typeface="Cambria Math" panose="02040503050406030204" pitchFamily="18" charset="0"/>
                              <a:sym typeface="Arial"/>
                            </a:rPr>
                            <m:t>𝑘</m:t>
                          </m:r>
                        </m:sup>
                      </m:sSup>
                      <m:r>
                        <a:rPr lang="en-US" sz="3200" i="1" kern="0">
                          <a:solidFill>
                            <a:srgbClr val="000000"/>
                          </a:solidFill>
                          <a:latin typeface="Cambria Math" panose="02040503050406030204" pitchFamily="18" charset="0"/>
                          <a:sym typeface="Arial"/>
                        </a:rPr>
                        <m:t>⋅</m:t>
                      </m:r>
                      <m:r>
                        <m:rPr>
                          <m:sty m:val="p"/>
                        </m:rPr>
                        <a:rPr lang="en-US" sz="3200" kern="0">
                          <a:solidFill>
                            <a:srgbClr val="000000"/>
                          </a:solidFill>
                          <a:latin typeface="Cambria Math" panose="02040503050406030204" pitchFamily="18" charset="0"/>
                          <a:sym typeface="Arial"/>
                        </a:rPr>
                        <m:t>AGG</m:t>
                      </m:r>
                      <m:d>
                        <m:dPr>
                          <m:ctrlPr>
                            <a:rPr lang="en-US" sz="3200" i="1" kern="0">
                              <a:solidFill>
                                <a:srgbClr val="000000"/>
                              </a:solidFill>
                              <a:latin typeface="Cambria Math" panose="02040503050406030204" pitchFamily="18" charset="0"/>
                              <a:sym typeface="Arial"/>
                            </a:rPr>
                          </m:ctrlPr>
                        </m:dPr>
                        <m:e>
                          <m:d>
                            <m:dPr>
                              <m:begChr m:val="{"/>
                              <m:endChr m:val="}"/>
                              <m:ctrlPr>
                                <a:rPr lang="en-US" sz="3200" i="1" kern="0">
                                  <a:solidFill>
                                    <a:srgbClr val="000000"/>
                                  </a:solidFill>
                                  <a:latin typeface="Cambria Math" panose="02040503050406030204" pitchFamily="18" charset="0"/>
                                  <a:sym typeface="Arial"/>
                                </a:rPr>
                              </m:ctrlPr>
                            </m:dPr>
                            <m:e>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r>
                                <a:rPr lang="en-US" sz="3200" i="1" kern="0">
                                  <a:solidFill>
                                    <a:srgbClr val="000000"/>
                                  </a:solidFill>
                                  <a:latin typeface="Cambria Math" panose="02040503050406030204" pitchFamily="18" charset="0"/>
                                  <a:sym typeface="Arial"/>
                                </a:rPr>
                                <m:t>, </m:t>
                              </m:r>
                              <m:r>
                                <a:rPr lang="en-US" sz="3200" i="1" kern="0">
                                  <a:solidFill>
                                    <a:srgbClr val="000000"/>
                                  </a:solidFill>
                                  <a:latin typeface="Cambria Math" panose="02040503050406030204" pitchFamily="18" charset="0"/>
                                  <a:ea typeface="Cambria Math" panose="02040503050406030204" pitchFamily="18" charset="0"/>
                                  <a:sym typeface="Arial"/>
                                </a:rPr>
                                <m:t>∀</m:t>
                              </m:r>
                              <m:r>
                                <a:rPr lang="en-US" sz="3200" i="1" kern="0">
                                  <a:solidFill>
                                    <a:srgbClr val="000000"/>
                                  </a:solidFill>
                                  <a:latin typeface="Cambria Math" panose="02040503050406030204" pitchFamily="18" charset="0"/>
                                  <a:ea typeface="Cambria Math" panose="02040503050406030204" pitchFamily="18" charset="0"/>
                                  <a:sym typeface="Arial"/>
                                </a:rPr>
                                <m:t>𝑢</m:t>
                              </m:r>
                              <m:r>
                                <a:rPr lang="en-US" sz="3200" i="1" kern="0">
                                  <a:solidFill>
                                    <a:srgbClr val="000000"/>
                                  </a:solidFill>
                                  <a:latin typeface="Cambria Math" panose="02040503050406030204" pitchFamily="18" charset="0"/>
                                  <a:ea typeface="Cambria Math" panose="02040503050406030204" pitchFamily="18" charset="0"/>
                                  <a:sym typeface="Arial"/>
                                </a:rPr>
                                <m:t>∈</m:t>
                              </m:r>
                              <m:r>
                                <a:rPr lang="en-US" sz="3200" i="1" kern="0">
                                  <a:solidFill>
                                    <a:srgbClr val="000000"/>
                                  </a:solidFill>
                                  <a:latin typeface="Cambria Math" panose="02040503050406030204" pitchFamily="18" charset="0"/>
                                  <a:ea typeface="Cambria Math" panose="02040503050406030204" pitchFamily="18" charset="0"/>
                                  <a:sym typeface="Arial"/>
                                </a:rPr>
                                <m:t>𝑁</m:t>
                              </m:r>
                              <m:d>
                                <m:dPr>
                                  <m:ctrlPr>
                                    <a:rPr lang="en-US" sz="3200" i="1" kern="0">
                                      <a:solidFill>
                                        <a:srgbClr val="000000"/>
                                      </a:solidFill>
                                      <a:latin typeface="Cambria Math" panose="02040503050406030204" pitchFamily="18" charset="0"/>
                                      <a:ea typeface="Cambria Math" panose="02040503050406030204" pitchFamily="18" charset="0"/>
                                      <a:sym typeface="Arial"/>
                                    </a:rPr>
                                  </m:ctrlPr>
                                </m:dPr>
                                <m:e>
                                  <m:r>
                                    <a:rPr lang="en-US" sz="3200" i="1" kern="0">
                                      <a:solidFill>
                                        <a:srgbClr val="000000"/>
                                      </a:solidFill>
                                      <a:latin typeface="Cambria Math" panose="02040503050406030204" pitchFamily="18" charset="0"/>
                                      <a:ea typeface="Cambria Math" panose="02040503050406030204" pitchFamily="18" charset="0"/>
                                      <a:sym typeface="Arial"/>
                                    </a:rPr>
                                    <m:t>𝑣</m:t>
                                  </m:r>
                                </m:e>
                              </m:d>
                            </m:e>
                          </m:d>
                        </m:e>
                      </m:d>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𝑩</m:t>
                          </m:r>
                        </m:e>
                        <m:sup>
                          <m:r>
                            <a:rPr lang="en-US" sz="3200" i="1" kern="0">
                              <a:solidFill>
                                <a:srgbClr val="000000"/>
                              </a:solidFill>
                              <a:latin typeface="Cambria Math" panose="02040503050406030204" pitchFamily="18" charset="0"/>
                              <a:sym typeface="Arial"/>
                            </a:rPr>
                            <m:t>𝑘</m:t>
                          </m:r>
                        </m:sup>
                      </m:sSup>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22" name="TextBox 21">
                <a:extLst>
                  <a:ext uri="{FF2B5EF4-FFF2-40B4-BE49-F238E27FC236}">
                    <a16:creationId xmlns:a16="http://schemas.microsoft.com/office/drawing/2014/main" id="{A4CBF736-9467-4AA7-87A2-0A69DE5DEE77}"/>
                  </a:ext>
                </a:extLst>
              </p:cNvPr>
              <p:cNvSpPr txBox="1">
                <a:spLocks noRot="1" noChangeAspect="1" noMove="1" noResize="1" noEditPoints="1" noAdjustHandles="1" noChangeArrowheads="1" noChangeShapeType="1" noTextEdit="1"/>
              </p:cNvSpPr>
              <p:nvPr/>
            </p:nvSpPr>
            <p:spPr>
              <a:xfrm>
                <a:off x="3557498" y="4722481"/>
                <a:ext cx="8558303" cy="555858"/>
              </a:xfrm>
              <a:prstGeom prst="rect">
                <a:avLst/>
              </a:prstGeom>
              <a:blipFill>
                <a:blip r:embed="rId3"/>
                <a:stretch>
                  <a:fillRect l="-593" r="-1333" b="-25000"/>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B29643C2-3A67-4D67-9288-9C7E2CFD4ECE}"/>
              </a:ext>
            </a:extLst>
          </p:cNvPr>
          <p:cNvSpPr/>
          <p:nvPr/>
        </p:nvSpPr>
        <p:spPr>
          <a:xfrm>
            <a:off x="5486400" y="5521044"/>
            <a:ext cx="6044872" cy="707886"/>
          </a:xfrm>
          <a:prstGeom prst="rect">
            <a:avLst/>
          </a:prstGeom>
        </p:spPr>
        <p:txBody>
          <a:bodyPr wrap="square">
            <a:spAutoFit/>
          </a:bodyPr>
          <a:lstStyle/>
          <a:p>
            <a:pPr defTabSz="1219170">
              <a:buClr>
                <a:srgbClr val="000000"/>
              </a:buClr>
            </a:pPr>
            <a:r>
              <a:rPr lang="en-US" altLang="zh-CN" sz="2000" b="1" kern="0" dirty="0">
                <a:solidFill>
                  <a:srgbClr val="000000"/>
                </a:solidFill>
                <a:latin typeface="Arial"/>
                <a:cs typeface="Arial"/>
                <a:sym typeface="Arial"/>
              </a:rPr>
              <a:t>Generalized aggregation</a:t>
            </a:r>
            <a:r>
              <a:rPr lang="en-US" altLang="zh-CN" sz="2000" kern="0" dirty="0">
                <a:solidFill>
                  <a:srgbClr val="000000"/>
                </a:solidFill>
                <a:latin typeface="Arial"/>
                <a:cs typeface="Arial"/>
                <a:sym typeface="Arial"/>
              </a:rPr>
              <a:t>: any differentiable function that maps set of vectors to a single vector</a:t>
            </a:r>
            <a:endParaRPr lang="en-US" sz="2000" kern="0" dirty="0">
              <a:solidFill>
                <a:srgbClr val="000000"/>
              </a:solidFill>
              <a:latin typeface="Arial"/>
              <a:cs typeface="Arial"/>
              <a:sym typeface="Arial"/>
            </a:endParaRPr>
          </a:p>
        </p:txBody>
      </p:sp>
      <p:sp>
        <p:nvSpPr>
          <p:cNvPr id="25" name="Rounded Rectangle 26">
            <a:extLst>
              <a:ext uri="{FF2B5EF4-FFF2-40B4-BE49-F238E27FC236}">
                <a16:creationId xmlns:a16="http://schemas.microsoft.com/office/drawing/2014/main" id="{B57CB0DC-02C7-471F-96EC-2DF097D090D5}"/>
              </a:ext>
            </a:extLst>
          </p:cNvPr>
          <p:cNvSpPr/>
          <p:nvPr/>
        </p:nvSpPr>
        <p:spPr>
          <a:xfrm>
            <a:off x="10287001" y="4768149"/>
            <a:ext cx="553879" cy="602449"/>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6" name="Rectangle 25">
            <a:extLst>
              <a:ext uri="{FF2B5EF4-FFF2-40B4-BE49-F238E27FC236}">
                <a16:creationId xmlns:a16="http://schemas.microsoft.com/office/drawing/2014/main" id="{3BB6A334-618A-4262-809B-44E8EB346B0A}"/>
              </a:ext>
            </a:extLst>
          </p:cNvPr>
          <p:cNvSpPr/>
          <p:nvPr/>
        </p:nvSpPr>
        <p:spPr>
          <a:xfrm>
            <a:off x="5890664" y="3938910"/>
            <a:ext cx="4911683" cy="707886"/>
          </a:xfrm>
          <a:prstGeom prst="rect">
            <a:avLst/>
          </a:prstGeom>
        </p:spPr>
        <p:txBody>
          <a:bodyPr wrap="square">
            <a:spAutoFit/>
          </a:bodyPr>
          <a:lstStyle/>
          <a:p>
            <a:pPr defTabSz="1219170">
              <a:buClr>
                <a:srgbClr val="000000"/>
              </a:buClr>
            </a:pPr>
            <a:r>
              <a:rPr lang="en-US" altLang="zh-CN" sz="2000" kern="0" dirty="0">
                <a:solidFill>
                  <a:srgbClr val="000000"/>
                </a:solidFill>
                <a:latin typeface="Arial"/>
                <a:cs typeface="Arial"/>
                <a:sym typeface="Arial"/>
              </a:rPr>
              <a:t>Instead of summation, it concatenates neighbor &amp; self embeddings</a:t>
            </a:r>
            <a:endParaRPr lang="en-US" sz="2000" kern="0" dirty="0">
              <a:solidFill>
                <a:srgbClr val="000000"/>
              </a:solidFill>
              <a:latin typeface="Arial"/>
              <a:cs typeface="Arial"/>
              <a:sym typeface="Arial"/>
            </a:endParaRPr>
          </a:p>
        </p:txBody>
      </p:sp>
      <p:sp>
        <p:nvSpPr>
          <p:cNvPr id="27" name="Rounded Rectangle 26">
            <a:extLst>
              <a:ext uri="{FF2B5EF4-FFF2-40B4-BE49-F238E27FC236}">
                <a16:creationId xmlns:a16="http://schemas.microsoft.com/office/drawing/2014/main" id="{22793294-269D-4F42-9E82-CAD3E14A8ACC}"/>
              </a:ext>
            </a:extLst>
          </p:cNvPr>
          <p:cNvSpPr/>
          <p:nvPr/>
        </p:nvSpPr>
        <p:spPr>
          <a:xfrm>
            <a:off x="5882493" y="3974992"/>
            <a:ext cx="4480707" cy="655229"/>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Tree>
    <p:extLst>
      <p:ext uri="{BB962C8B-B14F-4D97-AF65-F5344CB8AC3E}">
        <p14:creationId xmlns:p14="http://schemas.microsoft.com/office/powerpoint/2010/main" val="1942825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err="1"/>
              <a:t>GraphSage</a:t>
            </a:r>
            <a:endParaRPr lang="en-US" dirty="0"/>
          </a:p>
        </p:txBody>
      </p:sp>
      <p:sp>
        <p:nvSpPr>
          <p:cNvPr id="10" name="Rectangle 9">
            <a:extLst>
              <a:ext uri="{FF2B5EF4-FFF2-40B4-BE49-F238E27FC236}">
                <a16:creationId xmlns:a16="http://schemas.microsoft.com/office/drawing/2014/main" id="{46943D2A-3FEA-421B-B025-2BAA8CC39910}"/>
              </a:ext>
            </a:extLst>
          </p:cNvPr>
          <p:cNvSpPr/>
          <p:nvPr/>
        </p:nvSpPr>
        <p:spPr>
          <a:xfrm>
            <a:off x="2590800" y="6427114"/>
            <a:ext cx="8763000" cy="430887"/>
          </a:xfrm>
          <a:prstGeom prst="rect">
            <a:avLst/>
          </a:prstGeom>
        </p:spPr>
        <p:txBody>
          <a:bodyPr wrap="square">
            <a:spAutoFit/>
          </a:bodyPr>
          <a:lstStyle/>
          <a:p>
            <a:pPr defTabSz="1219170">
              <a:buClr>
                <a:srgbClr val="000000"/>
              </a:buClr>
            </a:pPr>
            <a:r>
              <a:rPr lang="en-US" sz="1100" kern="0" dirty="0">
                <a:solidFill>
                  <a:srgbClr val="000000"/>
                </a:solidFill>
                <a:latin typeface="HelveticaNeue-Light"/>
                <a:cs typeface="Arial"/>
                <a:sym typeface="Arial"/>
              </a:rPr>
              <a:t>Hamilton et al. Inductive Representation Learning on Large Graphs. NIPS 2017</a:t>
            </a:r>
          </a:p>
          <a:p>
            <a:pPr defTabSz="1219170">
              <a:buClr>
                <a:srgbClr val="000000"/>
              </a:buClr>
            </a:pPr>
            <a:r>
              <a:rPr lang="en-US" sz="1100" kern="0" dirty="0">
                <a:solidFill>
                  <a:srgbClr val="000000"/>
                </a:solidFill>
                <a:latin typeface="HelveticaNeue-Light"/>
                <a:cs typeface="Arial"/>
                <a:sym typeface="Arial"/>
              </a:rPr>
              <a:t>Slide snipping from “</a:t>
            </a:r>
            <a:r>
              <a:rPr lang="en-US" sz="1100" kern="0" dirty="0" err="1">
                <a:solidFill>
                  <a:srgbClr val="000000"/>
                </a:solidFill>
                <a:latin typeface="HelveticaNeue-Light"/>
                <a:cs typeface="Arial"/>
                <a:sym typeface="Arial"/>
              </a:rPr>
              <a:t>Hamiltion</a:t>
            </a:r>
            <a:r>
              <a:rPr lang="en-US" sz="1100" kern="0" dirty="0">
                <a:solidFill>
                  <a:srgbClr val="000000"/>
                </a:solidFill>
                <a:latin typeface="HelveticaNeue-Light"/>
                <a:cs typeface="Arial"/>
                <a:sym typeface="Arial"/>
              </a:rPr>
              <a:t> &amp; Tang, AAAI 2019 Tutorial on Graph Representation Learning”</a:t>
            </a:r>
            <a:endParaRPr lang="en-US" sz="1100" kern="0" dirty="0">
              <a:solidFill>
                <a:srgbClr val="000000"/>
              </a:solidFill>
              <a:latin typeface="Arial"/>
              <a:cs typeface="Arial"/>
              <a:sym typeface="Arial"/>
            </a:endParaRPr>
          </a:p>
        </p:txBody>
      </p:sp>
      <p:sp>
        <p:nvSpPr>
          <p:cNvPr id="20" name="Rounded Rectangle 26">
            <a:extLst>
              <a:ext uri="{FF2B5EF4-FFF2-40B4-BE49-F238E27FC236}">
                <a16:creationId xmlns:a16="http://schemas.microsoft.com/office/drawing/2014/main" id="{DFFE37DA-F74B-4E1E-84B0-7B24A550251C}"/>
              </a:ext>
            </a:extLst>
          </p:cNvPr>
          <p:cNvSpPr/>
          <p:nvPr/>
        </p:nvSpPr>
        <p:spPr>
          <a:xfrm>
            <a:off x="3581400" y="1531153"/>
            <a:ext cx="762000" cy="602449"/>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CBF736-9467-4AA7-87A2-0A69DE5DEE77}"/>
                  </a:ext>
                </a:extLst>
              </p:cNvPr>
              <p:cNvSpPr txBox="1"/>
              <p:nvPr/>
            </p:nvSpPr>
            <p:spPr>
              <a:xfrm>
                <a:off x="1207250" y="1525600"/>
                <a:ext cx="8558303" cy="55585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𝑨</m:t>
                          </m:r>
                        </m:e>
                        <m:sup>
                          <m:r>
                            <a:rPr lang="en-US" sz="3200" i="1" kern="0">
                              <a:solidFill>
                                <a:srgbClr val="000000"/>
                              </a:solidFill>
                              <a:latin typeface="Cambria Math" panose="02040503050406030204" pitchFamily="18" charset="0"/>
                              <a:sym typeface="Arial"/>
                            </a:rPr>
                            <m:t>𝑘</m:t>
                          </m:r>
                        </m:sup>
                      </m:sSup>
                      <m:r>
                        <a:rPr lang="en-US" sz="3200" i="1" kern="0">
                          <a:solidFill>
                            <a:srgbClr val="000000"/>
                          </a:solidFill>
                          <a:latin typeface="Cambria Math" panose="02040503050406030204" pitchFamily="18" charset="0"/>
                          <a:sym typeface="Arial"/>
                        </a:rPr>
                        <m:t>⋅</m:t>
                      </m:r>
                      <m:r>
                        <m:rPr>
                          <m:sty m:val="p"/>
                        </m:rPr>
                        <a:rPr lang="en-US" sz="3200" kern="0">
                          <a:solidFill>
                            <a:srgbClr val="000000"/>
                          </a:solidFill>
                          <a:latin typeface="Cambria Math" panose="02040503050406030204" pitchFamily="18" charset="0"/>
                          <a:sym typeface="Arial"/>
                        </a:rPr>
                        <m:t>AGG</m:t>
                      </m:r>
                      <m:d>
                        <m:dPr>
                          <m:ctrlPr>
                            <a:rPr lang="en-US" sz="3200" i="1" kern="0">
                              <a:solidFill>
                                <a:srgbClr val="000000"/>
                              </a:solidFill>
                              <a:latin typeface="Cambria Math" panose="02040503050406030204" pitchFamily="18" charset="0"/>
                              <a:sym typeface="Arial"/>
                            </a:rPr>
                          </m:ctrlPr>
                        </m:dPr>
                        <m:e>
                          <m:d>
                            <m:dPr>
                              <m:begChr m:val="{"/>
                              <m:endChr m:val="}"/>
                              <m:ctrlPr>
                                <a:rPr lang="en-US" sz="3200" i="1" kern="0">
                                  <a:solidFill>
                                    <a:srgbClr val="000000"/>
                                  </a:solidFill>
                                  <a:latin typeface="Cambria Math" panose="02040503050406030204" pitchFamily="18" charset="0"/>
                                  <a:sym typeface="Arial"/>
                                </a:rPr>
                              </m:ctrlPr>
                            </m:dPr>
                            <m:e>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r>
                                <a:rPr lang="en-US" sz="3200" i="1" kern="0">
                                  <a:solidFill>
                                    <a:srgbClr val="000000"/>
                                  </a:solidFill>
                                  <a:latin typeface="Cambria Math" panose="02040503050406030204" pitchFamily="18" charset="0"/>
                                  <a:sym typeface="Arial"/>
                                </a:rPr>
                                <m:t>, </m:t>
                              </m:r>
                              <m:r>
                                <a:rPr lang="en-US" sz="3200" i="1" kern="0">
                                  <a:solidFill>
                                    <a:srgbClr val="000000"/>
                                  </a:solidFill>
                                  <a:latin typeface="Cambria Math" panose="02040503050406030204" pitchFamily="18" charset="0"/>
                                  <a:ea typeface="Cambria Math" panose="02040503050406030204" pitchFamily="18" charset="0"/>
                                  <a:sym typeface="Arial"/>
                                </a:rPr>
                                <m:t>∀</m:t>
                              </m:r>
                              <m:r>
                                <a:rPr lang="en-US" sz="3200" i="1" kern="0">
                                  <a:solidFill>
                                    <a:srgbClr val="000000"/>
                                  </a:solidFill>
                                  <a:latin typeface="Cambria Math" panose="02040503050406030204" pitchFamily="18" charset="0"/>
                                  <a:ea typeface="Cambria Math" panose="02040503050406030204" pitchFamily="18" charset="0"/>
                                  <a:sym typeface="Arial"/>
                                </a:rPr>
                                <m:t>𝑢</m:t>
                              </m:r>
                              <m:r>
                                <a:rPr lang="en-US" sz="3200" i="1" kern="0">
                                  <a:solidFill>
                                    <a:srgbClr val="000000"/>
                                  </a:solidFill>
                                  <a:latin typeface="Cambria Math" panose="02040503050406030204" pitchFamily="18" charset="0"/>
                                  <a:ea typeface="Cambria Math" panose="02040503050406030204" pitchFamily="18" charset="0"/>
                                  <a:sym typeface="Arial"/>
                                </a:rPr>
                                <m:t>∈</m:t>
                              </m:r>
                              <m:r>
                                <a:rPr lang="en-US" sz="3200" i="1" kern="0">
                                  <a:solidFill>
                                    <a:srgbClr val="000000"/>
                                  </a:solidFill>
                                  <a:latin typeface="Cambria Math" panose="02040503050406030204" pitchFamily="18" charset="0"/>
                                  <a:ea typeface="Cambria Math" panose="02040503050406030204" pitchFamily="18" charset="0"/>
                                  <a:sym typeface="Arial"/>
                                </a:rPr>
                                <m:t>𝑁</m:t>
                              </m:r>
                              <m:d>
                                <m:dPr>
                                  <m:ctrlPr>
                                    <a:rPr lang="en-US" sz="3200" i="1" kern="0">
                                      <a:solidFill>
                                        <a:srgbClr val="000000"/>
                                      </a:solidFill>
                                      <a:latin typeface="Cambria Math" panose="02040503050406030204" pitchFamily="18" charset="0"/>
                                      <a:ea typeface="Cambria Math" panose="02040503050406030204" pitchFamily="18" charset="0"/>
                                      <a:sym typeface="Arial"/>
                                    </a:rPr>
                                  </m:ctrlPr>
                                </m:dPr>
                                <m:e>
                                  <m:r>
                                    <a:rPr lang="en-US" sz="3200" i="1" kern="0">
                                      <a:solidFill>
                                        <a:srgbClr val="000000"/>
                                      </a:solidFill>
                                      <a:latin typeface="Cambria Math" panose="02040503050406030204" pitchFamily="18" charset="0"/>
                                      <a:ea typeface="Cambria Math" panose="02040503050406030204" pitchFamily="18" charset="0"/>
                                      <a:sym typeface="Arial"/>
                                    </a:rPr>
                                    <m:t>𝑣</m:t>
                                  </m:r>
                                </m:e>
                              </m:d>
                            </m:e>
                          </m:d>
                        </m:e>
                      </m:d>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𝑩</m:t>
                          </m:r>
                        </m:e>
                        <m:sup>
                          <m:r>
                            <a:rPr lang="en-US" sz="3200" i="1" kern="0">
                              <a:solidFill>
                                <a:srgbClr val="000000"/>
                              </a:solidFill>
                              <a:latin typeface="Cambria Math" panose="02040503050406030204" pitchFamily="18" charset="0"/>
                              <a:sym typeface="Arial"/>
                            </a:rPr>
                            <m:t>𝑘</m:t>
                          </m:r>
                        </m:sup>
                      </m:sSup>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22" name="TextBox 21">
                <a:extLst>
                  <a:ext uri="{FF2B5EF4-FFF2-40B4-BE49-F238E27FC236}">
                    <a16:creationId xmlns:a16="http://schemas.microsoft.com/office/drawing/2014/main" id="{A4CBF736-9467-4AA7-87A2-0A69DE5DEE77}"/>
                  </a:ext>
                </a:extLst>
              </p:cNvPr>
              <p:cNvSpPr txBox="1">
                <a:spLocks noRot="1" noChangeAspect="1" noMove="1" noResize="1" noEditPoints="1" noAdjustHandles="1" noChangeArrowheads="1" noChangeShapeType="1" noTextEdit="1"/>
              </p:cNvSpPr>
              <p:nvPr/>
            </p:nvSpPr>
            <p:spPr>
              <a:xfrm>
                <a:off x="1207250" y="1525600"/>
                <a:ext cx="8558303" cy="555858"/>
              </a:xfrm>
              <a:prstGeom prst="rect">
                <a:avLst/>
              </a:prstGeom>
              <a:blipFill>
                <a:blip r:embed="rId2"/>
                <a:stretch>
                  <a:fillRect l="-741" r="-1333" b="-250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ACE6265-A36C-4D6F-9398-BF5FA5978B19}"/>
              </a:ext>
            </a:extLst>
          </p:cNvPr>
          <p:cNvPicPr>
            <a:picLocks noChangeAspect="1"/>
          </p:cNvPicPr>
          <p:nvPr/>
        </p:nvPicPr>
        <p:blipFill>
          <a:blip r:embed="rId3"/>
          <a:stretch>
            <a:fillRect/>
          </a:stretch>
        </p:blipFill>
        <p:spPr>
          <a:xfrm>
            <a:off x="2590800" y="2602006"/>
            <a:ext cx="5486400" cy="3332729"/>
          </a:xfrm>
          <a:prstGeom prst="rect">
            <a:avLst/>
          </a:prstGeom>
        </p:spPr>
      </p:pic>
    </p:spTree>
    <p:extLst>
      <p:ext uri="{BB962C8B-B14F-4D97-AF65-F5344CB8AC3E}">
        <p14:creationId xmlns:p14="http://schemas.microsoft.com/office/powerpoint/2010/main" val="421643377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Graph Neural Networks</a:t>
            </a:r>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301448" y="2375368"/>
            <a:ext cx="2445105" cy="2167669"/>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p:grpSp>
      <p:sp>
        <p:nvSpPr>
          <p:cNvPr id="27" name="Rectangle 26">
            <a:extLst>
              <a:ext uri="{FF2B5EF4-FFF2-40B4-BE49-F238E27FC236}">
                <a16:creationId xmlns:a16="http://schemas.microsoft.com/office/drawing/2014/main" id="{D64B5563-B71D-4B15-9DC5-553EE540C99B}"/>
              </a:ext>
            </a:extLst>
          </p:cNvPr>
          <p:cNvSpPr/>
          <p:nvPr/>
        </p:nvSpPr>
        <p:spPr>
          <a:xfrm>
            <a:off x="2590800" y="6578411"/>
            <a:ext cx="8763000" cy="261610"/>
          </a:xfrm>
          <a:prstGeom prst="rect">
            <a:avLst/>
          </a:prstGeom>
        </p:spPr>
        <p:txBody>
          <a:bodyPr wrap="square">
            <a:spAutoFit/>
          </a:bodyPr>
          <a:lstStyle/>
          <a:p>
            <a:pPr defTabSz="1219170">
              <a:buClr>
                <a:srgbClr val="000000"/>
              </a:buClr>
            </a:pPr>
            <a:r>
              <a:rPr lang="en-US" sz="1100" kern="0" dirty="0" err="1">
                <a:solidFill>
                  <a:srgbClr val="000000"/>
                </a:solidFill>
                <a:latin typeface="HelveticaNeue-Light"/>
                <a:cs typeface="Arial"/>
                <a:sym typeface="Arial"/>
              </a:rPr>
              <a:t>Velickovic</a:t>
            </a:r>
            <a:r>
              <a:rPr lang="en-US" sz="1100" kern="0" dirty="0">
                <a:solidFill>
                  <a:srgbClr val="000000"/>
                </a:solidFill>
                <a:latin typeface="HelveticaNeue-Light"/>
                <a:cs typeface="Arial"/>
                <a:sym typeface="Arial"/>
              </a:rPr>
              <a:t> et al. Graph Attention Networks. ICLR 2018</a:t>
            </a:r>
            <a:endParaRPr lang="en-US" sz="1100" kern="0" dirty="0">
              <a:solidFill>
                <a:srgbClr val="000000"/>
              </a:solidFill>
              <a:latin typeface="Arial"/>
              <a:cs typeface="Arial"/>
              <a:sym typeface="Arial"/>
            </a:endParaRPr>
          </a:p>
        </p:txBody>
      </p:sp>
      <p:sp>
        <p:nvSpPr>
          <p:cNvPr id="28" name="Rectangle 27">
            <a:extLst>
              <a:ext uri="{FF2B5EF4-FFF2-40B4-BE49-F238E27FC236}">
                <a16:creationId xmlns:a16="http://schemas.microsoft.com/office/drawing/2014/main" id="{651BCAF6-2931-48C1-B278-36CDC0FD1D71}"/>
              </a:ext>
            </a:extLst>
          </p:cNvPr>
          <p:cNvSpPr/>
          <p:nvPr/>
        </p:nvSpPr>
        <p:spPr>
          <a:xfrm>
            <a:off x="3276600" y="3259996"/>
            <a:ext cx="8882560" cy="461665"/>
          </a:xfrm>
          <a:prstGeom prst="rect">
            <a:avLst/>
          </a:prstGeom>
        </p:spPr>
        <p:txBody>
          <a:bodyPr wrap="none">
            <a:spAutoFit/>
          </a:bodyPr>
          <a:lstStyle/>
          <a:p>
            <a:pPr defTabSz="1219170">
              <a:buClr>
                <a:srgbClr val="000000"/>
              </a:buClr>
            </a:pPr>
            <a:r>
              <a:rPr lang="en-US" altLang="zh-CN" sz="2400" kern="0" dirty="0">
                <a:solidFill>
                  <a:srgbClr val="000000"/>
                </a:solidFill>
                <a:latin typeface="Arial"/>
                <a:cs typeface="Arial"/>
                <a:sym typeface="Arial"/>
              </a:rPr>
              <a:t>Realistically, neighbors are of different importance to each node</a:t>
            </a:r>
            <a:endParaRPr lang="en-US" sz="2400" kern="0" dirty="0">
              <a:solidFill>
                <a:srgbClr val="000000"/>
              </a:solidFill>
              <a:latin typeface="Arial"/>
              <a:cs typeface="Arial"/>
              <a:sym typeface="Arial"/>
            </a:endParaRPr>
          </a:p>
        </p:txBody>
      </p:sp>
    </p:spTree>
    <p:extLst>
      <p:ext uri="{BB962C8B-B14F-4D97-AF65-F5344CB8AC3E}">
        <p14:creationId xmlns:p14="http://schemas.microsoft.com/office/powerpoint/2010/main" val="3243799491"/>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Graph Neural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1828800" y="1905000"/>
                <a:ext cx="7315200" cy="742896"/>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left"/>
                    </m:oMathParaPr>
                    <m:oMath xmlns:m="http://schemas.openxmlformats.org/officeDocument/2006/math">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r>
                            <a:rPr lang="en-US" sz="3200" i="1" kern="0">
                              <a:solidFill>
                                <a:srgbClr val="000000"/>
                              </a:solidFill>
                              <a:latin typeface="Cambria Math" panose="02040503050406030204" pitchFamily="18" charset="0"/>
                              <a:sym typeface="Arial"/>
                            </a:rPr>
                            <m:t>𝑘</m:t>
                          </m:r>
                        </m:sup>
                      </m:s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d>
                        <m:dPr>
                          <m:ctrlPr>
                            <a:rPr lang="en-US" sz="3200" i="1" kern="0">
                              <a:solidFill>
                                <a:srgbClr val="000000"/>
                              </a:solidFill>
                              <a:latin typeface="Cambria Math" panose="02040503050406030204" pitchFamily="18" charset="0"/>
                              <a:sym typeface="Arial"/>
                            </a:rPr>
                          </m:ctrlPr>
                        </m:dPr>
                        <m:e>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d>
                            <m:dPr>
                              <m:ctrlPr>
                                <a:rPr lang="en-US" sz="3200" i="1" kern="0">
                                  <a:solidFill>
                                    <a:srgbClr val="000000"/>
                                  </a:solidFill>
                                  <a:latin typeface="Cambria Math" panose="02040503050406030204" pitchFamily="18" charset="0"/>
                                  <a:sym typeface="Arial"/>
                                </a:rPr>
                              </m:ctrlPr>
                            </m:dPr>
                            <m:e>
                              <m:r>
                                <a:rPr lang="en-US" sz="3200" b="1" i="1" kern="0">
                                  <a:solidFill>
                                    <a:srgbClr val="000000"/>
                                  </a:solidFill>
                                  <a:latin typeface="Cambria Math" panose="02040503050406030204" pitchFamily="18" charset="0"/>
                                  <a:sym typeface="Arial"/>
                                </a:rPr>
                                <m:t>𝑨</m:t>
                              </m:r>
                              <m:r>
                                <a:rPr lang="en-US" sz="3200" i="1" kern="0">
                                  <a:solidFill>
                                    <a:srgbClr val="000000"/>
                                  </a:solidFill>
                                  <a:latin typeface="Cambria Math" panose="02040503050406030204" pitchFamily="18" charset="0"/>
                                  <a:sym typeface="Arial"/>
                                </a:rPr>
                                <m:t>+</m:t>
                              </m:r>
                              <m:r>
                                <a:rPr lang="en-US" sz="3200" b="1" i="1" kern="0">
                                  <a:solidFill>
                                    <a:srgbClr val="000000"/>
                                  </a:solidFill>
                                  <a:latin typeface="Cambria Math" panose="02040503050406030204" pitchFamily="18" charset="0"/>
                                  <a:sym typeface="Arial"/>
                                </a:rPr>
                                <m:t>𝑰</m:t>
                              </m:r>
                            </m:e>
                          </m:d>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𝑫</m:t>
                              </m:r>
                            </m:e>
                            <m:sup>
                              <m:r>
                                <a:rPr lang="en-US" sz="3200" i="1" kern="0">
                                  <a:solidFill>
                                    <a:srgbClr val="000000"/>
                                  </a:solidFill>
                                  <a:latin typeface="Cambria Math" panose="02040503050406030204" pitchFamily="18" charset="0"/>
                                  <a:sym typeface="Arial"/>
                                </a:rPr>
                                <m:t>−</m:t>
                              </m:r>
                              <m:f>
                                <m:fPr>
                                  <m:ctrlPr>
                                    <a:rPr lang="en-US" sz="3200" i="1" kern="0">
                                      <a:solidFill>
                                        <a:srgbClr val="000000"/>
                                      </a:solidFill>
                                      <a:latin typeface="Cambria Math" panose="02040503050406030204" pitchFamily="18" charset="0"/>
                                      <a:sym typeface="Arial"/>
                                    </a:rPr>
                                  </m:ctrlPr>
                                </m:fPr>
                                <m:num>
                                  <m:r>
                                    <a:rPr lang="en-US" sz="3200" i="1" kern="0">
                                      <a:solidFill>
                                        <a:srgbClr val="000000"/>
                                      </a:solidFill>
                                      <a:latin typeface="Cambria Math" panose="02040503050406030204" pitchFamily="18" charset="0"/>
                                      <a:sym typeface="Arial"/>
                                    </a:rPr>
                                    <m:t>1</m:t>
                                  </m:r>
                                </m:num>
                                <m:den>
                                  <m:r>
                                    <a:rPr lang="en-US" sz="3200" i="1" kern="0">
                                      <a:solidFill>
                                        <a:srgbClr val="000000"/>
                                      </a:solidFill>
                                      <a:latin typeface="Cambria Math" panose="02040503050406030204" pitchFamily="18" charset="0"/>
                                      <a:sym typeface="Arial"/>
                                    </a:rPr>
                                    <m:t>2</m:t>
                                  </m:r>
                                </m:den>
                              </m:f>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𝑯</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e>
                              </m:d>
                            </m:sup>
                          </m:sSup>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𝑘</m:t>
                                  </m:r>
                                </m:e>
                              </m:d>
                            </m:sup>
                          </m:sSup>
                        </m:e>
                      </m:d>
                    </m:oMath>
                  </m:oMathPara>
                </a14:m>
                <a:endParaRPr lang="en-US" sz="3200" kern="0" dirty="0">
                  <a:solidFill>
                    <a:srgbClr val="000000"/>
                  </a:solidFill>
                  <a:latin typeface="Arial"/>
                  <a:cs typeface="Arial"/>
                  <a:sym typeface="Arial"/>
                </a:endParaRPr>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1828800" y="1905000"/>
                <a:ext cx="7315200" cy="742896"/>
              </a:xfrm>
              <a:prstGeom prst="rect">
                <a:avLst/>
              </a:prstGeom>
              <a:blipFill>
                <a:blip r:embed="rId3"/>
                <a:stretch>
                  <a:fillRect l="-1910" b="-6780"/>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AB47671A-EE74-41F2-9D33-B814BFCECD20}"/>
              </a:ext>
            </a:extLst>
          </p:cNvPr>
          <p:cNvSpPr>
            <a:spLocks noGrp="1"/>
          </p:cNvSpPr>
          <p:nvPr>
            <p:ph idx="1"/>
          </p:nvPr>
        </p:nvSpPr>
        <p:spPr/>
        <p:txBody>
          <a:bodyPr/>
          <a:lstStyle/>
          <a:p>
            <a:r>
              <a:rPr lang="zh-CN" altLang="en-US" dirty="0"/>
              <a:t>  </a:t>
            </a:r>
            <a:endParaRPr lang="en-US" dirty="0"/>
          </a:p>
        </p:txBody>
      </p:sp>
      <p:sp>
        <p:nvSpPr>
          <p:cNvPr id="7" name="Content Placeholder 6">
            <a:extLst>
              <a:ext uri="{FF2B5EF4-FFF2-40B4-BE49-F238E27FC236}">
                <a16:creationId xmlns:a16="http://schemas.microsoft.com/office/drawing/2014/main" id="{D0104BDD-98D9-4466-987E-74BB0038EFAC}"/>
              </a:ext>
            </a:extLst>
          </p:cNvPr>
          <p:cNvSpPr txBox="1">
            <a:spLocks/>
          </p:cNvSpPr>
          <p:nvPr/>
        </p:nvSpPr>
        <p:spPr>
          <a:xfrm>
            <a:off x="1800547" y="4210105"/>
            <a:ext cx="11353800" cy="2362200"/>
          </a:xfrm>
        </p:spPr>
        <p:txBody>
          <a:bodyPr/>
          <a:lstStyle>
            <a:defPPr marR="0" lvl="0" algn="l" rtl="0">
              <a:lnSpc>
                <a:spcPct val="100000"/>
              </a:lnSpc>
              <a:spcBef>
                <a:spcPts val="0"/>
              </a:spcBef>
              <a:spcAft>
                <a:spcPts val="0"/>
              </a:spcAft>
            </a:defPPr>
            <a:lvl1pPr marL="320040" marR="0" lvl="0" indent="-22860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L="596900" marR="0" lvl="1"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defTabSz="1219170">
              <a:buSzPct val="100000"/>
              <a:buFont typeface="Arial" panose="020B0604020202020204" pitchFamily="34" charset="0"/>
              <a:buChar char="•"/>
            </a:pPr>
            <a:r>
              <a:rPr lang="en-US" altLang="zh-CN" sz="2400" kern="0" dirty="0"/>
              <a:t>GCN is one way of neighbor aggregations</a:t>
            </a:r>
          </a:p>
          <a:p>
            <a:pPr marL="380990" indent="-380990" defTabSz="1219170">
              <a:buSzPct val="100000"/>
              <a:buFont typeface="Arial" panose="020B0604020202020204" pitchFamily="34" charset="0"/>
              <a:buChar char="•"/>
            </a:pPr>
            <a:r>
              <a:rPr lang="en-US" altLang="zh-CN" sz="2400" kern="0" dirty="0" err="1"/>
              <a:t>GraphSage</a:t>
            </a:r>
            <a:endParaRPr lang="en-US" altLang="zh-CN" sz="2400" kern="0" dirty="0"/>
          </a:p>
          <a:p>
            <a:pPr marL="380990" indent="-380990" defTabSz="1219170">
              <a:buSzPct val="100000"/>
              <a:buFont typeface="Arial" panose="020B0604020202020204" pitchFamily="34" charset="0"/>
              <a:buChar char="•"/>
            </a:pPr>
            <a:r>
              <a:rPr lang="en-US" altLang="zh-CN" sz="2400" b="1" kern="0" dirty="0"/>
              <a:t>Graph Attention</a:t>
            </a:r>
          </a:p>
          <a:p>
            <a:pPr marL="380990" indent="-380990" defTabSz="1219170">
              <a:buSzPct val="100000"/>
              <a:buFont typeface="Arial" panose="020B0604020202020204" pitchFamily="34" charset="0"/>
              <a:buChar char="•"/>
            </a:pPr>
            <a:r>
              <a:rPr lang="en-US" altLang="zh-CN" sz="2400" kern="0" dirty="0"/>
              <a:t>… …</a:t>
            </a:r>
            <a:endParaRPr lang="zh-CN" altLang="en-US" sz="900" kern="0" dirty="0"/>
          </a:p>
        </p:txBody>
      </p:sp>
    </p:spTree>
    <p:extLst>
      <p:ext uri="{BB962C8B-B14F-4D97-AF65-F5344CB8AC3E}">
        <p14:creationId xmlns:p14="http://schemas.microsoft.com/office/powerpoint/2010/main" val="2273744064"/>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Attention</a:t>
            </a:r>
          </a:p>
        </p:txBody>
      </p:sp>
      <p:sp>
        <p:nvSpPr>
          <p:cNvPr id="10" name="Rectangle 9">
            <a:extLst>
              <a:ext uri="{FF2B5EF4-FFF2-40B4-BE49-F238E27FC236}">
                <a16:creationId xmlns:a16="http://schemas.microsoft.com/office/drawing/2014/main" id="{46943D2A-3FEA-421B-B025-2BAA8CC39910}"/>
              </a:ext>
            </a:extLst>
          </p:cNvPr>
          <p:cNvSpPr/>
          <p:nvPr/>
        </p:nvSpPr>
        <p:spPr>
          <a:xfrm>
            <a:off x="2590800" y="6578411"/>
            <a:ext cx="8763000" cy="261610"/>
          </a:xfrm>
          <a:prstGeom prst="rect">
            <a:avLst/>
          </a:prstGeom>
        </p:spPr>
        <p:txBody>
          <a:bodyPr wrap="square">
            <a:spAutoFit/>
          </a:bodyPr>
          <a:lstStyle/>
          <a:p>
            <a:pPr defTabSz="1219170">
              <a:buClr>
                <a:srgbClr val="000000"/>
              </a:buClr>
            </a:pPr>
            <a:r>
              <a:rPr lang="en-US" sz="1100" kern="0" dirty="0" err="1">
                <a:solidFill>
                  <a:srgbClr val="000000"/>
                </a:solidFill>
                <a:latin typeface="HelveticaNeue-Light"/>
                <a:cs typeface="Arial"/>
                <a:sym typeface="Arial"/>
              </a:rPr>
              <a:t>Velickovic</a:t>
            </a:r>
            <a:r>
              <a:rPr lang="en-US" sz="1100" kern="0" dirty="0">
                <a:solidFill>
                  <a:srgbClr val="000000"/>
                </a:solidFill>
                <a:latin typeface="HelveticaNeue-Light"/>
                <a:cs typeface="Arial"/>
                <a:sym typeface="Arial"/>
              </a:rPr>
              <a:t> et al. Graph Attention Networks. ICLR 2018</a:t>
            </a:r>
            <a:endParaRPr lang="en-US" sz="1100"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7E679CB-E6AF-4AE9-AE71-67BA6C8B3A63}"/>
                  </a:ext>
                </a:extLst>
              </p:cNvPr>
              <p:cNvSpPr txBox="1"/>
              <p:nvPr/>
            </p:nvSpPr>
            <p:spPr>
              <a:xfrm>
                <a:off x="3332253" y="2076359"/>
                <a:ext cx="8558303" cy="129945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m:rPr>
                              <m:sty m:val="p"/>
                            </m:rPr>
                            <a:rPr lang="en-US" sz="3200" i="1" kern="0">
                              <a:solidFill>
                                <a:srgbClr val="000000"/>
                              </a:solidFill>
                              <a:latin typeface="Cambria Math" panose="02040503050406030204" pitchFamily="18" charset="0"/>
                              <a:sym typeface="Arial"/>
                            </a:rPr>
                            <m:t>N</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sub>
                        <m:sup/>
                        <m:e>
                          <m:f>
                            <m:fPr>
                              <m:ctrlPr>
                                <a:rPr lang="en-US" sz="3200" i="1" kern="0">
                                  <a:solidFill>
                                    <a:srgbClr val="000000"/>
                                  </a:solidFill>
                                  <a:latin typeface="Cambria Math" panose="02040503050406030204" pitchFamily="18" charset="0"/>
                                  <a:sym typeface="Arial"/>
                                </a:rPr>
                              </m:ctrlPr>
                            </m:fPr>
                            <m:num>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num>
                            <m:den>
                              <m:rad>
                                <m:radPr>
                                  <m:degHide m:val="on"/>
                                  <m:ctrlPr>
                                    <a:rPr lang="en-US" sz="3200" i="1" kern="0">
                                      <a:solidFill>
                                        <a:srgbClr val="000000"/>
                                      </a:solidFill>
                                      <a:latin typeface="Cambria Math" panose="02040503050406030204" pitchFamily="18" charset="0"/>
                                      <a:sym typeface="Arial"/>
                                    </a:rPr>
                                  </m:ctrlPr>
                                </m:radPr>
                                <m:deg/>
                                <m:e>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𝑁</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e>
                              </m:rad>
                            </m:den>
                          </m:f>
                        </m:e>
                      </m:nary>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18" name="TextBox 17">
                <a:extLst>
                  <a:ext uri="{FF2B5EF4-FFF2-40B4-BE49-F238E27FC236}">
                    <a16:creationId xmlns:a16="http://schemas.microsoft.com/office/drawing/2014/main" id="{F7E679CB-E6AF-4AE9-AE71-67BA6C8B3A63}"/>
                  </a:ext>
                </a:extLst>
              </p:cNvPr>
              <p:cNvSpPr txBox="1">
                <a:spLocks noRot="1" noChangeAspect="1" noMove="1" noResize="1" noEditPoints="1" noAdjustHandles="1" noChangeArrowheads="1" noChangeShapeType="1" noTextEdit="1"/>
              </p:cNvSpPr>
              <p:nvPr/>
            </p:nvSpPr>
            <p:spPr>
              <a:xfrm>
                <a:off x="3332253" y="2076359"/>
                <a:ext cx="8558303" cy="1299458"/>
              </a:xfrm>
              <a:prstGeom prst="rect">
                <a:avLst/>
              </a:prstGeom>
              <a:blipFill>
                <a:blip r:embed="rId2"/>
                <a:stretch>
                  <a:fillRect t="-129808" b="-180769"/>
                </a:stretch>
              </a:blipFill>
            </p:spPr>
            <p:txBody>
              <a:bodyPr/>
              <a:lstStyle/>
              <a:p>
                <a:r>
                  <a:rPr lang="en-US">
                    <a:noFill/>
                  </a:rPr>
                  <a:t> </a:t>
                </a:r>
              </a:p>
            </p:txBody>
          </p:sp>
        </mc:Fallback>
      </mc:AlternateContent>
      <p:sp>
        <p:nvSpPr>
          <p:cNvPr id="19" name="Rounded Rectangle 26">
            <a:extLst>
              <a:ext uri="{FF2B5EF4-FFF2-40B4-BE49-F238E27FC236}">
                <a16:creationId xmlns:a16="http://schemas.microsoft.com/office/drawing/2014/main" id="{C19E6B50-BFDB-46D0-BAA8-98D04F5D2814}"/>
              </a:ext>
            </a:extLst>
          </p:cNvPr>
          <p:cNvSpPr/>
          <p:nvPr/>
        </p:nvSpPr>
        <p:spPr>
          <a:xfrm>
            <a:off x="7262901" y="5002938"/>
            <a:ext cx="814299" cy="559663"/>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2" name="Rectangle 21">
            <a:extLst>
              <a:ext uri="{FF2B5EF4-FFF2-40B4-BE49-F238E27FC236}">
                <a16:creationId xmlns:a16="http://schemas.microsoft.com/office/drawing/2014/main" id="{557D482C-4F3E-4412-B790-2128FCD37830}"/>
              </a:ext>
            </a:extLst>
          </p:cNvPr>
          <p:cNvSpPr/>
          <p:nvPr/>
        </p:nvSpPr>
        <p:spPr>
          <a:xfrm>
            <a:off x="3581402" y="1773769"/>
            <a:ext cx="869149" cy="461665"/>
          </a:xfrm>
          <a:prstGeom prst="rect">
            <a:avLst/>
          </a:prstGeom>
        </p:spPr>
        <p:txBody>
          <a:bodyPr wrap="none">
            <a:spAutoFit/>
          </a:bodyPr>
          <a:lstStyle/>
          <a:p>
            <a:pPr defTabSz="1219170">
              <a:buClr>
                <a:srgbClr val="000000"/>
              </a:buClr>
            </a:pPr>
            <a:r>
              <a:rPr lang="en-US" altLang="zh-CN" sz="2400" kern="0" dirty="0">
                <a:solidFill>
                  <a:srgbClr val="000000"/>
                </a:solidFill>
                <a:latin typeface="Arial"/>
                <a:cs typeface="Arial"/>
                <a:sym typeface="Arial"/>
              </a:rPr>
              <a:t>GCN</a:t>
            </a:r>
            <a:endParaRPr lang="en-US" sz="2400" kern="0" dirty="0">
              <a:solidFill>
                <a:srgbClr val="000000"/>
              </a:solidFill>
              <a:latin typeface="Arial"/>
              <a:cs typeface="Arial"/>
              <a:sym typeface="Arial"/>
            </a:endParaRPr>
          </a:p>
        </p:txBody>
      </p:sp>
      <p:sp>
        <p:nvSpPr>
          <p:cNvPr id="23" name="Rectangle 22">
            <a:extLst>
              <a:ext uri="{FF2B5EF4-FFF2-40B4-BE49-F238E27FC236}">
                <a16:creationId xmlns:a16="http://schemas.microsoft.com/office/drawing/2014/main" id="{E493353F-93BB-45EE-BCC9-B4BF6428CD5C}"/>
              </a:ext>
            </a:extLst>
          </p:cNvPr>
          <p:cNvSpPr/>
          <p:nvPr/>
        </p:nvSpPr>
        <p:spPr>
          <a:xfrm>
            <a:off x="3581401" y="3870794"/>
            <a:ext cx="2340705" cy="461665"/>
          </a:xfrm>
          <a:prstGeom prst="rect">
            <a:avLst/>
          </a:prstGeom>
        </p:spPr>
        <p:txBody>
          <a:bodyPr wrap="none">
            <a:spAutoFit/>
          </a:bodyPr>
          <a:lstStyle/>
          <a:p>
            <a:pPr defTabSz="1219170">
              <a:buClr>
                <a:srgbClr val="000000"/>
              </a:buClr>
            </a:pPr>
            <a:r>
              <a:rPr lang="en-US" altLang="zh-CN" sz="2400" kern="0" dirty="0">
                <a:solidFill>
                  <a:srgbClr val="000000"/>
                </a:solidFill>
                <a:latin typeface="Arial"/>
                <a:cs typeface="Arial"/>
                <a:sym typeface="Arial"/>
              </a:rPr>
              <a:t>Graph Attention</a:t>
            </a:r>
            <a:endParaRPr lang="en-US" sz="2400"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4A2B2E-497E-40B0-9B48-D09223817029}"/>
                  </a:ext>
                </a:extLst>
              </p:cNvPr>
              <p:cNvSpPr txBox="1"/>
              <p:nvPr/>
            </p:nvSpPr>
            <p:spPr>
              <a:xfrm>
                <a:off x="2795498" y="4680114"/>
                <a:ext cx="8558303" cy="1248099"/>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𝑣</m:t>
                          </m:r>
                        </m:sub>
                        <m:sup>
                          <m:r>
                            <a:rPr lang="en-US" sz="3200" i="1" kern="0">
                              <a:solidFill>
                                <a:srgbClr val="000000"/>
                              </a:solidFill>
                              <a:latin typeface="Cambria Math" panose="02040503050406030204" pitchFamily="18" charset="0"/>
                              <a:sym typeface="Arial"/>
                            </a:rPr>
                            <m:t>𝑘</m:t>
                          </m:r>
                        </m:sup>
                      </m:sSubSup>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𝜎</m:t>
                      </m:r>
                      <m:r>
                        <a:rPr lang="en-US" sz="3200" i="1" kern="0">
                          <a:solidFill>
                            <a:srgbClr val="000000"/>
                          </a:solidFill>
                          <a:latin typeface="Cambria Math" panose="02040503050406030204" pitchFamily="18" charset="0"/>
                          <a:sym typeface="Arial"/>
                        </a:rPr>
                        <m:t>(</m:t>
                      </m:r>
                      <m:nary>
                        <m:naryPr>
                          <m:chr m:val="∑"/>
                          <m:supHide m:val="on"/>
                          <m:ctrlPr>
                            <a:rPr lang="en-US" sz="3200" i="1" kern="0">
                              <a:solidFill>
                                <a:srgbClr val="000000"/>
                              </a:solidFill>
                              <a:latin typeface="Cambria Math" panose="02040503050406030204" pitchFamily="18" charset="0"/>
                              <a:sym typeface="Arial"/>
                            </a:rPr>
                          </m:ctrlPr>
                        </m:naryPr>
                        <m:sub>
                          <m:r>
                            <a:rPr lang="en-US" sz="3200" i="1" kern="0">
                              <a:solidFill>
                                <a:srgbClr val="000000"/>
                              </a:solidFill>
                              <a:latin typeface="Cambria Math" panose="02040503050406030204" pitchFamily="18" charset="0"/>
                              <a:sym typeface="Arial"/>
                            </a:rPr>
                            <m:t>𝑢</m:t>
                          </m:r>
                          <m:r>
                            <a:rPr lang="en-US" sz="3200" i="1" kern="0">
                              <a:solidFill>
                                <a:srgbClr val="000000"/>
                              </a:solidFill>
                              <a:latin typeface="Cambria Math" panose="02040503050406030204" pitchFamily="18" charset="0"/>
                              <a:sym typeface="Arial"/>
                            </a:rPr>
                            <m:t>∈</m:t>
                          </m:r>
                          <m:r>
                            <m:rPr>
                              <m:sty m:val="p"/>
                            </m:rPr>
                            <a:rPr lang="en-US" sz="3200" i="1" kern="0">
                              <a:solidFill>
                                <a:srgbClr val="000000"/>
                              </a:solidFill>
                              <a:latin typeface="Cambria Math" panose="02040503050406030204" pitchFamily="18" charset="0"/>
                              <a:sym typeface="Arial"/>
                            </a:rPr>
                            <m:t>N</m:t>
                          </m:r>
                          <m:d>
                            <m:dPr>
                              <m:ctrlPr>
                                <a:rPr lang="en-US" sz="3200" i="1" kern="0">
                                  <a:solidFill>
                                    <a:srgbClr val="000000"/>
                                  </a:solidFill>
                                  <a:latin typeface="Cambria Math" panose="02040503050406030204" pitchFamily="18" charset="0"/>
                                  <a:sym typeface="Arial"/>
                                </a:rPr>
                              </m:ctrlPr>
                            </m:dPr>
                            <m:e>
                              <m:r>
                                <a:rPr lang="en-US" sz="3200" i="1" kern="0">
                                  <a:solidFill>
                                    <a:srgbClr val="000000"/>
                                  </a:solidFill>
                                  <a:latin typeface="Cambria Math" panose="02040503050406030204" pitchFamily="18" charset="0"/>
                                  <a:sym typeface="Arial"/>
                                </a:rPr>
                                <m:t>𝑣</m:t>
                              </m:r>
                            </m:e>
                          </m:d>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𝑣</m:t>
                          </m:r>
                        </m:sub>
                        <m:sup/>
                        <m:e>
                          <m:sSub>
                            <m:sSubPr>
                              <m:ctrlPr>
                                <a:rPr lang="en-US" sz="3200" i="1" kern="0">
                                  <a:solidFill>
                                    <a:srgbClr val="000000"/>
                                  </a:solidFill>
                                  <a:latin typeface="Cambria Math" panose="02040503050406030204" pitchFamily="18" charset="0"/>
                                  <a:sym typeface="Arial"/>
                                </a:rPr>
                              </m:ctrlPr>
                            </m:sSubPr>
                            <m:e>
                              <m:r>
                                <a:rPr lang="en-US" sz="3200" i="1" kern="0">
                                  <a:solidFill>
                                    <a:srgbClr val="000000"/>
                                  </a:solidFill>
                                  <a:latin typeface="Cambria Math" panose="02040503050406030204" pitchFamily="18" charset="0"/>
                                  <a:sym typeface="Arial"/>
                                </a:rPr>
                                <m:t>𝛼</m:t>
                              </m:r>
                            </m:e>
                            <m:sub>
                              <m:r>
                                <a:rPr lang="en-US" sz="3200" i="1" kern="0">
                                  <a:solidFill>
                                    <a:srgbClr val="000000"/>
                                  </a:solidFill>
                                  <a:latin typeface="Cambria Math" panose="02040503050406030204" pitchFamily="18" charset="0"/>
                                  <a:sym typeface="Arial"/>
                                </a:rPr>
                                <m:t>𝑣</m:t>
                              </m:r>
                              <m:r>
                                <a:rPr lang="en-US" sz="3200" i="1" kern="0">
                                  <a:solidFill>
                                    <a:srgbClr val="000000"/>
                                  </a:solidFill>
                                  <a:latin typeface="Cambria Math" panose="02040503050406030204" pitchFamily="18" charset="0"/>
                                  <a:sym typeface="Arial"/>
                                </a:rPr>
                                <m:t>,</m:t>
                              </m:r>
                              <m:r>
                                <a:rPr lang="en-US" sz="3200" i="1" kern="0">
                                  <a:solidFill>
                                    <a:srgbClr val="000000"/>
                                  </a:solidFill>
                                  <a:latin typeface="Cambria Math" panose="02040503050406030204" pitchFamily="18" charset="0"/>
                                  <a:sym typeface="Arial"/>
                                </a:rPr>
                                <m:t>𝑢</m:t>
                              </m:r>
                            </m:sub>
                          </m:sSub>
                          <m:sSup>
                            <m:sSupPr>
                              <m:ctrlPr>
                                <a:rPr lang="en-US" sz="3200" i="1" kern="0">
                                  <a:solidFill>
                                    <a:srgbClr val="000000"/>
                                  </a:solidFill>
                                  <a:latin typeface="Cambria Math" panose="02040503050406030204" pitchFamily="18" charset="0"/>
                                  <a:sym typeface="Arial"/>
                                </a:rPr>
                              </m:ctrlPr>
                            </m:sSupPr>
                            <m:e>
                              <m:r>
                                <a:rPr lang="en-US" sz="3200" b="1" i="1" kern="0">
                                  <a:solidFill>
                                    <a:srgbClr val="000000"/>
                                  </a:solidFill>
                                  <a:latin typeface="Cambria Math" panose="02040503050406030204" pitchFamily="18" charset="0"/>
                                  <a:sym typeface="Arial"/>
                                </a:rPr>
                                <m:t>𝑾</m:t>
                              </m:r>
                            </m:e>
                            <m:sup>
                              <m:r>
                                <a:rPr lang="en-US" sz="3200" i="1" kern="0">
                                  <a:solidFill>
                                    <a:srgbClr val="000000"/>
                                  </a:solidFill>
                                  <a:latin typeface="Cambria Math" panose="02040503050406030204" pitchFamily="18" charset="0"/>
                                  <a:sym typeface="Arial"/>
                                </a:rPr>
                                <m:t>𝑘</m:t>
                              </m:r>
                            </m:sup>
                          </m:sSup>
                          <m:sSubSup>
                            <m:sSubSupPr>
                              <m:ctrlPr>
                                <a:rPr lang="en-US" sz="3200" i="1" kern="0">
                                  <a:solidFill>
                                    <a:srgbClr val="000000"/>
                                  </a:solidFill>
                                  <a:latin typeface="Cambria Math" panose="02040503050406030204" pitchFamily="18" charset="0"/>
                                  <a:sym typeface="Arial"/>
                                </a:rPr>
                              </m:ctrlPr>
                            </m:sSubSupPr>
                            <m:e>
                              <m:r>
                                <a:rPr lang="en-US" sz="3200" b="1" i="1" kern="0">
                                  <a:solidFill>
                                    <a:srgbClr val="000000"/>
                                  </a:solidFill>
                                  <a:latin typeface="Cambria Math" panose="02040503050406030204" pitchFamily="18" charset="0"/>
                                  <a:sym typeface="Arial"/>
                                </a:rPr>
                                <m:t>𝒉</m:t>
                              </m:r>
                            </m:e>
                            <m:sub>
                              <m:r>
                                <a:rPr lang="en-US" sz="3200" i="1" kern="0">
                                  <a:solidFill>
                                    <a:srgbClr val="000000"/>
                                  </a:solidFill>
                                  <a:latin typeface="Cambria Math" panose="02040503050406030204" pitchFamily="18" charset="0"/>
                                  <a:sym typeface="Arial"/>
                                </a:rPr>
                                <m:t>𝑢</m:t>
                              </m:r>
                            </m:sub>
                            <m:sup>
                              <m:r>
                                <a:rPr lang="en-US" sz="3200" i="1" kern="0">
                                  <a:solidFill>
                                    <a:srgbClr val="000000"/>
                                  </a:solidFill>
                                  <a:latin typeface="Cambria Math" panose="02040503050406030204" pitchFamily="18" charset="0"/>
                                  <a:sym typeface="Arial"/>
                                </a:rPr>
                                <m:t>𝑘</m:t>
                              </m:r>
                              <m:r>
                                <a:rPr lang="en-US" sz="3200" i="1" kern="0">
                                  <a:solidFill>
                                    <a:srgbClr val="000000"/>
                                  </a:solidFill>
                                  <a:latin typeface="Cambria Math" panose="02040503050406030204" pitchFamily="18" charset="0"/>
                                  <a:sym typeface="Arial"/>
                                </a:rPr>
                                <m:t>−1</m:t>
                              </m:r>
                            </m:sup>
                          </m:sSubSup>
                        </m:e>
                      </m:nary>
                      <m:r>
                        <a:rPr lang="en-US" sz="3200" i="1" kern="0">
                          <a:solidFill>
                            <a:srgbClr val="000000"/>
                          </a:solidFill>
                          <a:latin typeface="Cambria Math" panose="02040503050406030204" pitchFamily="18" charset="0"/>
                          <a:sym typeface="Arial"/>
                        </a:rPr>
                        <m:t>)</m:t>
                      </m:r>
                    </m:oMath>
                  </m:oMathPara>
                </a14:m>
                <a:endParaRPr lang="en-US" sz="3200" kern="0" dirty="0">
                  <a:solidFill>
                    <a:srgbClr val="000000"/>
                  </a:solidFill>
                  <a:latin typeface="Arial"/>
                  <a:cs typeface="Arial"/>
                  <a:sym typeface="Arial"/>
                </a:endParaRPr>
              </a:p>
            </p:txBody>
          </p:sp>
        </mc:Choice>
        <mc:Fallback xmlns="">
          <p:sp>
            <p:nvSpPr>
              <p:cNvPr id="24" name="TextBox 23">
                <a:extLst>
                  <a:ext uri="{FF2B5EF4-FFF2-40B4-BE49-F238E27FC236}">
                    <a16:creationId xmlns:a16="http://schemas.microsoft.com/office/drawing/2014/main" id="{DB4A2B2E-497E-40B0-9B48-D09223817029}"/>
                  </a:ext>
                </a:extLst>
              </p:cNvPr>
              <p:cNvSpPr txBox="1">
                <a:spLocks noRot="1" noChangeAspect="1" noMove="1" noResize="1" noEditPoints="1" noAdjustHandles="1" noChangeArrowheads="1" noChangeShapeType="1" noTextEdit="1"/>
              </p:cNvSpPr>
              <p:nvPr/>
            </p:nvSpPr>
            <p:spPr>
              <a:xfrm>
                <a:off x="2795498" y="4680114"/>
                <a:ext cx="8558303" cy="1248099"/>
              </a:xfrm>
              <a:prstGeom prst="rect">
                <a:avLst/>
              </a:prstGeom>
              <a:blipFill>
                <a:blip r:embed="rId3"/>
                <a:stretch>
                  <a:fillRect t="-141414" b="-189899"/>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83E86D6F-7C45-4AB0-8187-3B11E5D2881A}"/>
              </a:ext>
            </a:extLst>
          </p:cNvPr>
          <p:cNvSpPr/>
          <p:nvPr/>
        </p:nvSpPr>
        <p:spPr>
          <a:xfrm>
            <a:off x="7966698" y="6041248"/>
            <a:ext cx="3234703" cy="400110"/>
          </a:xfrm>
          <a:prstGeom prst="rect">
            <a:avLst/>
          </a:prstGeom>
        </p:spPr>
        <p:txBody>
          <a:bodyPr wrap="square">
            <a:spAutoFit/>
          </a:bodyPr>
          <a:lstStyle/>
          <a:p>
            <a:pPr defTabSz="1219170">
              <a:buClr>
                <a:srgbClr val="000000"/>
              </a:buClr>
            </a:pPr>
            <a:r>
              <a:rPr lang="en-US" altLang="zh-CN" sz="2000" kern="0" dirty="0">
                <a:solidFill>
                  <a:srgbClr val="000000"/>
                </a:solidFill>
                <a:latin typeface="Arial"/>
                <a:cs typeface="Arial"/>
                <a:sym typeface="Arial"/>
              </a:rPr>
              <a:t>Learned attention weights</a:t>
            </a:r>
            <a:endParaRPr lang="en-US" sz="2000" kern="0" dirty="0">
              <a:solidFill>
                <a:srgbClr val="000000"/>
              </a:solidFill>
              <a:latin typeface="Arial"/>
              <a:cs typeface="Arial"/>
              <a:sym typeface="Arial"/>
            </a:endParaRPr>
          </a:p>
        </p:txBody>
      </p:sp>
      <p:sp>
        <p:nvSpPr>
          <p:cNvPr id="26" name="Rounded Rectangle 26">
            <a:extLst>
              <a:ext uri="{FF2B5EF4-FFF2-40B4-BE49-F238E27FC236}">
                <a16:creationId xmlns:a16="http://schemas.microsoft.com/office/drawing/2014/main" id="{57FD4726-0B7A-41C1-9C87-0CB4FDE42A03}"/>
              </a:ext>
            </a:extLst>
          </p:cNvPr>
          <p:cNvSpPr/>
          <p:nvPr/>
        </p:nvSpPr>
        <p:spPr>
          <a:xfrm>
            <a:off x="7966698" y="6045821"/>
            <a:ext cx="3040463" cy="395537"/>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grpSp>
        <p:nvGrpSpPr>
          <p:cNvPr id="27" name="Group 26">
            <a:extLst>
              <a:ext uri="{FF2B5EF4-FFF2-40B4-BE49-F238E27FC236}">
                <a16:creationId xmlns:a16="http://schemas.microsoft.com/office/drawing/2014/main" id="{D8AB85C0-B35F-4656-8D02-36B8F99E365B}"/>
              </a:ext>
            </a:extLst>
          </p:cNvPr>
          <p:cNvGrpSpPr/>
          <p:nvPr/>
        </p:nvGrpSpPr>
        <p:grpSpPr>
          <a:xfrm>
            <a:off x="301448" y="2375368"/>
            <a:ext cx="2445105" cy="2167669"/>
            <a:chOff x="1974495" y="2124074"/>
            <a:chExt cx="2445105" cy="2167669"/>
          </a:xfrm>
        </p:grpSpPr>
        <p:cxnSp>
          <p:nvCxnSpPr>
            <p:cNvPr id="28" name="Straight Connector 27">
              <a:extLst>
                <a:ext uri="{FF2B5EF4-FFF2-40B4-BE49-F238E27FC236}">
                  <a16:creationId xmlns:a16="http://schemas.microsoft.com/office/drawing/2014/main" id="{171F71F7-2E9C-4C71-87D3-E6F7C9ABC0AD}"/>
                </a:ext>
              </a:extLst>
            </p:cNvPr>
            <p:cNvCxnSpPr>
              <a:stCxn id="47" idx="1"/>
              <a:endCxn id="33"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A0E19B0-B00C-4A9B-AF7D-4BB966D20486}"/>
                </a:ext>
              </a:extLst>
            </p:cNvPr>
            <p:cNvCxnSpPr>
              <a:cxnSpLocks/>
              <a:stCxn id="47" idx="3"/>
              <a:endCxn id="35" idx="7"/>
            </p:cNvCxnSpPr>
            <p:nvPr/>
          </p:nvCxnSpPr>
          <p:spPr>
            <a:xfrm flipH="1">
              <a:off x="2380280" y="3299322"/>
              <a:ext cx="564411" cy="476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EC94C1-31E2-4C5F-80A3-E18E9AEBFFED}"/>
                </a:ext>
              </a:extLst>
            </p:cNvPr>
            <p:cNvCxnSpPr>
              <a:cxnSpLocks/>
              <a:endCxn id="48" idx="3"/>
            </p:cNvCxnSpPr>
            <p:nvPr/>
          </p:nvCxnSpPr>
          <p:spPr>
            <a:xfrm flipV="1">
              <a:off x="3079395" y="2449278"/>
              <a:ext cx="617022" cy="7153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80947B-D815-435A-8B4E-BD4ADE597F21}"/>
                </a:ext>
              </a:extLst>
            </p:cNvPr>
            <p:cNvCxnSpPr>
              <a:cxnSpLocks/>
              <a:stCxn id="49" idx="0"/>
            </p:cNvCxnSpPr>
            <p:nvPr/>
          </p:nvCxnSpPr>
          <p:spPr>
            <a:xfrm flipH="1" flipV="1">
              <a:off x="3062703" y="3164619"/>
              <a:ext cx="207192" cy="746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49962F-6511-4497-8EBD-CDE695BA3CB5}"/>
                </a:ext>
              </a:extLst>
            </p:cNvPr>
            <p:cNvCxnSpPr>
              <a:cxnSpLocks/>
              <a:stCxn id="50"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6AA0672-F0DE-4D67-B90D-03A85E9B4C68}"/>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35" name="Oval 34">
              <a:extLst>
                <a:ext uri="{FF2B5EF4-FFF2-40B4-BE49-F238E27FC236}">
                  <a16:creationId xmlns:a16="http://schemas.microsoft.com/office/drawing/2014/main" id="{793B54F8-255E-4499-9760-B006128A331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47" name="Oval 46">
              <a:extLst>
                <a:ext uri="{FF2B5EF4-FFF2-40B4-BE49-F238E27FC236}">
                  <a16:creationId xmlns:a16="http://schemas.microsoft.com/office/drawing/2014/main" id="{344FC9D2-1DD7-40F9-9924-4D75413102B0}"/>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48" name="Oval 47">
              <a:extLst>
                <a:ext uri="{FF2B5EF4-FFF2-40B4-BE49-F238E27FC236}">
                  <a16:creationId xmlns:a16="http://schemas.microsoft.com/office/drawing/2014/main" id="{895A3678-0530-4D1D-8AF6-2A6DE845BCA1}"/>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49" name="Oval 48">
              <a:extLst>
                <a:ext uri="{FF2B5EF4-FFF2-40B4-BE49-F238E27FC236}">
                  <a16:creationId xmlns:a16="http://schemas.microsoft.com/office/drawing/2014/main" id="{95DD83D5-E246-4C30-AE2E-F1C0A2404D40}"/>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50" name="Oval 49">
              <a:extLst>
                <a:ext uri="{FF2B5EF4-FFF2-40B4-BE49-F238E27FC236}">
                  <a16:creationId xmlns:a16="http://schemas.microsoft.com/office/drawing/2014/main" id="{CFD4BB28-4557-412A-B215-49E9122D10B4}"/>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p:grpSp>
    </p:spTree>
    <p:extLst>
      <p:ext uri="{BB962C8B-B14F-4D97-AF65-F5344CB8AC3E}">
        <p14:creationId xmlns:p14="http://schemas.microsoft.com/office/powerpoint/2010/main" val="1543272349"/>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Attention</a:t>
            </a:r>
          </a:p>
        </p:txBody>
      </p:sp>
      <p:sp>
        <p:nvSpPr>
          <p:cNvPr id="10" name="Rectangle 9">
            <a:extLst>
              <a:ext uri="{FF2B5EF4-FFF2-40B4-BE49-F238E27FC236}">
                <a16:creationId xmlns:a16="http://schemas.microsoft.com/office/drawing/2014/main" id="{46943D2A-3FEA-421B-B025-2BAA8CC39910}"/>
              </a:ext>
            </a:extLst>
          </p:cNvPr>
          <p:cNvSpPr/>
          <p:nvPr/>
        </p:nvSpPr>
        <p:spPr>
          <a:xfrm>
            <a:off x="2590800" y="6578411"/>
            <a:ext cx="8763000" cy="261610"/>
          </a:xfrm>
          <a:prstGeom prst="rect">
            <a:avLst/>
          </a:prstGeom>
        </p:spPr>
        <p:txBody>
          <a:bodyPr wrap="square">
            <a:spAutoFit/>
          </a:bodyPr>
          <a:lstStyle/>
          <a:p>
            <a:pPr defTabSz="1219170">
              <a:buClr>
                <a:srgbClr val="000000"/>
              </a:buClr>
            </a:pPr>
            <a:r>
              <a:rPr lang="en-US" sz="1100" kern="0" dirty="0" err="1">
                <a:solidFill>
                  <a:srgbClr val="000000"/>
                </a:solidFill>
                <a:latin typeface="HelveticaNeue-Light"/>
                <a:cs typeface="Arial"/>
                <a:sym typeface="Arial"/>
              </a:rPr>
              <a:t>Velickovic</a:t>
            </a:r>
            <a:r>
              <a:rPr lang="en-US" sz="1100" kern="0" dirty="0">
                <a:solidFill>
                  <a:srgbClr val="000000"/>
                </a:solidFill>
                <a:latin typeface="HelveticaNeue-Light"/>
                <a:cs typeface="Arial"/>
                <a:sym typeface="Arial"/>
              </a:rPr>
              <a:t> et al. Graph Attention Networks. ICLR 2018</a:t>
            </a:r>
            <a:endParaRPr lang="en-US" sz="1100" kern="0" dirty="0">
              <a:solidFill>
                <a:srgbClr val="000000"/>
              </a:solidFill>
              <a:latin typeface="Arial"/>
              <a:cs typeface="Arial"/>
              <a:sym typeface="Arial"/>
            </a:endParaRPr>
          </a:p>
        </p:txBody>
      </p:sp>
      <p:grpSp>
        <p:nvGrpSpPr>
          <p:cNvPr id="27" name="Group 26">
            <a:extLst>
              <a:ext uri="{FF2B5EF4-FFF2-40B4-BE49-F238E27FC236}">
                <a16:creationId xmlns:a16="http://schemas.microsoft.com/office/drawing/2014/main" id="{D8AB85C0-B35F-4656-8D02-36B8F99E365B}"/>
              </a:ext>
            </a:extLst>
          </p:cNvPr>
          <p:cNvGrpSpPr/>
          <p:nvPr/>
        </p:nvGrpSpPr>
        <p:grpSpPr>
          <a:xfrm>
            <a:off x="301448" y="2375368"/>
            <a:ext cx="2445105" cy="2167669"/>
            <a:chOff x="1974495" y="2124074"/>
            <a:chExt cx="2445105" cy="2167669"/>
          </a:xfrm>
        </p:grpSpPr>
        <p:cxnSp>
          <p:nvCxnSpPr>
            <p:cNvPr id="28" name="Straight Connector 27">
              <a:extLst>
                <a:ext uri="{FF2B5EF4-FFF2-40B4-BE49-F238E27FC236}">
                  <a16:creationId xmlns:a16="http://schemas.microsoft.com/office/drawing/2014/main" id="{171F71F7-2E9C-4C71-87D3-E6F7C9ABC0AD}"/>
                </a:ext>
              </a:extLst>
            </p:cNvPr>
            <p:cNvCxnSpPr>
              <a:stCxn id="47" idx="1"/>
              <a:endCxn id="33"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A0E19B0-B00C-4A9B-AF7D-4BB966D20486}"/>
                </a:ext>
              </a:extLst>
            </p:cNvPr>
            <p:cNvCxnSpPr>
              <a:cxnSpLocks/>
              <a:stCxn id="47" idx="3"/>
              <a:endCxn id="35" idx="7"/>
            </p:cNvCxnSpPr>
            <p:nvPr/>
          </p:nvCxnSpPr>
          <p:spPr>
            <a:xfrm flipH="1">
              <a:off x="2380280" y="3299322"/>
              <a:ext cx="564411" cy="476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EC94C1-31E2-4C5F-80A3-E18E9AEBFFED}"/>
                </a:ext>
              </a:extLst>
            </p:cNvPr>
            <p:cNvCxnSpPr>
              <a:cxnSpLocks/>
              <a:endCxn id="48" idx="3"/>
            </p:cNvCxnSpPr>
            <p:nvPr/>
          </p:nvCxnSpPr>
          <p:spPr>
            <a:xfrm flipV="1">
              <a:off x="3079395" y="2449278"/>
              <a:ext cx="617022" cy="7153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80947B-D815-435A-8B4E-BD4ADE597F21}"/>
                </a:ext>
              </a:extLst>
            </p:cNvPr>
            <p:cNvCxnSpPr>
              <a:cxnSpLocks/>
              <a:stCxn id="49" idx="0"/>
            </p:cNvCxnSpPr>
            <p:nvPr/>
          </p:nvCxnSpPr>
          <p:spPr>
            <a:xfrm flipH="1" flipV="1">
              <a:off x="3062703" y="3164619"/>
              <a:ext cx="207192" cy="746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49962F-6511-4497-8EBD-CDE695BA3CB5}"/>
                </a:ext>
              </a:extLst>
            </p:cNvPr>
            <p:cNvCxnSpPr>
              <a:cxnSpLocks/>
              <a:stCxn id="50"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6AA0672-F0DE-4D67-B90D-03A85E9B4C68}"/>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35" name="Oval 34">
              <a:extLst>
                <a:ext uri="{FF2B5EF4-FFF2-40B4-BE49-F238E27FC236}">
                  <a16:creationId xmlns:a16="http://schemas.microsoft.com/office/drawing/2014/main" id="{793B54F8-255E-4499-9760-B006128A331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47" name="Oval 46">
              <a:extLst>
                <a:ext uri="{FF2B5EF4-FFF2-40B4-BE49-F238E27FC236}">
                  <a16:creationId xmlns:a16="http://schemas.microsoft.com/office/drawing/2014/main" id="{344FC9D2-1DD7-40F9-9924-4D75413102B0}"/>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48" name="Oval 47">
              <a:extLst>
                <a:ext uri="{FF2B5EF4-FFF2-40B4-BE49-F238E27FC236}">
                  <a16:creationId xmlns:a16="http://schemas.microsoft.com/office/drawing/2014/main" id="{895A3678-0530-4D1D-8AF6-2A6DE845BCA1}"/>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49" name="Oval 48">
              <a:extLst>
                <a:ext uri="{FF2B5EF4-FFF2-40B4-BE49-F238E27FC236}">
                  <a16:creationId xmlns:a16="http://schemas.microsoft.com/office/drawing/2014/main" id="{95DD83D5-E246-4C30-AE2E-F1C0A2404D40}"/>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50" name="Oval 49">
              <a:extLst>
                <a:ext uri="{FF2B5EF4-FFF2-40B4-BE49-F238E27FC236}">
                  <a16:creationId xmlns:a16="http://schemas.microsoft.com/office/drawing/2014/main" id="{CFD4BB28-4557-412A-B215-49E9122D10B4}"/>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p:grpSp>
      <p:pic>
        <p:nvPicPr>
          <p:cNvPr id="3" name="Picture 2">
            <a:extLst>
              <a:ext uri="{FF2B5EF4-FFF2-40B4-BE49-F238E27FC236}">
                <a16:creationId xmlns:a16="http://schemas.microsoft.com/office/drawing/2014/main" id="{62BB965D-9AFC-455E-8CBC-9A1A3C49A940}"/>
              </a:ext>
            </a:extLst>
          </p:cNvPr>
          <p:cNvPicPr>
            <a:picLocks noChangeAspect="1"/>
          </p:cNvPicPr>
          <p:nvPr/>
        </p:nvPicPr>
        <p:blipFill>
          <a:blip r:embed="rId2"/>
          <a:stretch>
            <a:fillRect/>
          </a:stretch>
        </p:blipFill>
        <p:spPr>
          <a:xfrm>
            <a:off x="3929493" y="2877128"/>
            <a:ext cx="6978169" cy="1052163"/>
          </a:xfrm>
          <a:prstGeom prst="rect">
            <a:avLst/>
          </a:prstGeom>
        </p:spPr>
      </p:pic>
      <p:sp>
        <p:nvSpPr>
          <p:cNvPr id="34" name="Rectangle 33">
            <a:extLst>
              <a:ext uri="{FF2B5EF4-FFF2-40B4-BE49-F238E27FC236}">
                <a16:creationId xmlns:a16="http://schemas.microsoft.com/office/drawing/2014/main" id="{21859B28-057E-4703-96C9-A2356EB55798}"/>
              </a:ext>
            </a:extLst>
          </p:cNvPr>
          <p:cNvSpPr/>
          <p:nvPr/>
        </p:nvSpPr>
        <p:spPr>
          <a:xfrm>
            <a:off x="3994562" y="4643736"/>
            <a:ext cx="4634602" cy="461665"/>
          </a:xfrm>
          <a:prstGeom prst="rect">
            <a:avLst/>
          </a:prstGeom>
        </p:spPr>
        <p:txBody>
          <a:bodyPr wrap="none">
            <a:spAutoFit/>
          </a:bodyPr>
          <a:lstStyle/>
          <a:p>
            <a:pPr defTabSz="1219170">
              <a:buClr>
                <a:srgbClr val="000000"/>
              </a:buClr>
            </a:pPr>
            <a:r>
              <a:rPr lang="en-US" altLang="zh-CN" sz="2400" kern="0" dirty="0">
                <a:solidFill>
                  <a:srgbClr val="000000"/>
                </a:solidFill>
                <a:latin typeface="Arial"/>
                <a:cs typeface="Arial"/>
                <a:sym typeface="Arial"/>
              </a:rPr>
              <a:t>Various ways to define attention!</a:t>
            </a:r>
            <a:endParaRPr lang="en-US" sz="2400" kern="0" dirty="0">
              <a:solidFill>
                <a:srgbClr val="000000"/>
              </a:solidFill>
              <a:latin typeface="Arial"/>
              <a:cs typeface="Arial"/>
              <a:sym typeface="Arial"/>
            </a:endParaRPr>
          </a:p>
        </p:txBody>
      </p:sp>
    </p:spTree>
    <p:extLst>
      <p:ext uri="{BB962C8B-B14F-4D97-AF65-F5344CB8AC3E}">
        <p14:creationId xmlns:p14="http://schemas.microsoft.com/office/powerpoint/2010/main" val="292162634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245374" y="92015"/>
            <a:ext cx="11731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3200" b="1" dirty="0">
                <a:solidFill>
                  <a:srgbClr val="7030A0"/>
                </a:solidFill>
                <a:latin typeface="微软雅黑" panose="020B0503020204020204" pitchFamily="34" charset="-122"/>
                <a:ea typeface="微软雅黑" panose="020B0503020204020204" pitchFamily="34" charset="-122"/>
                <a:sym typeface="Arial"/>
              </a:rPr>
              <a:t>Many applications are intrinsically network problems</a:t>
            </a:r>
            <a:endParaRPr lang="zh-CN" altLang="en-US" sz="3200" b="1" dirty="0">
              <a:solidFill>
                <a:srgbClr val="7030A0"/>
              </a:solidFill>
              <a:latin typeface="微软雅黑" panose="020B0503020204020204" pitchFamily="34" charset="-122"/>
              <a:ea typeface="微软雅黑" panose="020B0503020204020204" pitchFamily="34" charset="-122"/>
              <a:sym typeface="Arial"/>
            </a:endParaRPr>
          </a:p>
        </p:txBody>
      </p:sp>
      <p:sp>
        <p:nvSpPr>
          <p:cNvPr id="5" name="文本框 4"/>
          <p:cNvSpPr txBox="1"/>
          <p:nvPr/>
        </p:nvSpPr>
        <p:spPr>
          <a:xfrm>
            <a:off x="1831727" y="1905788"/>
            <a:ext cx="3607078" cy="461665"/>
          </a:xfrm>
          <a:prstGeom prst="rect">
            <a:avLst/>
          </a:prstGeom>
          <a:noFill/>
        </p:spPr>
        <p:txBody>
          <a:bodyPr wrap="none" rtlCol="0">
            <a:spAutoFit/>
          </a:bodyPr>
          <a:lstStyle/>
          <a:p>
            <a:pPr defTabSz="1219170">
              <a:buClr>
                <a:srgbClr val="000000"/>
              </a:buClr>
            </a:pPr>
            <a:r>
              <a:rPr lang="en-US" altLang="zh-CN" sz="2400" b="1" kern="0" dirty="0">
                <a:solidFill>
                  <a:srgbClr val="000000"/>
                </a:solidFill>
                <a:latin typeface="Arial"/>
                <a:cs typeface="Arial"/>
                <a:sym typeface="Arial"/>
              </a:rPr>
              <a:t>New material discovery</a:t>
            </a:r>
            <a:endParaRPr lang="zh-CN" altLang="en-US" sz="2400" b="1" kern="0" dirty="0">
              <a:solidFill>
                <a:srgbClr val="000000"/>
              </a:solidFill>
              <a:latin typeface="Arial"/>
              <a:cs typeface="Arial"/>
              <a:sym typeface="Arial"/>
            </a:endParaRPr>
          </a:p>
        </p:txBody>
      </p:sp>
      <p:sp>
        <p:nvSpPr>
          <p:cNvPr id="10" name="文本框 9"/>
          <p:cNvSpPr txBox="1"/>
          <p:nvPr/>
        </p:nvSpPr>
        <p:spPr>
          <a:xfrm>
            <a:off x="6796529" y="1903717"/>
            <a:ext cx="5407081"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Subgraph pattern discovery</a:t>
            </a:r>
            <a:endParaRPr lang="zh-CN" altLang="en-US" sz="2400" b="1" kern="0" dirty="0">
              <a:solidFill>
                <a:srgbClr val="000000"/>
              </a:solidFill>
              <a:latin typeface="Arial"/>
              <a:cs typeface="Arial"/>
              <a:sym typeface="Arial"/>
            </a:endParaRPr>
          </a:p>
        </p:txBody>
      </p:sp>
      <p:sp>
        <p:nvSpPr>
          <p:cNvPr id="6" name="右箭头 5"/>
          <p:cNvSpPr/>
          <p:nvPr/>
        </p:nvSpPr>
        <p:spPr>
          <a:xfrm>
            <a:off x="6246246" y="3493585"/>
            <a:ext cx="311493" cy="117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867" kern="0">
              <a:solidFill>
                <a:srgbClr val="FFFFFF"/>
              </a:solidFill>
              <a:latin typeface="Arial"/>
              <a:ea typeface="宋体" panose="02010600030101010101" pitchFamily="2" charset="-122"/>
              <a:sym typeface="Arial"/>
            </a:endParaRPr>
          </a:p>
        </p:txBody>
      </p:sp>
      <p:pic>
        <p:nvPicPr>
          <p:cNvPr id="4098" name="Picture 2" descr="æ¥çæºå¾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04" y="2588060"/>
            <a:ext cx="4605789" cy="3828441"/>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æ¥çæºå¾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802" y="2729887"/>
            <a:ext cx="4721444" cy="35447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73028287"/>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5" name="Google Shape;65;p14"/>
          <p:cNvGrpSpPr/>
          <p:nvPr/>
        </p:nvGrpSpPr>
        <p:grpSpPr>
          <a:xfrm>
            <a:off x="1217093" y="2146954"/>
            <a:ext cx="265200" cy="791541"/>
            <a:chOff x="777447" y="1610215"/>
            <a:chExt cx="198900" cy="593656"/>
          </a:xfrm>
        </p:grpSpPr>
        <p:cxnSp>
          <p:nvCxnSpPr>
            <p:cNvPr id="66" name="Google Shape;66;p14"/>
            <p:cNvCxnSpPr>
              <a:cxnSpLocks/>
              <a:stCxn id="67" idx="4"/>
            </p:cNvCxnSpPr>
            <p:nvPr/>
          </p:nvCxnSpPr>
          <p:spPr>
            <a:xfrm>
              <a:off x="876897" y="1809115"/>
              <a:ext cx="12" cy="394756"/>
            </a:xfrm>
            <a:prstGeom prst="straightConnector1">
              <a:avLst/>
            </a:prstGeom>
            <a:noFill/>
            <a:ln w="9525" cap="flat" cmpd="sng">
              <a:solidFill>
                <a:schemeClr val="dk2"/>
              </a:solidFill>
              <a:prstDash val="solid"/>
              <a:round/>
              <a:headEnd type="none" w="sm" len="sm"/>
              <a:tailEnd type="none" w="sm" len="sm"/>
            </a:ln>
          </p:spPr>
        </p:cxnSp>
        <p:sp>
          <p:nvSpPr>
            <p:cNvPr id="67" name="Google Shape;67;p14"/>
            <p:cNvSpPr/>
            <p:nvPr/>
          </p:nvSpPr>
          <p:spPr>
            <a:xfrm>
              <a:off x="777447"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8" name="Google Shape;68;p14"/>
          <p:cNvSpPr txBox="1">
            <a:spLocks noGrp="1"/>
          </p:cNvSpPr>
          <p:nvPr>
            <p:ph type="body" idx="4294967295"/>
          </p:nvPr>
        </p:nvSpPr>
        <p:spPr>
          <a:xfrm>
            <a:off x="-70300" y="1058400"/>
            <a:ext cx="299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3200">
                <a:solidFill>
                  <a:srgbClr val="000000"/>
                </a:solidFill>
              </a:rPr>
              <a:t>Motivations</a:t>
            </a:r>
            <a:endParaRPr sz="3200">
              <a:solidFill>
                <a:srgbClr val="000000"/>
              </a:solidFill>
            </a:endParaRPr>
          </a:p>
        </p:txBody>
      </p:sp>
      <p:sp>
        <p:nvSpPr>
          <p:cNvPr id="69" name="Google Shape;69;p14"/>
          <p:cNvSpPr/>
          <p:nvPr/>
        </p:nvSpPr>
        <p:spPr>
          <a:xfrm>
            <a:off x="2422739"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Google Shape;70;p14"/>
          <p:cNvSpPr txBox="1">
            <a:spLocks noGrp="1"/>
          </p:cNvSpPr>
          <p:nvPr>
            <p:ph type="body" idx="4294967295"/>
          </p:nvPr>
        </p:nvSpPr>
        <p:spPr>
          <a:xfrm>
            <a:off x="2834267"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 </a:t>
            </a:r>
            <a:endParaRPr dirty="0">
              <a:solidFill>
                <a:schemeClr val="lt1"/>
              </a:solidFill>
            </a:endParaRPr>
          </a:p>
        </p:txBody>
      </p:sp>
      <p:grpSp>
        <p:nvGrpSpPr>
          <p:cNvPr id="71" name="Google Shape;71;p14"/>
          <p:cNvGrpSpPr/>
          <p:nvPr/>
        </p:nvGrpSpPr>
        <p:grpSpPr>
          <a:xfrm>
            <a:off x="3021709" y="3918611"/>
            <a:ext cx="265200" cy="791541"/>
            <a:chOff x="2223534" y="2938958"/>
            <a:chExt cx="198900" cy="593656"/>
          </a:xfrm>
        </p:grpSpPr>
        <p:cxnSp>
          <p:nvCxnSpPr>
            <p:cNvPr id="72" name="Google Shape;72;p14"/>
            <p:cNvCxnSpPr>
              <a:cxnSpLocks/>
              <a:stCxn id="73" idx="4"/>
            </p:cNvCxnSpPr>
            <p:nvPr/>
          </p:nvCxnSpPr>
          <p:spPr>
            <a:xfrm flipV="1">
              <a:off x="2322984" y="2938958"/>
              <a:ext cx="13" cy="394756"/>
            </a:xfrm>
            <a:prstGeom prst="straightConnector1">
              <a:avLst/>
            </a:prstGeom>
            <a:noFill/>
            <a:ln w="9525" cap="flat" cmpd="sng">
              <a:solidFill>
                <a:schemeClr val="dk2"/>
              </a:solidFill>
              <a:prstDash val="solid"/>
              <a:round/>
              <a:headEnd type="none" w="sm" len="sm"/>
              <a:tailEnd type="none" w="sm" len="sm"/>
            </a:ln>
          </p:spPr>
        </p:cxnSp>
        <p:sp>
          <p:nvSpPr>
            <p:cNvPr id="73" name="Google Shape;73;p14"/>
            <p:cNvSpPr/>
            <p:nvPr/>
          </p:nvSpPr>
          <p:spPr>
            <a:xfrm rot="10800000" flipH="1">
              <a:off x="2223534" y="3333714"/>
              <a:ext cx="198900" cy="198900"/>
            </a:xfrm>
            <a:prstGeom prst="ellipse">
              <a:avLst/>
            </a:prstGeom>
            <a:solidFill>
              <a:srgbClr val="FF99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4" name="Google Shape;74;p14"/>
          <p:cNvSpPr txBox="1">
            <a:spLocks noGrp="1"/>
          </p:cNvSpPr>
          <p:nvPr>
            <p:ph type="body" idx="4294967295"/>
          </p:nvPr>
        </p:nvSpPr>
        <p:spPr>
          <a:xfrm>
            <a:off x="1659116" y="4705500"/>
            <a:ext cx="299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US" sz="3200" dirty="0">
                <a:solidFill>
                  <a:srgbClr val="000000"/>
                </a:solidFill>
              </a:rPr>
              <a:t>Network Embedding</a:t>
            </a:r>
          </a:p>
        </p:txBody>
      </p:sp>
      <p:sp>
        <p:nvSpPr>
          <p:cNvPr id="75" name="Google Shape;75;p14"/>
          <p:cNvSpPr/>
          <p:nvPr/>
        </p:nvSpPr>
        <p:spPr>
          <a:xfrm>
            <a:off x="224863" y="2938495"/>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Google Shape;76;p14"/>
          <p:cNvSpPr txBox="1">
            <a:spLocks noGrp="1"/>
          </p:cNvSpPr>
          <p:nvPr>
            <p:ph type="body" idx="4294967295"/>
          </p:nvPr>
        </p:nvSpPr>
        <p:spPr>
          <a:xfrm>
            <a:off x="5022093"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77" name="Google Shape;77;p14"/>
          <p:cNvGrpSpPr/>
          <p:nvPr/>
        </p:nvGrpSpPr>
        <p:grpSpPr>
          <a:xfrm>
            <a:off x="5411643" y="2146954"/>
            <a:ext cx="265200" cy="791541"/>
            <a:chOff x="3918084" y="1610215"/>
            <a:chExt cx="198900" cy="593656"/>
          </a:xfrm>
        </p:grpSpPr>
        <p:cxnSp>
          <p:nvCxnSpPr>
            <p:cNvPr id="78" name="Google Shape;78;p14"/>
            <p:cNvCxnSpPr>
              <a:cxnSpLocks/>
              <a:stCxn id="79" idx="4"/>
            </p:cNvCxnSpPr>
            <p:nvPr/>
          </p:nvCxnSpPr>
          <p:spPr>
            <a:xfrm>
              <a:off x="4017534" y="1809115"/>
              <a:ext cx="12" cy="394756"/>
            </a:xfrm>
            <a:prstGeom prst="straightConnector1">
              <a:avLst/>
            </a:prstGeom>
            <a:noFill/>
            <a:ln w="9525" cap="flat" cmpd="sng">
              <a:solidFill>
                <a:schemeClr val="dk2"/>
              </a:solidFill>
              <a:prstDash val="solid"/>
              <a:round/>
              <a:headEnd type="none" w="sm" len="sm"/>
              <a:tailEnd type="none" w="sm" len="sm"/>
            </a:ln>
          </p:spPr>
        </p:cxnSp>
        <p:sp>
          <p:nvSpPr>
            <p:cNvPr id="79" name="Google Shape;79;p14"/>
            <p:cNvSpPr/>
            <p:nvPr/>
          </p:nvSpPr>
          <p:spPr>
            <a:xfrm>
              <a:off x="3918084"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0" name="Google Shape;80;p14"/>
          <p:cNvSpPr txBox="1">
            <a:spLocks noGrp="1"/>
          </p:cNvSpPr>
          <p:nvPr>
            <p:ph type="body" idx="4294967295"/>
          </p:nvPr>
        </p:nvSpPr>
        <p:spPr>
          <a:xfrm>
            <a:off x="3644034" y="805954"/>
            <a:ext cx="4065618"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US" sz="3200" dirty="0">
                <a:solidFill>
                  <a:srgbClr val="000000"/>
                </a:solidFill>
              </a:rPr>
              <a:t>Graph Neural Networks</a:t>
            </a:r>
          </a:p>
        </p:txBody>
      </p:sp>
      <p:sp>
        <p:nvSpPr>
          <p:cNvPr id="81" name="Google Shape;81;p14"/>
          <p:cNvSpPr/>
          <p:nvPr/>
        </p:nvSpPr>
        <p:spPr>
          <a:xfrm>
            <a:off x="4621605" y="2924611"/>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Google Shape;82;p14"/>
          <p:cNvSpPr txBox="1">
            <a:spLocks noGrp="1"/>
          </p:cNvSpPr>
          <p:nvPr>
            <p:ph type="body" idx="4294967295"/>
          </p:nvPr>
        </p:nvSpPr>
        <p:spPr>
          <a:xfrm>
            <a:off x="7219927"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45</a:t>
            </a:r>
            <a:r>
              <a:rPr lang="en" dirty="0">
                <a:solidFill>
                  <a:schemeClr val="lt1"/>
                </a:solidFill>
              </a:rPr>
              <a:t> mins</a:t>
            </a:r>
            <a:endParaRPr dirty="0">
              <a:solidFill>
                <a:schemeClr val="lt1"/>
              </a:solidFill>
            </a:endParaRPr>
          </a:p>
        </p:txBody>
      </p:sp>
      <p:grpSp>
        <p:nvGrpSpPr>
          <p:cNvPr id="83" name="Google Shape;83;p14"/>
          <p:cNvGrpSpPr/>
          <p:nvPr/>
        </p:nvGrpSpPr>
        <p:grpSpPr>
          <a:xfrm>
            <a:off x="7964093" y="3918611"/>
            <a:ext cx="265200" cy="791541"/>
            <a:chOff x="5958946" y="2938958"/>
            <a:chExt cx="198900" cy="593656"/>
          </a:xfrm>
        </p:grpSpPr>
        <p:cxnSp>
          <p:nvCxnSpPr>
            <p:cNvPr id="84" name="Google Shape;84;p14"/>
            <p:cNvCxnSpPr>
              <a:cxnSpLocks/>
              <a:stCxn id="85" idx="4"/>
            </p:cNvCxnSpPr>
            <p:nvPr/>
          </p:nvCxnSpPr>
          <p:spPr>
            <a:xfrm flipV="1">
              <a:off x="6058396" y="2938958"/>
              <a:ext cx="13" cy="394756"/>
            </a:xfrm>
            <a:prstGeom prst="straightConnector1">
              <a:avLst/>
            </a:prstGeom>
            <a:noFill/>
            <a:ln w="9525" cap="flat" cmpd="sng">
              <a:solidFill>
                <a:schemeClr val="dk2"/>
              </a:solidFill>
              <a:prstDash val="solid"/>
              <a:round/>
              <a:headEnd type="none" w="sm" len="sm"/>
              <a:tailEnd type="none" w="sm" len="sm"/>
            </a:ln>
          </p:spPr>
        </p:cxnSp>
        <p:sp>
          <p:nvSpPr>
            <p:cNvPr id="85" name="Google Shape;85;p14"/>
            <p:cNvSpPr/>
            <p:nvPr/>
          </p:nvSpPr>
          <p:spPr>
            <a:xfrm rot="10800000" flipH="1">
              <a:off x="5958946" y="3333714"/>
              <a:ext cx="198900" cy="198900"/>
            </a:xfrm>
            <a:prstGeom prst="ellipse">
              <a:avLst/>
            </a:prstGeom>
            <a:solidFill>
              <a:srgbClr val="FF99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6" name="Google Shape;86;p14"/>
          <p:cNvSpPr txBox="1">
            <a:spLocks noGrp="1"/>
          </p:cNvSpPr>
          <p:nvPr>
            <p:ph type="body" idx="4294967295"/>
          </p:nvPr>
        </p:nvSpPr>
        <p:spPr>
          <a:xfrm>
            <a:off x="6091020" y="4620963"/>
            <a:ext cx="4070400" cy="1208400"/>
          </a:xfrm>
          <a:prstGeom prst="rect">
            <a:avLst/>
          </a:prstGeom>
        </p:spPr>
        <p:txBody>
          <a:bodyPr spcFirstLastPara="1" vert="horz" wrap="square" lIns="121900" tIns="121900" rIns="121900" bIns="121900" rtlCol="0" anchor="t" anchorCtr="0">
            <a:noAutofit/>
          </a:bodyPr>
          <a:lstStyle/>
          <a:p>
            <a:pPr marL="0" indent="0" algn="ctr">
              <a:spcBef>
                <a:spcPts val="0"/>
              </a:spcBef>
              <a:buNone/>
            </a:pPr>
            <a:r>
              <a:rPr lang="en-US" altLang="zh-CN" sz="3200" dirty="0">
                <a:solidFill>
                  <a:srgbClr val="000000"/>
                </a:solidFill>
              </a:rPr>
              <a:t>Practical</a:t>
            </a:r>
            <a:r>
              <a:rPr lang="zh-CN" altLang="en-US" sz="3200" dirty="0">
                <a:solidFill>
                  <a:srgbClr val="000000"/>
                </a:solidFill>
              </a:rPr>
              <a:t> </a:t>
            </a:r>
            <a:endParaRPr lang="en-US" altLang="zh-CN" sz="3200" dirty="0">
              <a:solidFill>
                <a:srgbClr val="000000"/>
              </a:solidFill>
            </a:endParaRPr>
          </a:p>
          <a:p>
            <a:pPr marL="0" indent="0" algn="ctr">
              <a:spcBef>
                <a:spcPts val="0"/>
              </a:spcBef>
              <a:buNone/>
            </a:pPr>
            <a:r>
              <a:rPr lang="en-US" altLang="zh-CN" sz="3200" dirty="0">
                <a:solidFill>
                  <a:srgbClr val="000000"/>
                </a:solidFill>
              </a:rPr>
              <a:t>Applications</a:t>
            </a:r>
            <a:endParaRPr lang="en-US" sz="3200" dirty="0">
              <a:solidFill>
                <a:srgbClr val="000000"/>
              </a:solidFill>
            </a:endParaRPr>
          </a:p>
        </p:txBody>
      </p:sp>
      <p:sp>
        <p:nvSpPr>
          <p:cNvPr id="87" name="Google Shape;87;p14"/>
          <p:cNvSpPr/>
          <p:nvPr/>
        </p:nvSpPr>
        <p:spPr>
          <a:xfrm>
            <a:off x="9042417"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Google Shape;88;p14"/>
          <p:cNvSpPr txBox="1">
            <a:spLocks noGrp="1"/>
          </p:cNvSpPr>
          <p:nvPr>
            <p:ph type="body" idx="4294967295"/>
          </p:nvPr>
        </p:nvSpPr>
        <p:spPr>
          <a:xfrm>
            <a:off x="9478896"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89" name="Google Shape;89;p14"/>
          <p:cNvGrpSpPr/>
          <p:nvPr/>
        </p:nvGrpSpPr>
        <p:grpSpPr>
          <a:xfrm>
            <a:off x="10226409" y="2146954"/>
            <a:ext cx="265200" cy="791541"/>
            <a:chOff x="3918084" y="1610215"/>
            <a:chExt cx="198900" cy="593656"/>
          </a:xfrm>
        </p:grpSpPr>
        <p:cxnSp>
          <p:nvCxnSpPr>
            <p:cNvPr id="90" name="Google Shape;90;p14"/>
            <p:cNvCxnSpPr>
              <a:cxnSpLocks/>
              <a:stCxn id="91" idx="4"/>
            </p:cNvCxnSpPr>
            <p:nvPr/>
          </p:nvCxnSpPr>
          <p:spPr>
            <a:xfrm>
              <a:off x="4017534" y="1809115"/>
              <a:ext cx="12" cy="394756"/>
            </a:xfrm>
            <a:prstGeom prst="straightConnector1">
              <a:avLst/>
            </a:prstGeom>
            <a:noFill/>
            <a:ln w="9525" cap="flat" cmpd="sng">
              <a:solidFill>
                <a:schemeClr val="dk2"/>
              </a:solidFill>
              <a:prstDash val="solid"/>
              <a:round/>
              <a:headEnd type="none" w="sm" len="sm"/>
              <a:tailEnd type="none" w="sm" len="sm"/>
            </a:ln>
          </p:spPr>
        </p:cxnSp>
        <p:sp>
          <p:nvSpPr>
            <p:cNvPr id="91" name="Google Shape;91;p14"/>
            <p:cNvSpPr/>
            <p:nvPr/>
          </p:nvSpPr>
          <p:spPr>
            <a:xfrm>
              <a:off x="3918084"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2" name="Google Shape;92;p14"/>
          <p:cNvSpPr txBox="1">
            <a:spLocks noGrp="1"/>
          </p:cNvSpPr>
          <p:nvPr>
            <p:ph type="body" idx="4294967295"/>
          </p:nvPr>
        </p:nvSpPr>
        <p:spPr>
          <a:xfrm>
            <a:off x="8860305" y="761667"/>
            <a:ext cx="2990400" cy="1208400"/>
          </a:xfrm>
          <a:prstGeom prst="rect">
            <a:avLst/>
          </a:prstGeom>
        </p:spPr>
        <p:txBody>
          <a:bodyPr spcFirstLastPara="1" vert="horz" wrap="square" lIns="121900" tIns="121900" rIns="121900" bIns="121900" rtlCol="0" anchor="t" anchorCtr="0">
            <a:noAutofit/>
          </a:bodyPr>
          <a:lstStyle/>
          <a:p>
            <a:pPr marL="0" indent="0" algn="ctr">
              <a:lnSpc>
                <a:spcPct val="100000"/>
              </a:lnSpc>
              <a:spcBef>
                <a:spcPts val="0"/>
              </a:spcBef>
              <a:buNone/>
            </a:pPr>
            <a:r>
              <a:rPr lang="en-US" altLang="zh-CN" sz="3200" dirty="0">
                <a:solidFill>
                  <a:srgbClr val="000000"/>
                </a:solidFill>
              </a:rPr>
              <a:t>Cognitive</a:t>
            </a:r>
            <a:r>
              <a:rPr lang="zh-CN" altLang="en-US" sz="3200" dirty="0">
                <a:solidFill>
                  <a:srgbClr val="000000"/>
                </a:solidFill>
              </a:rPr>
              <a:t> </a:t>
            </a:r>
            <a:endParaRPr lang="en-US" altLang="zh-CN" sz="3200" dirty="0">
              <a:solidFill>
                <a:srgbClr val="000000"/>
              </a:solidFill>
            </a:endParaRPr>
          </a:p>
          <a:p>
            <a:pPr marL="0" indent="0" algn="ctr">
              <a:lnSpc>
                <a:spcPct val="100000"/>
              </a:lnSpc>
              <a:spcBef>
                <a:spcPts val="0"/>
              </a:spcBef>
              <a:buNone/>
            </a:pPr>
            <a:r>
              <a:rPr lang="en-US" altLang="zh-CN" sz="3200" dirty="0">
                <a:solidFill>
                  <a:srgbClr val="000000"/>
                </a:solidFill>
              </a:rPr>
              <a:t>Graph</a:t>
            </a:r>
            <a:endParaRPr sz="3200" dirty="0">
              <a:solidFill>
                <a:srgbClr val="000000"/>
              </a:solidFill>
            </a:endParaRPr>
          </a:p>
        </p:txBody>
      </p:sp>
      <p:sp>
        <p:nvSpPr>
          <p:cNvPr id="93" name="Google Shape;93;p14"/>
          <p:cNvSpPr txBox="1">
            <a:spLocks noGrp="1"/>
          </p:cNvSpPr>
          <p:nvPr>
            <p:ph type="sldNum" idx="12"/>
          </p:nvPr>
        </p:nvSpPr>
        <p:spPr>
          <a:xfrm>
            <a:off x="11163767" y="6217633"/>
            <a:ext cx="881200" cy="524800"/>
          </a:xfrm>
          <a:prstGeom prst="rect">
            <a:avLst/>
          </a:prstGeom>
        </p:spPr>
        <p:txBody>
          <a:bodyPr spcFirstLastPara="1" vert="horz" wrap="square" lIns="121900" tIns="121900" rIns="121900" bIns="12190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3" name="Google Shape;153;p19">
            <a:extLst>
              <a:ext uri="{FF2B5EF4-FFF2-40B4-BE49-F238E27FC236}">
                <a16:creationId xmlns:a16="http://schemas.microsoft.com/office/drawing/2014/main" id="{ACB74A24-A4B4-5546-AD6F-CD38D4A281E7}"/>
              </a:ext>
            </a:extLst>
          </p:cNvPr>
          <p:cNvSpPr/>
          <p:nvPr/>
        </p:nvSpPr>
        <p:spPr>
          <a:xfrm>
            <a:off x="6839766" y="2929350"/>
            <a:ext cx="2719290" cy="994000"/>
          </a:xfrm>
          <a:prstGeom prst="chevron">
            <a:avLst>
              <a:gd name="adj" fmla="val 50000"/>
            </a:avLst>
          </a:prstGeom>
          <a:solidFill>
            <a:srgbClr val="A4C2F4"/>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Google Shape;70;p14">
            <a:extLst>
              <a:ext uri="{FF2B5EF4-FFF2-40B4-BE49-F238E27FC236}">
                <a16:creationId xmlns:a16="http://schemas.microsoft.com/office/drawing/2014/main" id="{86CB2D46-A539-F04B-93DA-5B750C419EE4}"/>
              </a:ext>
            </a:extLst>
          </p:cNvPr>
          <p:cNvSpPr txBox="1">
            <a:spLocks/>
          </p:cNvSpPr>
          <p:nvPr/>
        </p:nvSpPr>
        <p:spPr>
          <a:xfrm>
            <a:off x="782516" y="3100786"/>
            <a:ext cx="17532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15</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mins </a:t>
            </a:r>
          </a:p>
        </p:txBody>
      </p:sp>
      <p:sp>
        <p:nvSpPr>
          <p:cNvPr id="35" name="Google Shape;70;p14">
            <a:extLst>
              <a:ext uri="{FF2B5EF4-FFF2-40B4-BE49-F238E27FC236}">
                <a16:creationId xmlns:a16="http://schemas.microsoft.com/office/drawing/2014/main" id="{3E9226D6-A9C2-4F49-B029-9068C8F6BC81}"/>
              </a:ext>
            </a:extLst>
          </p:cNvPr>
          <p:cNvSpPr txBox="1">
            <a:spLocks/>
          </p:cNvSpPr>
          <p:nvPr/>
        </p:nvSpPr>
        <p:spPr>
          <a:xfrm>
            <a:off x="5120098" y="3089405"/>
            <a:ext cx="17532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30</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mins </a:t>
            </a:r>
          </a:p>
        </p:txBody>
      </p:sp>
      <p:sp>
        <p:nvSpPr>
          <p:cNvPr id="36" name="Google Shape;70;p14">
            <a:extLst>
              <a:ext uri="{FF2B5EF4-FFF2-40B4-BE49-F238E27FC236}">
                <a16:creationId xmlns:a16="http://schemas.microsoft.com/office/drawing/2014/main" id="{B527A777-E2E8-734B-A6DB-7FB47ECE3564}"/>
              </a:ext>
            </a:extLst>
          </p:cNvPr>
          <p:cNvSpPr txBox="1">
            <a:spLocks/>
          </p:cNvSpPr>
          <p:nvPr/>
        </p:nvSpPr>
        <p:spPr>
          <a:xfrm>
            <a:off x="7292205" y="3062601"/>
            <a:ext cx="17532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30</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mins </a:t>
            </a:r>
          </a:p>
        </p:txBody>
      </p:sp>
    </p:spTree>
    <p:extLst>
      <p:ext uri="{BB962C8B-B14F-4D97-AF65-F5344CB8AC3E}">
        <p14:creationId xmlns:p14="http://schemas.microsoft.com/office/powerpoint/2010/main" val="1176071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09828" y="2108804"/>
            <a:ext cx="4716000" cy="2844000"/>
          </a:xfrm>
          <a:prstGeom prst="roundRect">
            <a:avLst>
              <a:gd name="adj" fmla="val 2268"/>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grpSp>
        <p:nvGrpSpPr>
          <p:cNvPr id="2" name="Group 1">
            <a:extLst>
              <a:ext uri="{FF2B5EF4-FFF2-40B4-BE49-F238E27FC236}">
                <a16:creationId xmlns:a16="http://schemas.microsoft.com/office/drawing/2014/main" id="{CBDCE5B6-CD60-4240-B179-7F712C0E0173}"/>
              </a:ext>
            </a:extLst>
          </p:cNvPr>
          <p:cNvGrpSpPr/>
          <p:nvPr/>
        </p:nvGrpSpPr>
        <p:grpSpPr>
          <a:xfrm>
            <a:off x="541460" y="2236002"/>
            <a:ext cx="4608045" cy="2612029"/>
            <a:chOff x="853817" y="2072331"/>
            <a:chExt cx="6159500" cy="3105665"/>
          </a:xfrm>
        </p:grpSpPr>
        <p:pic>
          <p:nvPicPr>
            <p:cNvPr id="3" name="Picture 2">
              <a:extLst>
                <a:ext uri="{FF2B5EF4-FFF2-40B4-BE49-F238E27FC236}">
                  <a16:creationId xmlns:a16="http://schemas.microsoft.com/office/drawing/2014/main" id="{7832A47C-208C-1E4A-B1B2-7F962E35E930}"/>
                </a:ext>
              </a:extLst>
            </p:cNvPr>
            <p:cNvPicPr>
              <a:picLocks noChangeAspect="1"/>
            </p:cNvPicPr>
            <p:nvPr/>
          </p:nvPicPr>
          <p:blipFill>
            <a:blip r:embed="rId2"/>
            <a:stretch>
              <a:fillRect/>
            </a:stretch>
          </p:blipFill>
          <p:spPr>
            <a:xfrm>
              <a:off x="853817" y="2072331"/>
              <a:ext cx="6159500" cy="3009900"/>
            </a:xfrm>
            <a:prstGeom prst="rect">
              <a:avLst/>
            </a:prstGeom>
          </p:spPr>
        </p:pic>
        <p:sp>
          <p:nvSpPr>
            <p:cNvPr id="4" name="Rectangle 3">
              <a:extLst>
                <a:ext uri="{FF2B5EF4-FFF2-40B4-BE49-F238E27FC236}">
                  <a16:creationId xmlns:a16="http://schemas.microsoft.com/office/drawing/2014/main" id="{BF44EE13-5A8B-694A-8190-C9DA31B7E045}"/>
                </a:ext>
              </a:extLst>
            </p:cNvPr>
            <p:cNvSpPr/>
            <p:nvPr/>
          </p:nvSpPr>
          <p:spPr>
            <a:xfrm>
              <a:off x="6919784" y="3577281"/>
              <a:ext cx="93533" cy="191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a:endParaRPr>
            </a:p>
          </p:txBody>
        </p:sp>
        <p:sp>
          <p:nvSpPr>
            <p:cNvPr id="5" name="Rectangle 4">
              <a:extLst>
                <a:ext uri="{FF2B5EF4-FFF2-40B4-BE49-F238E27FC236}">
                  <a16:creationId xmlns:a16="http://schemas.microsoft.com/office/drawing/2014/main" id="{018975FF-77A9-004B-916E-0DE6718AACA7}"/>
                </a:ext>
              </a:extLst>
            </p:cNvPr>
            <p:cNvSpPr/>
            <p:nvPr/>
          </p:nvSpPr>
          <p:spPr>
            <a:xfrm>
              <a:off x="3933567" y="4880920"/>
              <a:ext cx="317157" cy="297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a:endParaRPr>
            </a:p>
          </p:txBody>
        </p:sp>
      </p:grpSp>
      <p:sp>
        <p:nvSpPr>
          <p:cNvPr id="7" name="TextBox 6">
            <a:extLst>
              <a:ext uri="{FF2B5EF4-FFF2-40B4-BE49-F238E27FC236}">
                <a16:creationId xmlns:a16="http://schemas.microsoft.com/office/drawing/2014/main" id="{DFB9E9AF-0353-7B44-8414-CE5B8FB8FF13}"/>
              </a:ext>
            </a:extLst>
          </p:cNvPr>
          <p:cNvSpPr txBox="1"/>
          <p:nvPr/>
        </p:nvSpPr>
        <p:spPr>
          <a:xfrm>
            <a:off x="920090" y="5197528"/>
            <a:ext cx="38507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Extremely</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Large</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Scale</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Attributed</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Heterogeneous</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Graphs</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with</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Billions</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of</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Nodes</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and</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Trillions</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of</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Edges</a:t>
            </a:r>
            <a:endParaRPr kumimoji="0" 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8" name="TextBox 7">
            <a:extLst>
              <a:ext uri="{FF2B5EF4-FFF2-40B4-BE49-F238E27FC236}">
                <a16:creationId xmlns:a16="http://schemas.microsoft.com/office/drawing/2014/main" id="{C5CF1A6C-A5B9-BF4A-8599-57EBACC28FCF}"/>
              </a:ext>
            </a:extLst>
          </p:cNvPr>
          <p:cNvSpPr txBox="1"/>
          <p:nvPr/>
        </p:nvSpPr>
        <p:spPr>
          <a:xfrm>
            <a:off x="5539153" y="5197994"/>
            <a:ext cx="34196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Unified</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Graph</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Embeddings</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for</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Both</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Various</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Topological</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and</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Attributed</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Spaces</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endParaRPr kumimoji="0" 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11" name="TextBox 10">
            <a:extLst>
              <a:ext uri="{FF2B5EF4-FFF2-40B4-BE49-F238E27FC236}">
                <a16:creationId xmlns:a16="http://schemas.microsoft.com/office/drawing/2014/main" id="{ABBA46B0-65F7-FD4C-B422-23E639FF8464}"/>
              </a:ext>
            </a:extLst>
          </p:cNvPr>
          <p:cNvSpPr txBox="1"/>
          <p:nvPr/>
        </p:nvSpPr>
        <p:spPr>
          <a:xfrm>
            <a:off x="9516162" y="5409720"/>
            <a:ext cx="21284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Practical</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Challenges</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and</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Our</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Current</a:t>
            </a:r>
            <a:r>
              <a:rPr kumimoji="0" lang="zh-CN" alt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Focuses</a:t>
            </a:r>
            <a:endParaRPr kumimoji="0" lang="en-US" sz="12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13" name="TextBox 12">
            <a:extLst>
              <a:ext uri="{FF2B5EF4-FFF2-40B4-BE49-F238E27FC236}">
                <a16:creationId xmlns:a16="http://schemas.microsoft.com/office/drawing/2014/main" id="{566C3BEB-297F-8148-8CAE-D215FA9A274C}"/>
              </a:ext>
            </a:extLst>
          </p:cNvPr>
          <p:cNvSpPr txBox="1"/>
          <p:nvPr/>
        </p:nvSpPr>
        <p:spPr>
          <a:xfrm>
            <a:off x="10019489" y="2023922"/>
            <a:ext cx="1789423" cy="32778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1891FB"/>
                </a:solidFill>
                <a:effectLst/>
                <a:uLnTx/>
                <a:uFillTx/>
                <a:latin typeface="Alibaba Sans" panose="020B0503020203040204" pitchFamily="34" charset="0"/>
                <a:cs typeface="Alibaba Sans" panose="020B0503020203040204" pitchFamily="34" charset="0"/>
              </a:rPr>
              <a:t>Sampling:</a:t>
            </a:r>
            <a:r>
              <a:rPr kumimoji="0" lang="zh-CN" altLang="en-US" sz="1600" b="0" i="0" u="none" strike="noStrike" kern="1200" cap="none" spc="0" normalizeH="0" baseline="0" noProof="0" dirty="0">
                <a:ln>
                  <a:noFill/>
                </a:ln>
                <a:solidFill>
                  <a:srgbClr val="1891FB"/>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Representative</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and</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Negative</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1891FB"/>
                </a:solidFill>
                <a:effectLst/>
                <a:uLnTx/>
                <a:uFillTx/>
                <a:latin typeface="Alibaba Sans" panose="020B0503020203040204" pitchFamily="34" charset="0"/>
                <a:cs typeface="Alibaba Sans" panose="020B0503020203040204" pitchFamily="34" charset="0"/>
              </a:rPr>
              <a:t>Multiplex: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Node</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and</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Edge</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Heterogeneities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1891FB"/>
                </a:solidFill>
                <a:effectLst/>
                <a:uLnTx/>
                <a:uFillTx/>
                <a:latin typeface="Alibaba Sans" panose="020B0503020203040204" pitchFamily="34" charset="0"/>
                <a:cs typeface="Alibaba Sans" panose="020B0503020203040204" pitchFamily="34" charset="0"/>
              </a:rPr>
              <a:t>Mixture</a:t>
            </a:r>
            <a:r>
              <a:rPr kumimoji="0" lang="zh-CN" altLang="en-US" sz="1600" b="0" i="0" u="none" strike="noStrike" kern="1200" cap="none" spc="0" normalizeH="0" baseline="0" noProof="0" dirty="0">
                <a:ln>
                  <a:noFill/>
                </a:ln>
                <a:solidFill>
                  <a:srgbClr val="1891FB"/>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1891FB"/>
                </a:solidFill>
                <a:effectLst/>
                <a:uLnTx/>
                <a:uFillTx/>
                <a:latin typeface="Alibaba Sans" panose="020B0503020203040204" pitchFamily="34" charset="0"/>
                <a:cs typeface="Alibaba Sans" panose="020B0503020203040204" pitchFamily="34" charset="0"/>
              </a:rPr>
              <a:t>Modes: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Users</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with</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Different</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Latent</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Interest</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1891FB"/>
                </a:solidFill>
                <a:effectLst/>
                <a:uLnTx/>
                <a:uFillTx/>
                <a:latin typeface="Alibaba Sans" panose="020B0503020203040204" pitchFamily="34" charset="0"/>
                <a:cs typeface="Alibaba Sans" panose="020B0503020203040204" pitchFamily="34" charset="0"/>
              </a:rPr>
              <a:t>Hierarchical: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Users’</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community</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structures</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and</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items’</a:t>
            </a:r>
            <a:r>
              <a:rPr kumimoji="0" lang="zh-CN" alt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categories</a:t>
            </a:r>
            <a:endParaRPr kumimoji="0" lang="en-US" sz="11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14" name="文本框 1">
            <a:extLst>
              <a:ext uri="{FF2B5EF4-FFF2-40B4-BE49-F238E27FC236}">
                <a16:creationId xmlns:a16="http://schemas.microsoft.com/office/drawing/2014/main" id="{99D26216-F5F2-F74C-A0D1-5A05E5674EFC}"/>
              </a:ext>
            </a:extLst>
          </p:cNvPr>
          <p:cNvSpPr txBox="1"/>
          <p:nvPr/>
        </p:nvSpPr>
        <p:spPr>
          <a:xfrm>
            <a:off x="364183" y="398261"/>
            <a:ext cx="8848476" cy="477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A</a:t>
            </a:r>
            <a:r>
              <a:rPr kumimoji="0" lang="zh-CN" altLang="en-US"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 </a:t>
            </a:r>
            <a:r>
              <a:rPr kumimoji="0" lang="en-US" altLang="zh-CN"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GE</a:t>
            </a:r>
            <a:r>
              <a:rPr kumimoji="0" lang="zh-CN" altLang="en-US"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 </a:t>
            </a:r>
            <a:r>
              <a:rPr kumimoji="0" lang="en-US" altLang="zh-CN"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Oriented</a:t>
            </a:r>
            <a:r>
              <a:rPr kumimoji="0" lang="zh-CN" altLang="en-US"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 </a:t>
            </a:r>
            <a:r>
              <a:rPr kumimoji="0" lang="en-US" altLang="zh-CN"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Recommendation</a:t>
            </a:r>
            <a:r>
              <a:rPr kumimoji="0" lang="zh-CN" altLang="en-US"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 </a:t>
            </a:r>
            <a:r>
              <a:rPr kumimoji="0" lang="en-US" altLang="zh-CN"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System</a:t>
            </a:r>
            <a:r>
              <a:rPr kumimoji="0" lang="zh-CN" altLang="en-US"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 </a:t>
            </a:r>
            <a:r>
              <a:rPr kumimoji="0" lang="en-US" altLang="zh-CN"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in</a:t>
            </a:r>
            <a:r>
              <a:rPr kumimoji="0" lang="zh-CN" altLang="en-US"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 </a:t>
            </a:r>
            <a:r>
              <a:rPr kumimoji="0" lang="en-US" altLang="zh-CN"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Practice</a:t>
            </a:r>
            <a:endParaRPr kumimoji="0" lang="zh-CN" altLang="en-US"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endParaRPr>
          </a:p>
        </p:txBody>
      </p:sp>
      <p:sp>
        <p:nvSpPr>
          <p:cNvPr id="16" name="圆角矩形 15"/>
          <p:cNvSpPr/>
          <p:nvPr/>
        </p:nvSpPr>
        <p:spPr>
          <a:xfrm>
            <a:off x="5531445" y="2108804"/>
            <a:ext cx="3348000" cy="2844000"/>
          </a:xfrm>
          <a:prstGeom prst="roundRect">
            <a:avLst>
              <a:gd name="adj" fmla="val 2268"/>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pic>
        <p:nvPicPr>
          <p:cNvPr id="12" name="Picture 11">
            <a:extLst>
              <a:ext uri="{FF2B5EF4-FFF2-40B4-BE49-F238E27FC236}">
                <a16:creationId xmlns:a16="http://schemas.microsoft.com/office/drawing/2014/main" id="{C2343D4F-2A66-B54E-8FE8-CF9054ED3BB3}"/>
              </a:ext>
            </a:extLst>
          </p:cNvPr>
          <p:cNvPicPr>
            <a:picLocks noChangeAspect="1"/>
          </p:cNvPicPr>
          <p:nvPr/>
        </p:nvPicPr>
        <p:blipFill>
          <a:blip r:embed="rId3"/>
          <a:stretch>
            <a:fillRect/>
          </a:stretch>
        </p:blipFill>
        <p:spPr>
          <a:xfrm>
            <a:off x="5913887" y="2210187"/>
            <a:ext cx="2583116" cy="2583116"/>
          </a:xfrm>
          <a:prstGeom prst="rect">
            <a:avLst/>
          </a:prstGeom>
        </p:spPr>
      </p:pic>
      <p:sp>
        <p:nvSpPr>
          <p:cNvPr id="17" name="等腰三角形 16"/>
          <p:cNvSpPr/>
          <p:nvPr/>
        </p:nvSpPr>
        <p:spPr>
          <a:xfrm rot="5400000">
            <a:off x="5291250" y="3446298"/>
            <a:ext cx="196055" cy="169012"/>
          </a:xfrm>
          <a:prstGeom prst="triangle">
            <a:avLst/>
          </a:prstGeom>
          <a:solidFill>
            <a:srgbClr val="1891F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8" name="等腰三角形 17"/>
          <p:cNvSpPr/>
          <p:nvPr/>
        </p:nvSpPr>
        <p:spPr>
          <a:xfrm rot="5400000">
            <a:off x="9019029" y="3446299"/>
            <a:ext cx="196055" cy="169012"/>
          </a:xfrm>
          <a:prstGeom prst="triangle">
            <a:avLst/>
          </a:prstGeom>
          <a:solidFill>
            <a:srgbClr val="1891F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cxnSp>
        <p:nvCxnSpPr>
          <p:cNvPr id="20" name="直接连接符 19"/>
          <p:cNvCxnSpPr/>
          <p:nvPr/>
        </p:nvCxnSpPr>
        <p:spPr>
          <a:xfrm>
            <a:off x="9283955" y="3530804"/>
            <a:ext cx="326571" cy="0"/>
          </a:xfrm>
          <a:prstGeom prst="line">
            <a:avLst/>
          </a:prstGeom>
          <a:noFill/>
          <a:ln w="9525" cap="flat">
            <a:solidFill>
              <a:srgbClr val="1891FB"/>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直接连接符 20"/>
          <p:cNvCxnSpPr/>
          <p:nvPr/>
        </p:nvCxnSpPr>
        <p:spPr>
          <a:xfrm>
            <a:off x="9610526" y="1985689"/>
            <a:ext cx="326571" cy="0"/>
          </a:xfrm>
          <a:prstGeom prst="line">
            <a:avLst/>
          </a:prstGeom>
          <a:noFill/>
          <a:ln w="9525" cap="flat">
            <a:solidFill>
              <a:srgbClr val="1891FB"/>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直接连接符 21"/>
          <p:cNvCxnSpPr/>
          <p:nvPr/>
        </p:nvCxnSpPr>
        <p:spPr>
          <a:xfrm>
            <a:off x="9610526" y="5047740"/>
            <a:ext cx="326571" cy="0"/>
          </a:xfrm>
          <a:prstGeom prst="line">
            <a:avLst/>
          </a:prstGeom>
          <a:noFill/>
          <a:ln w="9525" cap="flat">
            <a:solidFill>
              <a:srgbClr val="1891FB"/>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直接连接符 23"/>
          <p:cNvCxnSpPr/>
          <p:nvPr/>
        </p:nvCxnSpPr>
        <p:spPr>
          <a:xfrm>
            <a:off x="9610526" y="1985689"/>
            <a:ext cx="0" cy="3062051"/>
          </a:xfrm>
          <a:prstGeom prst="line">
            <a:avLst/>
          </a:prstGeom>
          <a:noFill/>
          <a:ln w="12700" cap="flat">
            <a:solidFill>
              <a:srgbClr val="1891FB"/>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30171625"/>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a:extLst>
              <a:ext uri="{FF2B5EF4-FFF2-40B4-BE49-F238E27FC236}">
                <a16:creationId xmlns:a16="http://schemas.microsoft.com/office/drawing/2014/main" id="{342D3250-669B-FD43-960F-40FB0E160F28}"/>
              </a:ext>
            </a:extLst>
          </p:cNvPr>
          <p:cNvSpPr txBox="1"/>
          <p:nvPr/>
        </p:nvSpPr>
        <p:spPr>
          <a:xfrm>
            <a:off x="531610" y="310134"/>
            <a:ext cx="5659329"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GNN</a:t>
            </a:r>
            <a:r>
              <a:rPr kumimoji="0" lang="zh-CN" altLang="en-US" sz="28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 </a:t>
            </a:r>
            <a:r>
              <a:rPr kumimoji="0" lang="en-US" altLang="zh-CN" sz="28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rPr>
              <a:t>Framework Overview</a:t>
            </a:r>
            <a:endParaRPr kumimoji="0" lang="zh-CN" altLang="en-US" sz="28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Calibri"/>
            </a:endParaRPr>
          </a:p>
        </p:txBody>
      </p:sp>
      <p:pic>
        <p:nvPicPr>
          <p:cNvPr id="5" name="Picture 4">
            <a:extLst>
              <a:ext uri="{FF2B5EF4-FFF2-40B4-BE49-F238E27FC236}">
                <a16:creationId xmlns:a16="http://schemas.microsoft.com/office/drawing/2014/main" id="{70AE8840-EE35-874C-9EFF-A1049AF1EB9C}"/>
              </a:ext>
            </a:extLst>
          </p:cNvPr>
          <p:cNvPicPr>
            <a:picLocks noChangeAspect="1"/>
          </p:cNvPicPr>
          <p:nvPr/>
        </p:nvPicPr>
        <p:blipFill>
          <a:blip r:embed="rId2"/>
          <a:stretch>
            <a:fillRect/>
          </a:stretch>
        </p:blipFill>
        <p:spPr>
          <a:xfrm>
            <a:off x="1180505" y="1278985"/>
            <a:ext cx="9829800" cy="5003800"/>
          </a:xfrm>
          <a:prstGeom prst="rect">
            <a:avLst/>
          </a:prstGeom>
        </p:spPr>
      </p:pic>
    </p:spTree>
    <p:extLst>
      <p:ext uri="{BB962C8B-B14F-4D97-AF65-F5344CB8AC3E}">
        <p14:creationId xmlns:p14="http://schemas.microsoft.com/office/powerpoint/2010/main" val="22519434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5">
            <a:extLst>
              <a:ext uri="{FF2B5EF4-FFF2-40B4-BE49-F238E27FC236}">
                <a16:creationId xmlns:a16="http://schemas.microsoft.com/office/drawing/2014/main" id="{17B2DCFF-30FA-7049-ABD4-628D8E759059}"/>
              </a:ext>
            </a:extLst>
          </p:cNvPr>
          <p:cNvSpPr txBox="1">
            <a:spLocks/>
          </p:cNvSpPr>
          <p:nvPr/>
        </p:nvSpPr>
        <p:spPr>
          <a:xfrm>
            <a:off x="510391" y="305708"/>
            <a:ext cx="10515600" cy="4417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mn-cs"/>
              </a:rPr>
              <a:t>System Optimizations</a:t>
            </a:r>
            <a:endParaRPr kumimoji="0" lang="zh-CN" altLang="en-US" sz="28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mn-cs"/>
            </a:endParaRPr>
          </a:p>
        </p:txBody>
      </p:sp>
      <p:sp>
        <p:nvSpPr>
          <p:cNvPr id="13" name="内容占位符 7">
            <a:extLst>
              <a:ext uri="{FF2B5EF4-FFF2-40B4-BE49-F238E27FC236}">
                <a16:creationId xmlns:a16="http://schemas.microsoft.com/office/drawing/2014/main" id="{3ECB83DA-1A10-5E47-A6B5-7E76E962E2D4}"/>
              </a:ext>
            </a:extLst>
          </p:cNvPr>
          <p:cNvSpPr txBox="1">
            <a:spLocks/>
          </p:cNvSpPr>
          <p:nvPr/>
        </p:nvSpPr>
        <p:spPr>
          <a:xfrm>
            <a:off x="725310" y="5170324"/>
            <a:ext cx="8672110" cy="2925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2" pitchFamily="18" charset="2"/>
              <a:buChar char=""/>
              <a:tabLst/>
              <a:defRPr/>
            </a:pPr>
            <a:r>
              <a:rPr kumimoji="0" lang="en-US" altLang="zh-CN" sz="2400" b="0" i="0" u="none" strike="noStrike" kern="1200" cap="none" spc="0" normalizeH="0" baseline="0" noProof="0" dirty="0">
                <a:ln>
                  <a:noFill/>
                </a:ln>
                <a:solidFill>
                  <a:srgbClr val="FFFFFF"/>
                </a:solidFill>
                <a:effectLst/>
                <a:uLnTx/>
                <a:uFillTx/>
                <a:latin typeface="Calibri"/>
                <a:ea typeface="微软雅黑" panose="020B0503020204020204" pitchFamily="34" charset="-122"/>
                <a:cs typeface="+mn-cs"/>
              </a:rPr>
              <a:t>Graph partitioning and clustering</a:t>
            </a:r>
          </a:p>
          <a:p>
            <a:pPr marL="228600" marR="0" lvl="0" indent="-228600" algn="l" defTabSz="914400" rtl="0" eaLnBrk="1" fontAlgn="auto" latinLnBrk="0" hangingPunct="1">
              <a:lnSpc>
                <a:spcPct val="90000"/>
              </a:lnSpc>
              <a:spcBef>
                <a:spcPts val="1000"/>
              </a:spcBef>
              <a:spcAft>
                <a:spcPts val="0"/>
              </a:spcAft>
              <a:buClrTx/>
              <a:buSzTx/>
              <a:buFont typeface="Wingdings 2" pitchFamily="18" charset="2"/>
              <a:buChar char=""/>
              <a:tabLst/>
              <a:defRPr/>
            </a:pPr>
            <a:r>
              <a:rPr kumimoji="0" lang="en-US" altLang="zh-CN" sz="2400" b="0" i="0" u="none" strike="noStrike" kern="1200" cap="none" spc="0" normalizeH="0" baseline="0" noProof="0" dirty="0">
                <a:ln>
                  <a:noFill/>
                </a:ln>
                <a:solidFill>
                  <a:srgbClr val="FFFFFF"/>
                </a:solidFill>
                <a:effectLst/>
                <a:uLnTx/>
                <a:uFillTx/>
                <a:latin typeface="Calibri"/>
                <a:ea typeface="微软雅黑" panose="020B0503020204020204" pitchFamily="34" charset="-122"/>
                <a:cs typeface="+mn-cs"/>
              </a:rPr>
              <a:t>Co-locate embedding variables with graph partitions</a:t>
            </a:r>
          </a:p>
          <a:p>
            <a:pPr marL="228600" marR="0" lvl="0" indent="-228600" algn="l" defTabSz="914400" rtl="0" eaLnBrk="1" fontAlgn="auto" latinLnBrk="0" hangingPunct="1">
              <a:lnSpc>
                <a:spcPct val="90000"/>
              </a:lnSpc>
              <a:spcBef>
                <a:spcPts val="1000"/>
              </a:spcBef>
              <a:spcAft>
                <a:spcPts val="0"/>
              </a:spcAft>
              <a:buClrTx/>
              <a:buSzTx/>
              <a:buFont typeface="Wingdings 2" pitchFamily="18" charset="2"/>
              <a:buChar char=""/>
              <a:tabLst/>
              <a:defRPr/>
            </a:pPr>
            <a:r>
              <a:rPr kumimoji="0" lang="en-US" altLang="zh-CN" sz="2400" b="0" i="0" u="none" strike="noStrike" kern="1200" cap="none" spc="0" normalizeH="0" baseline="0" noProof="0" dirty="0">
                <a:ln>
                  <a:noFill/>
                </a:ln>
                <a:solidFill>
                  <a:srgbClr val="FFFFFF"/>
                </a:solidFill>
                <a:effectLst/>
                <a:uLnTx/>
                <a:uFillTx/>
                <a:latin typeface="Calibri"/>
                <a:ea typeface="微软雅黑" panose="020B0503020204020204" pitchFamily="34" charset="-122"/>
                <a:cs typeface="+mn-cs"/>
              </a:rPr>
              <a:t>Reuse embedding if possible</a:t>
            </a:r>
          </a:p>
        </p:txBody>
      </p:sp>
      <p:pic>
        <p:nvPicPr>
          <p:cNvPr id="14" name="Picture 4" descr="ee the source image">
            <a:extLst>
              <a:ext uri="{FF2B5EF4-FFF2-40B4-BE49-F238E27FC236}">
                <a16:creationId xmlns:a16="http://schemas.microsoft.com/office/drawing/2014/main" id="{DEB491B3-BBC8-5E48-92FB-7AF17A040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175" y="1700531"/>
            <a:ext cx="4256792" cy="34697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le 14">
            <a:extLst>
              <a:ext uri="{FF2B5EF4-FFF2-40B4-BE49-F238E27FC236}">
                <a16:creationId xmlns:a16="http://schemas.microsoft.com/office/drawing/2014/main" id="{D88191B3-58F0-EF48-8434-9B1BAD735A42}"/>
              </a:ext>
            </a:extLst>
          </p:cNvPr>
          <p:cNvGraphicFramePr>
            <a:graphicFrameLocks noGrp="1"/>
          </p:cNvGraphicFramePr>
          <p:nvPr>
            <p:extLst/>
          </p:nvPr>
        </p:nvGraphicFramePr>
        <p:xfrm>
          <a:off x="10109034" y="1968090"/>
          <a:ext cx="833120" cy="137160"/>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tblGrid>
              <a:tr h="0">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bl>
          </a:graphicData>
        </a:graphic>
      </p:graphicFrame>
      <p:graphicFrame>
        <p:nvGraphicFramePr>
          <p:cNvPr id="16" name="Table 15">
            <a:extLst>
              <a:ext uri="{FF2B5EF4-FFF2-40B4-BE49-F238E27FC236}">
                <a16:creationId xmlns:a16="http://schemas.microsoft.com/office/drawing/2014/main" id="{0C6C4179-4F4A-C947-8FA5-8882EBAB714F}"/>
              </a:ext>
            </a:extLst>
          </p:cNvPr>
          <p:cNvGraphicFramePr>
            <a:graphicFrameLocks noGrp="1"/>
          </p:cNvGraphicFramePr>
          <p:nvPr>
            <p:extLst/>
          </p:nvPr>
        </p:nvGraphicFramePr>
        <p:xfrm>
          <a:off x="8564300" y="1920102"/>
          <a:ext cx="833120" cy="137160"/>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tblGrid>
              <a:tr h="0">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A5DAD"/>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A5DAD"/>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A5DAD"/>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A5DAD"/>
                    </a:solidFill>
                  </a:tcPr>
                </a:tc>
                <a:extLst>
                  <a:ext uri="{0D108BD9-81ED-4DB2-BD59-A6C34878D82A}">
                    <a16:rowId xmlns:a16="http://schemas.microsoft.com/office/drawing/2014/main" val="10000"/>
                  </a:ext>
                </a:extLst>
              </a:tr>
            </a:tbl>
          </a:graphicData>
        </a:graphic>
      </p:graphicFrame>
      <p:graphicFrame>
        <p:nvGraphicFramePr>
          <p:cNvPr id="17" name="Table 16">
            <a:extLst>
              <a:ext uri="{FF2B5EF4-FFF2-40B4-BE49-F238E27FC236}">
                <a16:creationId xmlns:a16="http://schemas.microsoft.com/office/drawing/2014/main" id="{A3E8DFBE-87E2-EA42-A49C-12C3A741FDB6}"/>
              </a:ext>
            </a:extLst>
          </p:cNvPr>
          <p:cNvGraphicFramePr>
            <a:graphicFrameLocks noGrp="1"/>
          </p:cNvGraphicFramePr>
          <p:nvPr>
            <p:extLst/>
          </p:nvPr>
        </p:nvGraphicFramePr>
        <p:xfrm>
          <a:off x="8853125" y="2465223"/>
          <a:ext cx="833120" cy="137160"/>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tblGrid>
              <a:tr h="0">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bl>
          </a:graphicData>
        </a:graphic>
      </p:graphicFrame>
      <p:graphicFrame>
        <p:nvGraphicFramePr>
          <p:cNvPr id="18" name="Table 17">
            <a:extLst>
              <a:ext uri="{FF2B5EF4-FFF2-40B4-BE49-F238E27FC236}">
                <a16:creationId xmlns:a16="http://schemas.microsoft.com/office/drawing/2014/main" id="{80FAEA6E-CEB4-D744-BDC4-FF6633D756F2}"/>
              </a:ext>
            </a:extLst>
          </p:cNvPr>
          <p:cNvGraphicFramePr>
            <a:graphicFrameLocks noGrp="1"/>
          </p:cNvGraphicFramePr>
          <p:nvPr>
            <p:extLst/>
          </p:nvPr>
        </p:nvGraphicFramePr>
        <p:xfrm>
          <a:off x="10595847" y="3744410"/>
          <a:ext cx="833120" cy="137160"/>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tblGrid>
              <a:tr h="0">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BCFC6"/>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BCFC6"/>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BCFC6"/>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BCFC6"/>
                    </a:solidFill>
                  </a:tcPr>
                </a:tc>
                <a:extLst>
                  <a:ext uri="{0D108BD9-81ED-4DB2-BD59-A6C34878D82A}">
                    <a16:rowId xmlns:a16="http://schemas.microsoft.com/office/drawing/2014/main" val="10000"/>
                  </a:ext>
                </a:extLst>
              </a:tr>
            </a:tbl>
          </a:graphicData>
        </a:graphic>
      </p:graphicFrame>
      <p:graphicFrame>
        <p:nvGraphicFramePr>
          <p:cNvPr id="19" name="Table 18">
            <a:extLst>
              <a:ext uri="{FF2B5EF4-FFF2-40B4-BE49-F238E27FC236}">
                <a16:creationId xmlns:a16="http://schemas.microsoft.com/office/drawing/2014/main" id="{0D194163-ECE0-2542-965C-7CFE9AC2DAF1}"/>
              </a:ext>
            </a:extLst>
          </p:cNvPr>
          <p:cNvGraphicFramePr>
            <a:graphicFrameLocks noGrp="1"/>
          </p:cNvGraphicFramePr>
          <p:nvPr>
            <p:extLst/>
          </p:nvPr>
        </p:nvGraphicFramePr>
        <p:xfrm>
          <a:off x="7261582" y="3675830"/>
          <a:ext cx="833120" cy="137160"/>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tblGrid>
              <a:tr h="0">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B22600">
                        <a:lumMod val="50000"/>
                      </a:srgbClr>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B22600">
                        <a:lumMod val="50000"/>
                      </a:srgbClr>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B22600">
                        <a:lumMod val="50000"/>
                      </a:srgbClr>
                    </a:solidFill>
                  </a:tcPr>
                </a:tc>
                <a:tc>
                  <a:txBody>
                    <a:bodyPr/>
                    <a:lstStyle>
                      <a:lvl1pPr marL="0" marR="0" indent="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1pPr>
                      <a:lvl2pPr marL="0" marR="0" indent="609492"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2pPr>
                      <a:lvl3pPr marL="0" marR="0" indent="121898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3pPr>
                      <a:lvl4pPr marL="0" marR="0" indent="182848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4pPr>
                      <a:lvl5pPr marL="0" marR="0" indent="243797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5pPr>
                      <a:lvl6pPr marL="0" marR="0" indent="3047467"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6pPr>
                      <a:lvl7pPr marL="0" marR="0" indent="3656960"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7pPr>
                      <a:lvl8pPr marL="0" marR="0" indent="4266453"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8pPr>
                      <a:lvl9pPr marL="0" marR="0" indent="4875946" algn="r" defTabSz="60949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Calibri"/>
                          <a:sym typeface="Calibri"/>
                        </a:defRPr>
                      </a:lvl9pPr>
                    </a:lstStyle>
                    <a:p>
                      <a:endParaRPr lang="en-US" sz="300" dirty="0">
                        <a:ln>
                          <a:solidFill>
                            <a:srgbClr val="2091FC"/>
                          </a:solidFill>
                        </a:ln>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B22600">
                        <a:lumMod val="50000"/>
                      </a:srgbClr>
                    </a:solidFill>
                  </a:tcPr>
                </a:tc>
                <a:extLst>
                  <a:ext uri="{0D108BD9-81ED-4DB2-BD59-A6C34878D82A}">
                    <a16:rowId xmlns:a16="http://schemas.microsoft.com/office/drawing/2014/main" val="10000"/>
                  </a:ext>
                </a:extLst>
              </a:tr>
            </a:tbl>
          </a:graphicData>
        </a:graphic>
      </p:graphicFrame>
      <p:pic>
        <p:nvPicPr>
          <p:cNvPr id="20" name="Picture 2">
            <a:extLst>
              <a:ext uri="{FF2B5EF4-FFF2-40B4-BE49-F238E27FC236}">
                <a16:creationId xmlns:a16="http://schemas.microsoft.com/office/drawing/2014/main" id="{D1BB601F-9845-BA4D-A40F-EA0EDA890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88" y="1270280"/>
            <a:ext cx="5773818" cy="3570880"/>
          </a:xfrm>
          <a:prstGeom prst="rect">
            <a:avLst/>
          </a:prstGeom>
        </p:spPr>
      </p:pic>
      <p:sp>
        <p:nvSpPr>
          <p:cNvPr id="21" name="文本框 1">
            <a:extLst>
              <a:ext uri="{FF2B5EF4-FFF2-40B4-BE49-F238E27FC236}">
                <a16:creationId xmlns:a16="http://schemas.microsoft.com/office/drawing/2014/main" id="{4C3143C0-BF47-5B45-8F9F-7C7809100A29}"/>
              </a:ext>
            </a:extLst>
          </p:cNvPr>
          <p:cNvSpPr txBox="1"/>
          <p:nvPr/>
        </p:nvSpPr>
        <p:spPr>
          <a:xfrm>
            <a:off x="8507274" y="1281308"/>
            <a:ext cx="15248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Calibri"/>
                <a:ea typeface="宋体" panose="02010600030101010101" pitchFamily="2" charset="-122"/>
              </a:rPr>
              <a:t>Embedding </a:t>
            </a:r>
            <a:r>
              <a:rPr kumimoji="0" lang="en-US" altLang="zh-CN" sz="2400" b="0"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宋体" panose="02010600030101010101" pitchFamily="2" charset="-122"/>
              </a:rPr>
              <a:t>h</a:t>
            </a:r>
            <a:endParaRPr kumimoji="0" lang="zh-CN" altLang="en-US" sz="1800" b="0"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宋体" panose="02010600030101010101" pitchFamily="2" charset="-122"/>
            </a:endParaRPr>
          </a:p>
        </p:txBody>
      </p:sp>
    </p:spTree>
    <p:extLst>
      <p:ext uri="{BB962C8B-B14F-4D97-AF65-F5344CB8AC3E}">
        <p14:creationId xmlns:p14="http://schemas.microsoft.com/office/powerpoint/2010/main" val="30684307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E091E79D-71F3-C741-AC7B-9809439DDA57}"/>
              </a:ext>
            </a:extLst>
          </p:cNvPr>
          <p:cNvSpPr/>
          <p:nvPr/>
        </p:nvSpPr>
        <p:spPr>
          <a:xfrm>
            <a:off x="1645735" y="2698438"/>
            <a:ext cx="3686909" cy="1354070"/>
          </a:xfrm>
          <a:prstGeom prst="roundRect">
            <a:avLst/>
          </a:prstGeom>
          <a:solidFill>
            <a:srgbClr val="1719C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a:ea typeface="+mn-ea"/>
              <a:cs typeface="+mn-cs"/>
            </a:endParaRPr>
          </a:p>
        </p:txBody>
      </p:sp>
      <p:sp>
        <p:nvSpPr>
          <p:cNvPr id="116" name="圆角矩形 115"/>
          <p:cNvSpPr/>
          <p:nvPr/>
        </p:nvSpPr>
        <p:spPr>
          <a:xfrm>
            <a:off x="955710" y="6021899"/>
            <a:ext cx="10152000" cy="648000"/>
          </a:xfrm>
          <a:prstGeom prst="roundRect">
            <a:avLst>
              <a:gd name="adj" fmla="val 9771"/>
            </a:avLst>
          </a:prstGeom>
          <a:solidFill>
            <a:srgbClr val="1891F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09" name="圆角矩形 108"/>
          <p:cNvSpPr/>
          <p:nvPr/>
        </p:nvSpPr>
        <p:spPr>
          <a:xfrm>
            <a:off x="9523610" y="1101261"/>
            <a:ext cx="1008000" cy="504000"/>
          </a:xfrm>
          <a:prstGeom prst="roundRect">
            <a:avLst>
              <a:gd name="adj" fmla="val 9771"/>
            </a:avLst>
          </a:prstGeom>
          <a:solidFill>
            <a:srgbClr val="1891F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08" name="圆角矩形 107"/>
          <p:cNvSpPr/>
          <p:nvPr/>
        </p:nvSpPr>
        <p:spPr>
          <a:xfrm>
            <a:off x="8211617" y="1101261"/>
            <a:ext cx="1008000" cy="504000"/>
          </a:xfrm>
          <a:prstGeom prst="roundRect">
            <a:avLst>
              <a:gd name="adj" fmla="val 9771"/>
            </a:avLst>
          </a:prstGeom>
          <a:solidFill>
            <a:srgbClr val="1891F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07" name="圆角矩形 106"/>
          <p:cNvSpPr/>
          <p:nvPr/>
        </p:nvSpPr>
        <p:spPr>
          <a:xfrm>
            <a:off x="6903135" y="1101261"/>
            <a:ext cx="1008000" cy="504000"/>
          </a:xfrm>
          <a:prstGeom prst="roundRect">
            <a:avLst>
              <a:gd name="adj" fmla="val 9771"/>
            </a:avLst>
          </a:prstGeom>
          <a:solidFill>
            <a:srgbClr val="1891F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06" name="圆角矩形 105"/>
          <p:cNvSpPr/>
          <p:nvPr/>
        </p:nvSpPr>
        <p:spPr>
          <a:xfrm>
            <a:off x="5605271" y="1101261"/>
            <a:ext cx="1008000" cy="504000"/>
          </a:xfrm>
          <a:prstGeom prst="roundRect">
            <a:avLst>
              <a:gd name="adj" fmla="val 9771"/>
            </a:avLst>
          </a:prstGeom>
          <a:solidFill>
            <a:srgbClr val="1891F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04" name="圆角矩形 103"/>
          <p:cNvSpPr/>
          <p:nvPr/>
        </p:nvSpPr>
        <p:spPr>
          <a:xfrm>
            <a:off x="4189960" y="1101261"/>
            <a:ext cx="1116000" cy="504000"/>
          </a:xfrm>
          <a:prstGeom prst="roundRect">
            <a:avLst>
              <a:gd name="adj" fmla="val 9771"/>
            </a:avLst>
          </a:prstGeom>
          <a:solidFill>
            <a:srgbClr val="1891F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03" name="圆角矩形 102"/>
          <p:cNvSpPr/>
          <p:nvPr/>
        </p:nvSpPr>
        <p:spPr>
          <a:xfrm>
            <a:off x="2873576" y="1101261"/>
            <a:ext cx="1008000" cy="504000"/>
          </a:xfrm>
          <a:prstGeom prst="roundRect">
            <a:avLst>
              <a:gd name="adj" fmla="val 9771"/>
            </a:avLst>
          </a:prstGeom>
          <a:solidFill>
            <a:srgbClr val="1891F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01" name="圆角矩形 100"/>
          <p:cNvSpPr/>
          <p:nvPr/>
        </p:nvSpPr>
        <p:spPr>
          <a:xfrm>
            <a:off x="1551869" y="1101261"/>
            <a:ext cx="1008000" cy="504000"/>
          </a:xfrm>
          <a:prstGeom prst="roundRect">
            <a:avLst>
              <a:gd name="adj" fmla="val 9771"/>
            </a:avLst>
          </a:prstGeom>
          <a:solidFill>
            <a:srgbClr val="1891F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00" name="圆角矩形 99"/>
          <p:cNvSpPr/>
          <p:nvPr/>
        </p:nvSpPr>
        <p:spPr>
          <a:xfrm>
            <a:off x="1551869" y="1684398"/>
            <a:ext cx="8964000" cy="504000"/>
          </a:xfrm>
          <a:prstGeom prst="roundRect">
            <a:avLst>
              <a:gd name="adj" fmla="val 9771"/>
            </a:avLst>
          </a:prstGeom>
          <a:solidFill>
            <a:srgbClr val="1891F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3" name="Rounded Rectangle 2">
            <a:extLst>
              <a:ext uri="{FF2B5EF4-FFF2-40B4-BE49-F238E27FC236}">
                <a16:creationId xmlns:a16="http://schemas.microsoft.com/office/drawing/2014/main" id="{0AC26E50-2CF0-314F-80E0-3232353A33D9}"/>
              </a:ext>
            </a:extLst>
          </p:cNvPr>
          <p:cNvSpPr/>
          <p:nvPr/>
        </p:nvSpPr>
        <p:spPr>
          <a:xfrm>
            <a:off x="1149981" y="6127484"/>
            <a:ext cx="1805353" cy="422031"/>
          </a:xfrm>
          <a:prstGeom prst="roundRect">
            <a:avLst/>
          </a:prstGeom>
          <a:solidFill>
            <a:srgbClr val="1719C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4" name="TextBox 3">
            <a:extLst>
              <a:ext uri="{FF2B5EF4-FFF2-40B4-BE49-F238E27FC236}">
                <a16:creationId xmlns:a16="http://schemas.microsoft.com/office/drawing/2014/main" id="{D7308288-C782-CC45-BD91-BDACA2F39FDA}"/>
              </a:ext>
            </a:extLst>
          </p:cNvPr>
          <p:cNvSpPr txBox="1"/>
          <p:nvPr/>
        </p:nvSpPr>
        <p:spPr>
          <a:xfrm>
            <a:off x="1320786" y="6162654"/>
            <a:ext cx="16249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rPr>
              <a:t>TensorFlow</a:t>
            </a:r>
            <a:endParaRPr kumimoji="0" lang="en-US" sz="1600" b="0" i="0" u="none" strike="noStrike" kern="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endParaRPr>
          </a:p>
        </p:txBody>
      </p:sp>
      <p:sp>
        <p:nvSpPr>
          <p:cNvPr id="5" name="TextBox 4">
            <a:extLst>
              <a:ext uri="{FF2B5EF4-FFF2-40B4-BE49-F238E27FC236}">
                <a16:creationId xmlns:a16="http://schemas.microsoft.com/office/drawing/2014/main" id="{276F00F3-E2EA-9F41-9FEC-ADD61184A08A}"/>
              </a:ext>
            </a:extLst>
          </p:cNvPr>
          <p:cNvSpPr txBox="1"/>
          <p:nvPr/>
        </p:nvSpPr>
        <p:spPr>
          <a:xfrm>
            <a:off x="4143869" y="6047963"/>
            <a:ext cx="38100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rPr>
              <a:t>Heterogeneous</a:t>
            </a:r>
            <a:r>
              <a:rPr kumimoji="0" lang="zh-CN" altLang="en-US" sz="16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 </a:t>
            </a:r>
            <a:r>
              <a:rPr kumimoji="0" lang="en-US" altLang="zh-CN" sz="1600" b="0" i="0" u="none" strike="noStrike" kern="120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rPr>
              <a:t>Graph</a:t>
            </a:r>
            <a:r>
              <a:rPr kumimoji="0" lang="zh-CN" altLang="en-US" sz="16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 </a:t>
            </a:r>
            <a:endParaRPr kumimoji="0" lang="en-US" altLang="zh-CN" sz="1600" b="0" i="0" u="none" strike="noStrike" kern="120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rPr>
              <a:t>Computing</a:t>
            </a:r>
            <a:r>
              <a:rPr kumimoji="0" lang="zh-CN" altLang="en-US" sz="16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  </a:t>
            </a:r>
            <a:endParaRPr kumimoji="0" lang="en-US" sz="1600" b="0" i="0" u="none" strike="noStrike" kern="120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endParaRPr>
          </a:p>
        </p:txBody>
      </p:sp>
      <p:sp>
        <p:nvSpPr>
          <p:cNvPr id="6" name="Rounded Rectangle 5">
            <a:extLst>
              <a:ext uri="{FF2B5EF4-FFF2-40B4-BE49-F238E27FC236}">
                <a16:creationId xmlns:a16="http://schemas.microsoft.com/office/drawing/2014/main" id="{332E1B68-7F4B-C749-8A08-89DC671D2235}"/>
              </a:ext>
            </a:extLst>
          </p:cNvPr>
          <p:cNvSpPr/>
          <p:nvPr/>
        </p:nvSpPr>
        <p:spPr>
          <a:xfrm>
            <a:off x="7778541" y="6133402"/>
            <a:ext cx="1418494" cy="422031"/>
          </a:xfrm>
          <a:prstGeom prst="roundRect">
            <a:avLst/>
          </a:prstGeom>
          <a:solidFill>
            <a:srgbClr val="1719C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7" name="TextBox 6">
            <a:extLst>
              <a:ext uri="{FF2B5EF4-FFF2-40B4-BE49-F238E27FC236}">
                <a16:creationId xmlns:a16="http://schemas.microsoft.com/office/drawing/2014/main" id="{3F496BE7-5A17-CE4D-BBF6-9424E2FF8D7D}"/>
              </a:ext>
            </a:extLst>
          </p:cNvPr>
          <p:cNvSpPr txBox="1"/>
          <p:nvPr/>
        </p:nvSpPr>
        <p:spPr>
          <a:xfrm>
            <a:off x="8072637" y="6162654"/>
            <a:ext cx="103009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  </a:t>
            </a:r>
            <a:r>
              <a:rPr kumimoji="0" lang="en-US" altLang="zh-CN" sz="1600" b="0" i="0" u="none" strike="noStrike" kern="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rPr>
              <a:t>CPU</a:t>
            </a:r>
            <a:endParaRPr kumimoji="0" lang="en-US" sz="1600" b="0" i="0" u="none" strike="noStrike" kern="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endParaRPr>
          </a:p>
        </p:txBody>
      </p:sp>
      <p:sp>
        <p:nvSpPr>
          <p:cNvPr id="8" name="Rounded Rectangle 7">
            <a:extLst>
              <a:ext uri="{FF2B5EF4-FFF2-40B4-BE49-F238E27FC236}">
                <a16:creationId xmlns:a16="http://schemas.microsoft.com/office/drawing/2014/main" id="{548614F3-B195-3B40-93B1-B2A32FDF1CD5}"/>
              </a:ext>
            </a:extLst>
          </p:cNvPr>
          <p:cNvSpPr/>
          <p:nvPr/>
        </p:nvSpPr>
        <p:spPr>
          <a:xfrm>
            <a:off x="9466664" y="6133402"/>
            <a:ext cx="1418494" cy="422031"/>
          </a:xfrm>
          <a:prstGeom prst="roundRect">
            <a:avLst/>
          </a:prstGeom>
          <a:solidFill>
            <a:srgbClr val="1719C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9" name="TextBox 8">
            <a:extLst>
              <a:ext uri="{FF2B5EF4-FFF2-40B4-BE49-F238E27FC236}">
                <a16:creationId xmlns:a16="http://schemas.microsoft.com/office/drawing/2014/main" id="{95C4F3C3-C444-EE42-8987-EC28C9291F4D}"/>
              </a:ext>
            </a:extLst>
          </p:cNvPr>
          <p:cNvSpPr txBox="1"/>
          <p:nvPr/>
        </p:nvSpPr>
        <p:spPr>
          <a:xfrm>
            <a:off x="9736293" y="6162654"/>
            <a:ext cx="103009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  </a:t>
            </a:r>
            <a:r>
              <a:rPr kumimoji="0" lang="en-US" altLang="zh-CN" sz="1600" b="0" i="0" u="none" strike="noStrike" kern="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rPr>
              <a:t>GPU</a:t>
            </a:r>
            <a:endParaRPr kumimoji="0" lang="en-US" sz="1600" b="0" i="0" u="none" strike="noStrike" kern="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endParaRPr>
          </a:p>
        </p:txBody>
      </p:sp>
      <p:sp>
        <p:nvSpPr>
          <p:cNvPr id="10" name="Rounded Rectangle 9">
            <a:extLst>
              <a:ext uri="{FF2B5EF4-FFF2-40B4-BE49-F238E27FC236}">
                <a16:creationId xmlns:a16="http://schemas.microsoft.com/office/drawing/2014/main" id="{CC5B40BC-ABB0-834D-ACA0-F4CDBBEEE5B6}"/>
              </a:ext>
            </a:extLst>
          </p:cNvPr>
          <p:cNvSpPr/>
          <p:nvPr/>
        </p:nvSpPr>
        <p:spPr>
          <a:xfrm>
            <a:off x="3137044" y="6128617"/>
            <a:ext cx="1037491" cy="422031"/>
          </a:xfrm>
          <a:prstGeom prst="roundRect">
            <a:avLst/>
          </a:prstGeom>
          <a:solidFill>
            <a:srgbClr val="1719C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11" name="TextBox 10">
            <a:extLst>
              <a:ext uri="{FF2B5EF4-FFF2-40B4-BE49-F238E27FC236}">
                <a16:creationId xmlns:a16="http://schemas.microsoft.com/office/drawing/2014/main" id="{419A44EC-20E4-5847-8C1E-689E7D2F70D5}"/>
              </a:ext>
            </a:extLst>
          </p:cNvPr>
          <p:cNvSpPr txBox="1"/>
          <p:nvPr/>
        </p:nvSpPr>
        <p:spPr>
          <a:xfrm>
            <a:off x="3366663" y="6157868"/>
            <a:ext cx="67407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rPr>
              <a:t>MPI</a:t>
            </a:r>
            <a:endParaRPr kumimoji="0" lang="en-US" sz="1600" b="0" i="0" u="none" strike="noStrike" kern="0" cap="none" spc="0" normalizeH="0" baseline="0" noProof="0" dirty="0">
              <a:ln>
                <a:noFill/>
              </a:ln>
              <a:solidFill>
                <a:prstClr val="white"/>
              </a:solidFill>
              <a:effectLst/>
              <a:uLnTx/>
              <a:uFillTx/>
              <a:latin typeface="Alibaba Sans Medium" panose="020B0603020203040204" pitchFamily="34" charset="0"/>
              <a:ea typeface="SamsungOne 800" panose="020B0903030303020204" pitchFamily="34" charset="0"/>
              <a:cs typeface="Alibaba Sans Medium" panose="020B0603020203040204" pitchFamily="34" charset="0"/>
            </a:endParaRPr>
          </a:p>
        </p:txBody>
      </p:sp>
      <p:sp>
        <p:nvSpPr>
          <p:cNvPr id="12" name="Rounded Rectangle 11">
            <a:extLst>
              <a:ext uri="{FF2B5EF4-FFF2-40B4-BE49-F238E27FC236}">
                <a16:creationId xmlns:a16="http://schemas.microsoft.com/office/drawing/2014/main" id="{3CAEE1B3-5920-F94E-8E6B-1A98C220CC10}"/>
              </a:ext>
            </a:extLst>
          </p:cNvPr>
          <p:cNvSpPr/>
          <p:nvPr/>
        </p:nvSpPr>
        <p:spPr>
          <a:xfrm>
            <a:off x="955710" y="2259874"/>
            <a:ext cx="10128739" cy="3582990"/>
          </a:xfrm>
          <a:prstGeom prst="roundRect">
            <a:avLst>
              <a:gd name="adj" fmla="val 4167"/>
            </a:avLst>
          </a:prstGeom>
          <a:noFill/>
          <a:ln w="15875" cap="flat" cmpd="sng" algn="ctr">
            <a:solidFill>
              <a:srgbClr val="1719C9"/>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a:ea typeface="+mn-ea"/>
              <a:cs typeface="+mn-cs"/>
            </a:endParaRPr>
          </a:p>
        </p:txBody>
      </p:sp>
      <p:sp>
        <p:nvSpPr>
          <p:cNvPr id="20" name="TextBox 19">
            <a:extLst>
              <a:ext uri="{FF2B5EF4-FFF2-40B4-BE49-F238E27FC236}">
                <a16:creationId xmlns:a16="http://schemas.microsoft.com/office/drawing/2014/main" id="{73611476-20D4-7A4E-9D2F-041EE0B581BD}"/>
              </a:ext>
            </a:extLst>
          </p:cNvPr>
          <p:cNvSpPr txBox="1"/>
          <p:nvPr/>
        </p:nvSpPr>
        <p:spPr>
          <a:xfrm>
            <a:off x="1593921" y="1226287"/>
            <a:ext cx="9208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RAW</a:t>
            </a:r>
            <a:r>
              <a:rPr kumimoji="0" lang="zh-CN" altLang="en-US"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 </a:t>
            </a:r>
            <a:r>
              <a:rPr kumimoji="0" lang="en-US" altLang="zh-CN"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DATA</a:t>
            </a:r>
            <a:endParaRPr kumimoji="0" lang="en-US" sz="1100" b="0" i="0" u="none" strike="noStrike" kern="1200" cap="none" spc="0" normalizeH="0" baseline="0" noProof="0" dirty="0">
              <a:ln>
                <a:noFill/>
              </a:ln>
              <a:solidFill>
                <a:prstClr val="white"/>
              </a:solidFill>
              <a:effectLst/>
              <a:uLnTx/>
              <a:uFillTx/>
              <a:latin typeface="Alibaba Sans Medium" panose="020B0603020203040204" pitchFamily="34" charset="0"/>
              <a:cs typeface="Alibaba Sans Medium" panose="020B0603020203040204" pitchFamily="34" charset="0"/>
            </a:endParaRPr>
          </a:p>
        </p:txBody>
      </p:sp>
      <p:sp>
        <p:nvSpPr>
          <p:cNvPr id="21" name="TextBox 20">
            <a:extLst>
              <a:ext uri="{FF2B5EF4-FFF2-40B4-BE49-F238E27FC236}">
                <a16:creationId xmlns:a16="http://schemas.microsoft.com/office/drawing/2014/main" id="{0F3BB911-583D-F44E-9E36-69A775C0E806}"/>
              </a:ext>
            </a:extLst>
          </p:cNvPr>
          <p:cNvSpPr txBox="1"/>
          <p:nvPr/>
        </p:nvSpPr>
        <p:spPr>
          <a:xfrm>
            <a:off x="2971662" y="1226287"/>
            <a:ext cx="81394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PROCESS</a:t>
            </a:r>
            <a:endParaRPr kumimoji="0" lang="en-US" sz="1100" b="0" i="0" u="none" strike="noStrike" kern="1200" cap="none" spc="0" normalizeH="0" baseline="0" noProof="0" dirty="0">
              <a:ln>
                <a:noFill/>
              </a:ln>
              <a:solidFill>
                <a:prstClr val="white"/>
              </a:solidFill>
              <a:effectLst/>
              <a:uLnTx/>
              <a:uFillTx/>
              <a:latin typeface="Alibaba Sans Medium" panose="020B0603020203040204" pitchFamily="34" charset="0"/>
              <a:cs typeface="Alibaba Sans Medium" panose="020B0603020203040204" pitchFamily="34" charset="0"/>
            </a:endParaRPr>
          </a:p>
        </p:txBody>
      </p:sp>
      <p:sp>
        <p:nvSpPr>
          <p:cNvPr id="22" name="TextBox 21">
            <a:extLst>
              <a:ext uri="{FF2B5EF4-FFF2-40B4-BE49-F238E27FC236}">
                <a16:creationId xmlns:a16="http://schemas.microsoft.com/office/drawing/2014/main" id="{0884129D-4901-1C4C-A9E1-D09E05CF373F}"/>
              </a:ext>
            </a:extLst>
          </p:cNvPr>
          <p:cNvSpPr txBox="1"/>
          <p:nvPr/>
        </p:nvSpPr>
        <p:spPr>
          <a:xfrm>
            <a:off x="4269796" y="1137896"/>
            <a:ext cx="96020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DISPATCH</a:t>
            </a:r>
            <a:r>
              <a:rPr kumimoji="0" lang="zh-CN" altLang="en-US"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 </a:t>
            </a:r>
            <a:r>
              <a:rPr kumimoji="0" lang="en-US" altLang="zh-CN"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&amp;</a:t>
            </a:r>
            <a:r>
              <a:rPr kumimoji="0" lang="zh-CN" altLang="en-US"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 </a:t>
            </a:r>
            <a:r>
              <a:rPr kumimoji="0" lang="en-US" altLang="zh-CN"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LOAD</a:t>
            </a:r>
            <a:endParaRPr kumimoji="0" lang="en-US" sz="1100" b="0" i="0" u="none" strike="noStrike" kern="1200" cap="none" spc="0" normalizeH="0" baseline="0" noProof="0" dirty="0">
              <a:ln>
                <a:noFill/>
              </a:ln>
              <a:solidFill>
                <a:prstClr val="white"/>
              </a:solidFill>
              <a:effectLst/>
              <a:uLnTx/>
              <a:uFillTx/>
              <a:latin typeface="Alibaba Sans Medium" panose="020B0603020203040204" pitchFamily="34" charset="0"/>
              <a:cs typeface="Alibaba Sans Medium" panose="020B0603020203040204" pitchFamily="34" charset="0"/>
            </a:endParaRPr>
          </a:p>
        </p:txBody>
      </p:sp>
      <p:sp>
        <p:nvSpPr>
          <p:cNvPr id="23" name="TextBox 22">
            <a:extLst>
              <a:ext uri="{FF2B5EF4-FFF2-40B4-BE49-F238E27FC236}">
                <a16:creationId xmlns:a16="http://schemas.microsoft.com/office/drawing/2014/main" id="{8FAF6A0B-7A36-134B-91C1-F5E7683E4E70}"/>
              </a:ext>
            </a:extLst>
          </p:cNvPr>
          <p:cNvSpPr txBox="1"/>
          <p:nvPr/>
        </p:nvSpPr>
        <p:spPr>
          <a:xfrm>
            <a:off x="5678537" y="1226287"/>
            <a:ext cx="85163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TRAINING</a:t>
            </a:r>
            <a:endParaRPr kumimoji="0" lang="en-US" sz="1100" b="0" i="0" u="none" strike="noStrike" kern="1200" cap="none" spc="0" normalizeH="0" baseline="0" noProof="0" dirty="0">
              <a:ln>
                <a:noFill/>
              </a:ln>
              <a:solidFill>
                <a:prstClr val="white"/>
              </a:solidFill>
              <a:effectLst/>
              <a:uLnTx/>
              <a:uFillTx/>
              <a:latin typeface="Alibaba Sans Medium" panose="020B0603020203040204" pitchFamily="34" charset="0"/>
              <a:cs typeface="Alibaba Sans Medium" panose="020B0603020203040204" pitchFamily="34" charset="0"/>
            </a:endParaRPr>
          </a:p>
        </p:txBody>
      </p:sp>
      <p:sp>
        <p:nvSpPr>
          <p:cNvPr id="24" name="TextBox 23">
            <a:extLst>
              <a:ext uri="{FF2B5EF4-FFF2-40B4-BE49-F238E27FC236}">
                <a16:creationId xmlns:a16="http://schemas.microsoft.com/office/drawing/2014/main" id="{BA5B159E-4E82-4A44-BDA9-AC216372D1DA}"/>
              </a:ext>
            </a:extLst>
          </p:cNvPr>
          <p:cNvSpPr txBox="1"/>
          <p:nvPr/>
        </p:nvSpPr>
        <p:spPr>
          <a:xfrm>
            <a:off x="6937465" y="1226287"/>
            <a:ext cx="93392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INFERENCE</a:t>
            </a:r>
            <a:endParaRPr kumimoji="0" lang="en-US" sz="1100" b="0" i="0" u="none" strike="noStrike" kern="1200" cap="none" spc="0" normalizeH="0" baseline="0" noProof="0" dirty="0">
              <a:ln>
                <a:noFill/>
              </a:ln>
              <a:solidFill>
                <a:prstClr val="white"/>
              </a:solidFill>
              <a:effectLst/>
              <a:uLnTx/>
              <a:uFillTx/>
              <a:latin typeface="Alibaba Sans Medium" panose="020B0603020203040204" pitchFamily="34" charset="0"/>
              <a:cs typeface="Alibaba Sans Medium" panose="020B0603020203040204" pitchFamily="34" charset="0"/>
            </a:endParaRPr>
          </a:p>
        </p:txBody>
      </p:sp>
      <p:sp>
        <p:nvSpPr>
          <p:cNvPr id="25" name="TextBox 24">
            <a:extLst>
              <a:ext uri="{FF2B5EF4-FFF2-40B4-BE49-F238E27FC236}">
                <a16:creationId xmlns:a16="http://schemas.microsoft.com/office/drawing/2014/main" id="{CC135846-D730-6742-A973-62F09694A438}"/>
              </a:ext>
            </a:extLst>
          </p:cNvPr>
          <p:cNvSpPr txBox="1"/>
          <p:nvPr/>
        </p:nvSpPr>
        <p:spPr>
          <a:xfrm>
            <a:off x="8302537" y="1226287"/>
            <a:ext cx="83333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OUTPUTS</a:t>
            </a:r>
            <a:endParaRPr kumimoji="0" lang="en-US" sz="1100" b="0" i="0" u="none" strike="noStrike" kern="1200" cap="none" spc="0" normalizeH="0" baseline="0" noProof="0" dirty="0">
              <a:ln>
                <a:noFill/>
              </a:ln>
              <a:solidFill>
                <a:prstClr val="white"/>
              </a:solidFill>
              <a:effectLst/>
              <a:uLnTx/>
              <a:uFillTx/>
              <a:latin typeface="Alibaba Sans Medium" panose="020B0603020203040204" pitchFamily="34" charset="0"/>
              <a:cs typeface="Alibaba Sans Medium" panose="020B0603020203040204" pitchFamily="34" charset="0"/>
            </a:endParaRPr>
          </a:p>
        </p:txBody>
      </p:sp>
      <p:sp>
        <p:nvSpPr>
          <p:cNvPr id="26" name="TextBox 25">
            <a:extLst>
              <a:ext uri="{FF2B5EF4-FFF2-40B4-BE49-F238E27FC236}">
                <a16:creationId xmlns:a16="http://schemas.microsoft.com/office/drawing/2014/main" id="{63DDA3B7-2BAD-BF4D-BA6E-D3D8358C28D9}"/>
              </a:ext>
            </a:extLst>
          </p:cNvPr>
          <p:cNvSpPr txBox="1"/>
          <p:nvPr/>
        </p:nvSpPr>
        <p:spPr>
          <a:xfrm>
            <a:off x="9590306" y="1226287"/>
            <a:ext cx="8882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Alibaba Sans Medium" panose="020B0603020203040204" pitchFamily="34" charset="0"/>
                <a:ea typeface="等线" panose="02010600030101010101" pitchFamily="2" charset="-122"/>
                <a:cs typeface="Alibaba Sans Medium" panose="020B0603020203040204" pitchFamily="34" charset="0"/>
              </a:rPr>
              <a:t>FEEDBACK</a:t>
            </a:r>
            <a:endParaRPr kumimoji="0" lang="en-US" sz="1100" b="0" i="0" u="none" strike="noStrike" kern="1200" cap="none" spc="0" normalizeH="0" baseline="0" noProof="0" dirty="0">
              <a:ln>
                <a:noFill/>
              </a:ln>
              <a:solidFill>
                <a:prstClr val="white"/>
              </a:solidFill>
              <a:effectLst/>
              <a:uLnTx/>
              <a:uFillTx/>
              <a:latin typeface="Alibaba Sans Medium" panose="020B0603020203040204" pitchFamily="34" charset="0"/>
              <a:cs typeface="Alibaba Sans Medium" panose="020B0603020203040204" pitchFamily="34" charset="0"/>
            </a:endParaRPr>
          </a:p>
        </p:txBody>
      </p:sp>
      <p:sp>
        <p:nvSpPr>
          <p:cNvPr id="27" name="TextBox 26">
            <a:extLst>
              <a:ext uri="{FF2B5EF4-FFF2-40B4-BE49-F238E27FC236}">
                <a16:creationId xmlns:a16="http://schemas.microsoft.com/office/drawing/2014/main" id="{FC28C47C-8197-834B-A40A-155865081F4C}"/>
              </a:ext>
            </a:extLst>
          </p:cNvPr>
          <p:cNvSpPr txBox="1"/>
          <p:nvPr/>
        </p:nvSpPr>
        <p:spPr>
          <a:xfrm>
            <a:off x="8017229" y="368317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等线"/>
            </a:endParaRPr>
          </a:p>
        </p:txBody>
      </p:sp>
      <p:sp>
        <p:nvSpPr>
          <p:cNvPr id="29" name="Rounded Rectangle 28">
            <a:extLst>
              <a:ext uri="{FF2B5EF4-FFF2-40B4-BE49-F238E27FC236}">
                <a16:creationId xmlns:a16="http://schemas.microsoft.com/office/drawing/2014/main" id="{0BD005DB-8648-E54F-A01D-B31E702A88AA}"/>
              </a:ext>
            </a:extLst>
          </p:cNvPr>
          <p:cNvSpPr/>
          <p:nvPr/>
        </p:nvSpPr>
        <p:spPr>
          <a:xfrm>
            <a:off x="1645735" y="4357199"/>
            <a:ext cx="3686909" cy="1354070"/>
          </a:xfrm>
          <a:prstGeom prst="roundRect">
            <a:avLst/>
          </a:prstGeom>
          <a:solidFill>
            <a:srgbClr val="1719C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42" name="Rounded Rectangle 41">
            <a:extLst>
              <a:ext uri="{FF2B5EF4-FFF2-40B4-BE49-F238E27FC236}">
                <a16:creationId xmlns:a16="http://schemas.microsoft.com/office/drawing/2014/main" id="{152890F2-E5AB-7A43-B5C8-6B714748704B}"/>
              </a:ext>
            </a:extLst>
          </p:cNvPr>
          <p:cNvSpPr/>
          <p:nvPr/>
        </p:nvSpPr>
        <p:spPr>
          <a:xfrm>
            <a:off x="1984071" y="4517993"/>
            <a:ext cx="972000" cy="492369"/>
          </a:xfrm>
          <a:prstGeom prst="roundRect">
            <a:avLst/>
          </a:prstGeom>
          <a:solidFill>
            <a:srgbClr val="1891F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cxnSp>
        <p:nvCxnSpPr>
          <p:cNvPr id="45" name="Straight Connector 44">
            <a:extLst>
              <a:ext uri="{FF2B5EF4-FFF2-40B4-BE49-F238E27FC236}">
                <a16:creationId xmlns:a16="http://schemas.microsoft.com/office/drawing/2014/main" id="{4063FC0C-E72D-BD49-963A-41696C06CA4C}"/>
              </a:ext>
            </a:extLst>
          </p:cNvPr>
          <p:cNvCxnSpPr/>
          <p:nvPr/>
        </p:nvCxnSpPr>
        <p:spPr>
          <a:xfrm>
            <a:off x="3024719" y="4787703"/>
            <a:ext cx="936000" cy="0"/>
          </a:xfrm>
          <a:prstGeom prst="line">
            <a:avLst/>
          </a:prstGeom>
          <a:noFill/>
          <a:ln w="25400" cap="flat" cmpd="sng" algn="ctr">
            <a:solidFill>
              <a:srgbClr val="1891FB"/>
            </a:solidFill>
            <a:prstDash val="solid"/>
            <a:miter lim="800000"/>
          </a:ln>
          <a:effectLst/>
        </p:spPr>
      </p:cxnSp>
      <p:cxnSp>
        <p:nvCxnSpPr>
          <p:cNvPr id="46" name="Straight Connector 45">
            <a:extLst>
              <a:ext uri="{FF2B5EF4-FFF2-40B4-BE49-F238E27FC236}">
                <a16:creationId xmlns:a16="http://schemas.microsoft.com/office/drawing/2014/main" id="{BF5000BC-FD7F-AC47-BB0C-ED06B7ED085C}"/>
              </a:ext>
            </a:extLst>
          </p:cNvPr>
          <p:cNvCxnSpPr/>
          <p:nvPr/>
        </p:nvCxnSpPr>
        <p:spPr>
          <a:xfrm>
            <a:off x="2490956" y="5086693"/>
            <a:ext cx="400048" cy="344563"/>
          </a:xfrm>
          <a:prstGeom prst="line">
            <a:avLst/>
          </a:prstGeom>
          <a:noFill/>
          <a:ln w="25400" cap="flat" cmpd="sng" algn="ctr">
            <a:solidFill>
              <a:srgbClr val="1891FB"/>
            </a:solidFill>
            <a:prstDash val="solid"/>
            <a:miter lim="800000"/>
          </a:ln>
          <a:effectLst/>
        </p:spPr>
      </p:cxnSp>
      <p:cxnSp>
        <p:nvCxnSpPr>
          <p:cNvPr id="47" name="Straight Connector 46">
            <a:extLst>
              <a:ext uri="{FF2B5EF4-FFF2-40B4-BE49-F238E27FC236}">
                <a16:creationId xmlns:a16="http://schemas.microsoft.com/office/drawing/2014/main" id="{0A05126B-ADFA-AB46-BFE1-999EC3E79727}"/>
              </a:ext>
            </a:extLst>
          </p:cNvPr>
          <p:cNvCxnSpPr>
            <a:cxnSpLocks/>
          </p:cNvCxnSpPr>
          <p:nvPr/>
        </p:nvCxnSpPr>
        <p:spPr>
          <a:xfrm flipH="1">
            <a:off x="4065680" y="5058026"/>
            <a:ext cx="405909" cy="394989"/>
          </a:xfrm>
          <a:prstGeom prst="line">
            <a:avLst/>
          </a:prstGeom>
          <a:noFill/>
          <a:ln w="25400" cap="flat" cmpd="sng" algn="ctr">
            <a:solidFill>
              <a:srgbClr val="1891FB"/>
            </a:solidFill>
            <a:prstDash val="solid"/>
            <a:miter lim="800000"/>
          </a:ln>
          <a:effectLst/>
        </p:spPr>
      </p:cxnSp>
      <p:sp>
        <p:nvSpPr>
          <p:cNvPr id="49" name="TextBox 48">
            <a:extLst>
              <a:ext uri="{FF2B5EF4-FFF2-40B4-BE49-F238E27FC236}">
                <a16:creationId xmlns:a16="http://schemas.microsoft.com/office/drawing/2014/main" id="{DEF2232D-ED2B-EA47-A7D2-B5D894C57B81}"/>
              </a:ext>
            </a:extLst>
          </p:cNvPr>
          <p:cNvSpPr txBox="1"/>
          <p:nvPr/>
        </p:nvSpPr>
        <p:spPr>
          <a:xfrm>
            <a:off x="2368975" y="4679022"/>
            <a:ext cx="59601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rPr>
              <a:t>WORKER</a:t>
            </a:r>
            <a:endParaRPr kumimoji="0" lang="en-US" sz="800" b="0" i="0" u="none" strike="noStrike" kern="1200" cap="none" spc="0" normalizeH="0" baseline="0" noProof="0" dirty="0">
              <a:ln>
                <a:noFill/>
              </a:ln>
              <a:solidFill>
                <a:prstClr val="white"/>
              </a:solidFill>
              <a:effectLst/>
              <a:uLnTx/>
              <a:uFillTx/>
              <a:latin typeface="Alibaba Sans" panose="020B0503020203040204" pitchFamily="34" charset="0"/>
              <a:cs typeface="Alibaba Sans" panose="020B0503020203040204" pitchFamily="34" charset="0"/>
            </a:endParaRPr>
          </a:p>
        </p:txBody>
      </p:sp>
      <p:sp>
        <p:nvSpPr>
          <p:cNvPr id="54" name="Down Arrow 53">
            <a:extLst>
              <a:ext uri="{FF2B5EF4-FFF2-40B4-BE49-F238E27FC236}">
                <a16:creationId xmlns:a16="http://schemas.microsoft.com/office/drawing/2014/main" id="{49087C09-93AF-6647-AA93-3185CDF9027D}"/>
              </a:ext>
            </a:extLst>
          </p:cNvPr>
          <p:cNvSpPr/>
          <p:nvPr/>
        </p:nvSpPr>
        <p:spPr>
          <a:xfrm>
            <a:off x="2755406" y="4052508"/>
            <a:ext cx="214751" cy="304691"/>
          </a:xfrm>
          <a:prstGeom prst="downArrow">
            <a:avLst/>
          </a:prstGeom>
          <a:solidFill>
            <a:srgbClr val="1891F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55" name="Up Arrow 54">
            <a:extLst>
              <a:ext uri="{FF2B5EF4-FFF2-40B4-BE49-F238E27FC236}">
                <a16:creationId xmlns:a16="http://schemas.microsoft.com/office/drawing/2014/main" id="{C25D8A09-739B-C544-8283-68F821F96859}"/>
              </a:ext>
            </a:extLst>
          </p:cNvPr>
          <p:cNvSpPr/>
          <p:nvPr/>
        </p:nvSpPr>
        <p:spPr>
          <a:xfrm>
            <a:off x="4133748" y="4052508"/>
            <a:ext cx="204417" cy="304691"/>
          </a:xfrm>
          <a:prstGeom prst="upArrow">
            <a:avLst/>
          </a:prstGeom>
          <a:solidFill>
            <a:srgbClr val="1891F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56" name="TextBox 55">
            <a:extLst>
              <a:ext uri="{FF2B5EF4-FFF2-40B4-BE49-F238E27FC236}">
                <a16:creationId xmlns:a16="http://schemas.microsoft.com/office/drawing/2014/main" id="{BBCFB3B5-E973-7D42-A5FD-4914B58DE678}"/>
              </a:ext>
            </a:extLst>
          </p:cNvPr>
          <p:cNvSpPr txBox="1"/>
          <p:nvPr/>
        </p:nvSpPr>
        <p:spPr>
          <a:xfrm>
            <a:off x="1763995" y="4073014"/>
            <a:ext cx="108053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PARAMETERS</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57" name="TextBox 56">
            <a:extLst>
              <a:ext uri="{FF2B5EF4-FFF2-40B4-BE49-F238E27FC236}">
                <a16:creationId xmlns:a16="http://schemas.microsoft.com/office/drawing/2014/main" id="{3A309E76-F173-254D-A2FC-A992448A6B0F}"/>
              </a:ext>
            </a:extLst>
          </p:cNvPr>
          <p:cNvSpPr txBox="1"/>
          <p:nvPr/>
        </p:nvSpPr>
        <p:spPr>
          <a:xfrm>
            <a:off x="4361249" y="4100411"/>
            <a:ext cx="9116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GRADIENTS</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58" name="Rounded Rectangle 57">
            <a:extLst>
              <a:ext uri="{FF2B5EF4-FFF2-40B4-BE49-F238E27FC236}">
                <a16:creationId xmlns:a16="http://schemas.microsoft.com/office/drawing/2014/main" id="{C7A0E6BC-20A3-9149-BA67-3F622065EBEF}"/>
              </a:ext>
            </a:extLst>
          </p:cNvPr>
          <p:cNvSpPr/>
          <p:nvPr/>
        </p:nvSpPr>
        <p:spPr>
          <a:xfrm>
            <a:off x="6630205" y="2663856"/>
            <a:ext cx="3686909" cy="1512000"/>
          </a:xfrm>
          <a:prstGeom prst="roundRect">
            <a:avLst/>
          </a:prstGeom>
          <a:solidFill>
            <a:srgbClr val="1719C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a:ea typeface="+mn-ea"/>
              <a:cs typeface="+mn-cs"/>
            </a:endParaRPr>
          </a:p>
        </p:txBody>
      </p:sp>
      <p:sp>
        <p:nvSpPr>
          <p:cNvPr id="59" name="Rounded Rectangle 58">
            <a:extLst>
              <a:ext uri="{FF2B5EF4-FFF2-40B4-BE49-F238E27FC236}">
                <a16:creationId xmlns:a16="http://schemas.microsoft.com/office/drawing/2014/main" id="{90CBC076-7B74-144A-A41E-7131F21C908D}"/>
              </a:ext>
            </a:extLst>
          </p:cNvPr>
          <p:cNvSpPr/>
          <p:nvPr/>
        </p:nvSpPr>
        <p:spPr>
          <a:xfrm>
            <a:off x="6677098" y="4272235"/>
            <a:ext cx="3686909" cy="1354070"/>
          </a:xfrm>
          <a:prstGeom prst="roundRect">
            <a:avLst/>
          </a:prstGeom>
          <a:solidFill>
            <a:srgbClr val="1719C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a:endParaRPr>
          </a:p>
        </p:txBody>
      </p:sp>
      <p:sp>
        <p:nvSpPr>
          <p:cNvPr id="60" name="TextBox 59">
            <a:extLst>
              <a:ext uri="{FF2B5EF4-FFF2-40B4-BE49-F238E27FC236}">
                <a16:creationId xmlns:a16="http://schemas.microsoft.com/office/drawing/2014/main" id="{C35516FE-BF10-414B-8EF5-8D71082CF021}"/>
              </a:ext>
            </a:extLst>
          </p:cNvPr>
          <p:cNvSpPr txBox="1"/>
          <p:nvPr/>
        </p:nvSpPr>
        <p:spPr>
          <a:xfrm>
            <a:off x="5313315" y="2969923"/>
            <a:ext cx="1334325"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Extremely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Large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Scale</a:t>
            </a:r>
            <a:r>
              <a:rPr kumimoji="0" lang="zh-CN" altLang="en-US"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endPar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Graph</a:t>
            </a:r>
            <a:r>
              <a:rPr kumimoji="0" lang="zh-CN" altLang="en-US"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endPar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Represent-ation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Platform</a:t>
            </a:r>
            <a:endParaRPr kumimoji="0" lang="en-US" sz="18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cxnSp>
        <p:nvCxnSpPr>
          <p:cNvPr id="67" name="Straight Connector 66">
            <a:extLst>
              <a:ext uri="{FF2B5EF4-FFF2-40B4-BE49-F238E27FC236}">
                <a16:creationId xmlns:a16="http://schemas.microsoft.com/office/drawing/2014/main" id="{7E38F7FB-481A-3E41-BF8D-8F9C7FCEDB0D}"/>
              </a:ext>
            </a:extLst>
          </p:cNvPr>
          <p:cNvCxnSpPr>
            <a:cxnSpLocks/>
          </p:cNvCxnSpPr>
          <p:nvPr/>
        </p:nvCxnSpPr>
        <p:spPr>
          <a:xfrm>
            <a:off x="7891544" y="3177812"/>
            <a:ext cx="374462" cy="413725"/>
          </a:xfrm>
          <a:prstGeom prst="line">
            <a:avLst/>
          </a:prstGeom>
          <a:noFill/>
          <a:ln w="19050" cap="flat" cmpd="sng" algn="ctr">
            <a:solidFill>
              <a:srgbClr val="1891FB"/>
            </a:solidFill>
            <a:prstDash val="lgDash"/>
            <a:miter lim="800000"/>
          </a:ln>
          <a:effectLst/>
        </p:spPr>
      </p:cxnSp>
      <p:cxnSp>
        <p:nvCxnSpPr>
          <p:cNvPr id="68" name="Straight Connector 67">
            <a:extLst>
              <a:ext uri="{FF2B5EF4-FFF2-40B4-BE49-F238E27FC236}">
                <a16:creationId xmlns:a16="http://schemas.microsoft.com/office/drawing/2014/main" id="{2640952C-4DEC-414B-92AC-25C3FB914570}"/>
              </a:ext>
            </a:extLst>
          </p:cNvPr>
          <p:cNvCxnSpPr/>
          <p:nvPr/>
        </p:nvCxnSpPr>
        <p:spPr>
          <a:xfrm>
            <a:off x="8718390" y="3081099"/>
            <a:ext cx="607518" cy="0"/>
          </a:xfrm>
          <a:prstGeom prst="line">
            <a:avLst/>
          </a:prstGeom>
          <a:noFill/>
          <a:ln w="28575" cap="flat" cmpd="sng" algn="ctr">
            <a:solidFill>
              <a:srgbClr val="1891FB"/>
            </a:solidFill>
            <a:prstDash val="sysDash"/>
            <a:miter lim="800000"/>
          </a:ln>
          <a:effectLst/>
        </p:spPr>
      </p:cxnSp>
      <p:cxnSp>
        <p:nvCxnSpPr>
          <p:cNvPr id="69" name="Curved Connector 68">
            <a:extLst>
              <a:ext uri="{FF2B5EF4-FFF2-40B4-BE49-F238E27FC236}">
                <a16:creationId xmlns:a16="http://schemas.microsoft.com/office/drawing/2014/main" id="{8F5E323C-3CB3-EB4A-9EFD-156CD77610B6}"/>
              </a:ext>
            </a:extLst>
          </p:cNvPr>
          <p:cNvCxnSpPr/>
          <p:nvPr/>
        </p:nvCxnSpPr>
        <p:spPr>
          <a:xfrm>
            <a:off x="8775098" y="3683176"/>
            <a:ext cx="713779" cy="162907"/>
          </a:xfrm>
          <a:prstGeom prst="curvedConnector3">
            <a:avLst/>
          </a:prstGeom>
          <a:noFill/>
          <a:ln w="28575" cap="flat" cmpd="sng" algn="ctr">
            <a:solidFill>
              <a:srgbClr val="1891FB"/>
            </a:solidFill>
            <a:prstDash val="solid"/>
            <a:miter lim="800000"/>
          </a:ln>
          <a:effectLst/>
        </p:spPr>
      </p:cxnSp>
      <p:sp>
        <p:nvSpPr>
          <p:cNvPr id="70" name="TextBox 69">
            <a:extLst>
              <a:ext uri="{FF2B5EF4-FFF2-40B4-BE49-F238E27FC236}">
                <a16:creationId xmlns:a16="http://schemas.microsoft.com/office/drawing/2014/main" id="{4E6EC631-0BA9-C54F-8E4B-0FC942EC7F40}"/>
              </a:ext>
            </a:extLst>
          </p:cNvPr>
          <p:cNvSpPr txBox="1"/>
          <p:nvPr/>
        </p:nvSpPr>
        <p:spPr>
          <a:xfrm>
            <a:off x="1301360" y="2305634"/>
            <a:ext cx="43658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PARALLEL</a:t>
            </a:r>
            <a:r>
              <a:rPr kumimoji="0" lang="zh-CN" altLang="en-US"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LEARNING</a:t>
            </a:r>
            <a:r>
              <a:rPr kumimoji="0" lang="zh-CN" altLang="en-US"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AND</a:t>
            </a:r>
            <a:r>
              <a:rPr kumimoji="0" lang="zh-CN" altLang="en-US"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INFERNCE</a:t>
            </a:r>
            <a:endParaRPr kumimoji="0" lang="en-US" sz="18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71" name="TextBox 70">
            <a:extLst>
              <a:ext uri="{FF2B5EF4-FFF2-40B4-BE49-F238E27FC236}">
                <a16:creationId xmlns:a16="http://schemas.microsoft.com/office/drawing/2014/main" id="{259AEC5E-EC55-2044-9FF7-EADE5CE36561}"/>
              </a:ext>
            </a:extLst>
          </p:cNvPr>
          <p:cNvSpPr txBox="1"/>
          <p:nvPr/>
        </p:nvSpPr>
        <p:spPr>
          <a:xfrm>
            <a:off x="6412211" y="2305634"/>
            <a:ext cx="43667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EXTREMELY</a:t>
            </a:r>
            <a:r>
              <a:rPr kumimoji="0" lang="zh-CN" altLang="en-US"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LARGE</a:t>
            </a:r>
            <a:r>
              <a:rPr kumimoji="0" lang="zh-CN" altLang="en-US"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SCALE</a:t>
            </a:r>
            <a:r>
              <a:rPr kumimoji="0" lang="zh-CN" altLang="en-US"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8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GRAPHS</a:t>
            </a:r>
            <a:endParaRPr kumimoji="0" lang="en-US" sz="18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72" name="TextBox 71">
            <a:extLst>
              <a:ext uri="{FF2B5EF4-FFF2-40B4-BE49-F238E27FC236}">
                <a16:creationId xmlns:a16="http://schemas.microsoft.com/office/drawing/2014/main" id="{1D644689-6615-604C-A732-3B98B5916306}"/>
              </a:ext>
            </a:extLst>
          </p:cNvPr>
          <p:cNvSpPr txBox="1"/>
          <p:nvPr/>
        </p:nvSpPr>
        <p:spPr>
          <a:xfrm>
            <a:off x="7331505" y="3881878"/>
            <a:ext cx="234071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Billions</a:t>
            </a:r>
            <a:r>
              <a:rPr kumimoji="0" lang="zh-CN" altLang="en-US"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of</a:t>
            </a:r>
            <a:r>
              <a:rPr kumimoji="0" lang="zh-CN" altLang="en-US"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nodes,</a:t>
            </a:r>
            <a:r>
              <a:rPr kumimoji="0" lang="zh-CN" altLang="en-US"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trillions</a:t>
            </a:r>
            <a:r>
              <a:rPr kumimoji="0" lang="zh-CN" altLang="en-US"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of</a:t>
            </a:r>
            <a:r>
              <a:rPr kumimoji="0" lang="zh-CN" altLang="en-US"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edges</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73" name="文本框 1">
            <a:extLst>
              <a:ext uri="{FF2B5EF4-FFF2-40B4-BE49-F238E27FC236}">
                <a16:creationId xmlns:a16="http://schemas.microsoft.com/office/drawing/2014/main" id="{E10AE42F-DD6C-BA48-95B2-E729DF5F87FC}"/>
              </a:ext>
            </a:extLst>
          </p:cNvPr>
          <p:cNvSpPr txBox="1"/>
          <p:nvPr/>
        </p:nvSpPr>
        <p:spPr>
          <a:xfrm>
            <a:off x="531610" y="310134"/>
            <a:ext cx="5659329" cy="477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Alibaba Sans Heavy" panose="020B0903020203040204" pitchFamily="34" charset="0"/>
                <a:sym typeface="Calibri"/>
              </a:rPr>
              <a:t>GNN</a:t>
            </a:r>
            <a:r>
              <a:rPr kumimoji="0" lang="zh-CN" altLang="en-US"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Alibaba Sans Heavy" panose="020B0903020203040204" pitchFamily="34" charset="0"/>
                <a:sym typeface="Calibri"/>
              </a:rPr>
              <a:t> </a:t>
            </a: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Alibaba Sans Heavy" panose="020B0903020203040204" pitchFamily="34" charset="0"/>
                <a:sym typeface="Calibri"/>
              </a:rPr>
              <a:t>Platform</a:t>
            </a:r>
            <a:r>
              <a:rPr kumimoji="0" lang="zh-CN" altLang="en-US"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Alibaba Sans Heavy" panose="020B0903020203040204" pitchFamily="34" charset="0"/>
                <a:sym typeface="Calibri"/>
              </a:rPr>
              <a:t> </a:t>
            </a: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Alibaba Sans Heavy" panose="020B0903020203040204" pitchFamily="34" charset="0"/>
                <a:sym typeface="Calibri"/>
              </a:rPr>
              <a:t>Overview</a:t>
            </a:r>
            <a:endParaRPr kumimoji="0" lang="zh-CN" altLang="en-US"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Alibaba Sans Heavy" panose="020B0903020203040204" pitchFamily="34" charset="0"/>
              <a:sym typeface="Calibri"/>
            </a:endParaRPr>
          </a:p>
        </p:txBody>
      </p:sp>
      <p:sp>
        <p:nvSpPr>
          <p:cNvPr id="76" name="TextBox 75">
            <a:extLst>
              <a:ext uri="{FF2B5EF4-FFF2-40B4-BE49-F238E27FC236}">
                <a16:creationId xmlns:a16="http://schemas.microsoft.com/office/drawing/2014/main" id="{31E1712C-66D1-7E42-ACEC-8957D93081AD}"/>
              </a:ext>
            </a:extLst>
          </p:cNvPr>
          <p:cNvSpPr txBox="1"/>
          <p:nvPr/>
        </p:nvSpPr>
        <p:spPr>
          <a:xfrm>
            <a:off x="2505330" y="1753335"/>
            <a:ext cx="8940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Node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prediction</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78" name="TextBox 77">
            <a:extLst>
              <a:ext uri="{FF2B5EF4-FFF2-40B4-BE49-F238E27FC236}">
                <a16:creationId xmlns:a16="http://schemas.microsoft.com/office/drawing/2014/main" id="{815FEB3E-9528-FC47-9418-49F1F2819A6B}"/>
              </a:ext>
            </a:extLst>
          </p:cNvPr>
          <p:cNvSpPr txBox="1"/>
          <p:nvPr/>
        </p:nvSpPr>
        <p:spPr>
          <a:xfrm>
            <a:off x="4166365" y="1742318"/>
            <a:ext cx="8235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Edge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prediction</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80" name="TextBox 79">
            <a:extLst>
              <a:ext uri="{FF2B5EF4-FFF2-40B4-BE49-F238E27FC236}">
                <a16:creationId xmlns:a16="http://schemas.microsoft.com/office/drawing/2014/main" id="{B6DBADA5-C331-5341-AF6D-F5E972DDB396}"/>
              </a:ext>
            </a:extLst>
          </p:cNvPr>
          <p:cNvSpPr txBox="1"/>
          <p:nvPr/>
        </p:nvSpPr>
        <p:spPr>
          <a:xfrm>
            <a:off x="5801906" y="1754632"/>
            <a:ext cx="9323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Community</a:t>
            </a:r>
            <a:r>
              <a:rPr kumimoji="0" lang="zh-CN" altLang="en-US"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detection</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82" name="TextBox 81">
            <a:extLst>
              <a:ext uri="{FF2B5EF4-FFF2-40B4-BE49-F238E27FC236}">
                <a16:creationId xmlns:a16="http://schemas.microsoft.com/office/drawing/2014/main" id="{7A3DB5CB-042E-7C41-B9E4-9EE17A888732}"/>
              </a:ext>
            </a:extLst>
          </p:cNvPr>
          <p:cNvSpPr txBox="1"/>
          <p:nvPr/>
        </p:nvSpPr>
        <p:spPr>
          <a:xfrm>
            <a:off x="9336336" y="1753004"/>
            <a:ext cx="74576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Dynamic</a:t>
            </a:r>
            <a:r>
              <a:rPr kumimoji="0" lang="zh-CN" altLang="en-US"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graph</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84" name="TextBox 83">
            <a:extLst>
              <a:ext uri="{FF2B5EF4-FFF2-40B4-BE49-F238E27FC236}">
                <a16:creationId xmlns:a16="http://schemas.microsoft.com/office/drawing/2014/main" id="{46F0C533-4B79-CE4D-8477-96624437A8D7}"/>
              </a:ext>
            </a:extLst>
          </p:cNvPr>
          <p:cNvSpPr txBox="1"/>
          <p:nvPr/>
        </p:nvSpPr>
        <p:spPr>
          <a:xfrm>
            <a:off x="6828855" y="5130612"/>
            <a:ext cx="94253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Data</a:t>
            </a:r>
            <a:r>
              <a:rPr kumimoji="0" lang="zh-CN" altLang="en-US"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Sources</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85" name="TextBox 84">
            <a:extLst>
              <a:ext uri="{FF2B5EF4-FFF2-40B4-BE49-F238E27FC236}">
                <a16:creationId xmlns:a16="http://schemas.microsoft.com/office/drawing/2014/main" id="{837094A6-B118-094C-A0FE-3A52572C5E37}"/>
              </a:ext>
            </a:extLst>
          </p:cNvPr>
          <p:cNvSpPr txBox="1"/>
          <p:nvPr/>
        </p:nvSpPr>
        <p:spPr>
          <a:xfrm>
            <a:off x="7584095" y="4356494"/>
            <a:ext cx="52313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Load</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86" name="Left Arrow 85">
            <a:extLst>
              <a:ext uri="{FF2B5EF4-FFF2-40B4-BE49-F238E27FC236}">
                <a16:creationId xmlns:a16="http://schemas.microsoft.com/office/drawing/2014/main" id="{F603D8CA-3481-1446-8111-DB183F81FC69}"/>
              </a:ext>
            </a:extLst>
          </p:cNvPr>
          <p:cNvSpPr/>
          <p:nvPr/>
        </p:nvSpPr>
        <p:spPr>
          <a:xfrm>
            <a:off x="7589005" y="4845513"/>
            <a:ext cx="474738" cy="203999"/>
          </a:xfrm>
          <a:prstGeom prst="leftArrow">
            <a:avLst/>
          </a:prstGeom>
          <a:solidFill>
            <a:srgbClr val="189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a:endParaRPr>
          </a:p>
        </p:txBody>
      </p:sp>
      <p:sp>
        <p:nvSpPr>
          <p:cNvPr id="87" name="TextBox 86">
            <a:extLst>
              <a:ext uri="{FF2B5EF4-FFF2-40B4-BE49-F238E27FC236}">
                <a16:creationId xmlns:a16="http://schemas.microsoft.com/office/drawing/2014/main" id="{8E491DA6-7F83-1343-8C6A-06F6F5CF2B59}"/>
              </a:ext>
            </a:extLst>
          </p:cNvPr>
          <p:cNvSpPr txBox="1"/>
          <p:nvPr/>
        </p:nvSpPr>
        <p:spPr>
          <a:xfrm>
            <a:off x="7610381" y="4995854"/>
            <a:ext cx="4968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Store</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88" name="Right Arrow 87">
            <a:extLst>
              <a:ext uri="{FF2B5EF4-FFF2-40B4-BE49-F238E27FC236}">
                <a16:creationId xmlns:a16="http://schemas.microsoft.com/office/drawing/2014/main" id="{22416D3B-0AC6-0341-B233-888B6E6B8BBC}"/>
              </a:ext>
            </a:extLst>
          </p:cNvPr>
          <p:cNvSpPr/>
          <p:nvPr/>
        </p:nvSpPr>
        <p:spPr>
          <a:xfrm>
            <a:off x="7619244" y="4552246"/>
            <a:ext cx="511203" cy="227417"/>
          </a:xfrm>
          <a:prstGeom prst="rightArrow">
            <a:avLst/>
          </a:prstGeom>
          <a:solidFill>
            <a:srgbClr val="189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a:endParaRPr>
          </a:p>
        </p:txBody>
      </p:sp>
      <p:sp>
        <p:nvSpPr>
          <p:cNvPr id="90" name="TextBox 89">
            <a:extLst>
              <a:ext uri="{FF2B5EF4-FFF2-40B4-BE49-F238E27FC236}">
                <a16:creationId xmlns:a16="http://schemas.microsoft.com/office/drawing/2014/main" id="{B141649E-6ED8-DF4B-BDD5-FB0492452549}"/>
              </a:ext>
            </a:extLst>
          </p:cNvPr>
          <p:cNvSpPr txBox="1"/>
          <p:nvPr/>
        </p:nvSpPr>
        <p:spPr>
          <a:xfrm>
            <a:off x="8220502" y="5140484"/>
            <a:ext cx="72872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Graphs</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91" name="Rounded Rectangle 90">
            <a:extLst>
              <a:ext uri="{FF2B5EF4-FFF2-40B4-BE49-F238E27FC236}">
                <a16:creationId xmlns:a16="http://schemas.microsoft.com/office/drawing/2014/main" id="{A5E7256F-7C28-0144-8974-D6A701838F4E}"/>
              </a:ext>
            </a:extLst>
          </p:cNvPr>
          <p:cNvSpPr/>
          <p:nvPr/>
        </p:nvSpPr>
        <p:spPr>
          <a:xfrm>
            <a:off x="9474900" y="4552246"/>
            <a:ext cx="692255" cy="507747"/>
          </a:xfrm>
          <a:prstGeom prst="roundRect">
            <a:avLst/>
          </a:prstGeom>
          <a:solidFill>
            <a:srgbClr val="189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a:endParaRPr>
          </a:p>
        </p:txBody>
      </p:sp>
      <p:sp>
        <p:nvSpPr>
          <p:cNvPr id="92" name="Left Arrow 91">
            <a:extLst>
              <a:ext uri="{FF2B5EF4-FFF2-40B4-BE49-F238E27FC236}">
                <a16:creationId xmlns:a16="http://schemas.microsoft.com/office/drawing/2014/main" id="{E9104F92-CD1C-494D-9D2B-2B872F2C9285}"/>
              </a:ext>
            </a:extLst>
          </p:cNvPr>
          <p:cNvSpPr/>
          <p:nvPr/>
        </p:nvSpPr>
        <p:spPr>
          <a:xfrm>
            <a:off x="8982417" y="4735876"/>
            <a:ext cx="364374" cy="172242"/>
          </a:xfrm>
          <a:prstGeom prst="leftArrow">
            <a:avLst/>
          </a:prstGeom>
          <a:solidFill>
            <a:srgbClr val="189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a:endParaRPr>
          </a:p>
        </p:txBody>
      </p:sp>
      <p:sp>
        <p:nvSpPr>
          <p:cNvPr id="93" name="TextBox 92">
            <a:extLst>
              <a:ext uri="{FF2B5EF4-FFF2-40B4-BE49-F238E27FC236}">
                <a16:creationId xmlns:a16="http://schemas.microsoft.com/office/drawing/2014/main" id="{7D3959C1-FA8A-A047-9A95-F83C2F7ADA5D}"/>
              </a:ext>
            </a:extLst>
          </p:cNvPr>
          <p:cNvSpPr txBox="1"/>
          <p:nvPr/>
        </p:nvSpPr>
        <p:spPr>
          <a:xfrm>
            <a:off x="9366679" y="4591164"/>
            <a:ext cx="8786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rPr>
              <a:t>Built</a:t>
            </a:r>
            <a:r>
              <a:rPr kumimoji="0" lang="zh-CN" altLang="en-US" sz="1200" b="0" i="0" u="none" strike="noStrike" kern="1200" cap="none" spc="0" normalizeH="0" baseline="0" noProof="0" dirty="0">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rPr>
              <a:t> </a:t>
            </a:r>
            <a:r>
              <a:rPr kumimoji="0" lang="en-US" altLang="zh-CN" sz="1200" b="0" i="0" u="none" strike="noStrike" kern="1200" cap="none" spc="0" normalizeH="0" baseline="0" noProof="0" dirty="0">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rPr>
              <a:t>in</a:t>
            </a:r>
            <a:r>
              <a:rPr kumimoji="0" lang="zh-CN" altLang="en-US" sz="1200" b="0" i="0" u="none" strike="noStrike" kern="1200" cap="none" spc="0" normalizeH="0" baseline="0" noProof="0" dirty="0">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rPr>
              <a:t> </a:t>
            </a:r>
            <a:endParaRPr kumimoji="0" lang="en-US" altLang="zh-CN" sz="1200" b="0" i="0" u="none" strike="noStrike" kern="1200" cap="none" spc="0" normalizeH="0" baseline="0" noProof="0" dirty="0">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rPr>
              <a:t>Algo</a:t>
            </a:r>
            <a:endParaRPr kumimoji="0" lang="en-US" sz="1200" b="0" i="0" u="none" strike="noStrike" kern="1200" cap="none" spc="0" normalizeH="0" baseline="0" noProof="0" dirty="0">
              <a:ln>
                <a:noFill/>
              </a:ln>
              <a:solidFill>
                <a:prstClr val="white"/>
              </a:solidFill>
              <a:effectLst/>
              <a:uLnTx/>
              <a:uFillTx/>
              <a:latin typeface="Alibaba Sans" panose="020B0503020203040204" pitchFamily="34" charset="0"/>
              <a:cs typeface="Alibaba Sans" panose="020B0503020203040204" pitchFamily="34" charset="0"/>
            </a:endParaRPr>
          </a:p>
        </p:txBody>
      </p:sp>
      <p:sp>
        <p:nvSpPr>
          <p:cNvPr id="94" name="TextBox 93">
            <a:extLst>
              <a:ext uri="{FF2B5EF4-FFF2-40B4-BE49-F238E27FC236}">
                <a16:creationId xmlns:a16="http://schemas.microsoft.com/office/drawing/2014/main" id="{EFAFC6B3-1F4F-A440-B6B2-D1131E290AEA}"/>
              </a:ext>
            </a:extLst>
          </p:cNvPr>
          <p:cNvSpPr txBox="1"/>
          <p:nvPr/>
        </p:nvSpPr>
        <p:spPr>
          <a:xfrm>
            <a:off x="9382282" y="5047001"/>
            <a:ext cx="89750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Sample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Aggregate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Merge</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95" name="TextBox 94">
            <a:extLst>
              <a:ext uri="{FF2B5EF4-FFF2-40B4-BE49-F238E27FC236}">
                <a16:creationId xmlns:a16="http://schemas.microsoft.com/office/drawing/2014/main" id="{D86A36F2-77FF-F14F-8D2B-650CB6AF90A3}"/>
              </a:ext>
            </a:extLst>
          </p:cNvPr>
          <p:cNvSpPr txBox="1"/>
          <p:nvPr/>
        </p:nvSpPr>
        <p:spPr>
          <a:xfrm>
            <a:off x="8902663" y="4883203"/>
            <a:ext cx="5774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Apply</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97" name="TextBox 96">
            <a:extLst>
              <a:ext uri="{FF2B5EF4-FFF2-40B4-BE49-F238E27FC236}">
                <a16:creationId xmlns:a16="http://schemas.microsoft.com/office/drawing/2014/main" id="{7AA045DA-BC2A-AA4B-A551-02582D3B28FC}"/>
              </a:ext>
            </a:extLst>
          </p:cNvPr>
          <p:cNvSpPr txBox="1"/>
          <p:nvPr/>
        </p:nvSpPr>
        <p:spPr>
          <a:xfrm>
            <a:off x="7529158" y="1748740"/>
            <a:ext cx="9323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Pattern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solidFill>
                <a:effectLst/>
                <a:uLnTx/>
                <a:uFillTx/>
                <a:latin typeface="Alibaba Sans" panose="020B0503020203040204" pitchFamily="34" charset="0"/>
                <a:ea typeface="等线" panose="02010600030101010101" pitchFamily="2" charset="-122"/>
                <a:cs typeface="Alibaba Sans" panose="020B0503020203040204" pitchFamily="34" charset="0"/>
              </a:rPr>
              <a:t>Recognition</a:t>
            </a:r>
            <a:endParaRPr kumimoji="0" lang="en-US" sz="10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102" name="等腰三角形 101"/>
          <p:cNvSpPr>
            <a:spLocks noChangeAspect="1"/>
          </p:cNvSpPr>
          <p:nvPr/>
        </p:nvSpPr>
        <p:spPr>
          <a:xfrm rot="5400000">
            <a:off x="2677888" y="1308817"/>
            <a:ext cx="108000" cy="93103"/>
          </a:xfrm>
          <a:prstGeom prst="triangl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10" name="等腰三角形 109"/>
          <p:cNvSpPr>
            <a:spLocks noChangeAspect="1"/>
          </p:cNvSpPr>
          <p:nvPr/>
        </p:nvSpPr>
        <p:spPr>
          <a:xfrm rot="5400000">
            <a:off x="3983664" y="1308818"/>
            <a:ext cx="108000" cy="93103"/>
          </a:xfrm>
          <a:prstGeom prst="triangl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11" name="等腰三角形 110"/>
          <p:cNvSpPr>
            <a:spLocks noChangeAspect="1"/>
          </p:cNvSpPr>
          <p:nvPr/>
        </p:nvSpPr>
        <p:spPr>
          <a:xfrm rot="5400000">
            <a:off x="5402127" y="1308819"/>
            <a:ext cx="108000" cy="93103"/>
          </a:xfrm>
          <a:prstGeom prst="triangl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12" name="等腰三角形 111"/>
          <p:cNvSpPr>
            <a:spLocks noChangeAspect="1"/>
          </p:cNvSpPr>
          <p:nvPr/>
        </p:nvSpPr>
        <p:spPr>
          <a:xfrm rot="5400000">
            <a:off x="6716617" y="1308820"/>
            <a:ext cx="108000" cy="93103"/>
          </a:xfrm>
          <a:prstGeom prst="triangl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13" name="等腰三角形 112"/>
          <p:cNvSpPr>
            <a:spLocks noChangeAspect="1"/>
          </p:cNvSpPr>
          <p:nvPr/>
        </p:nvSpPr>
        <p:spPr>
          <a:xfrm rot="5400000">
            <a:off x="8017696" y="1308821"/>
            <a:ext cx="108000" cy="93103"/>
          </a:xfrm>
          <a:prstGeom prst="triangl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sp>
        <p:nvSpPr>
          <p:cNvPr id="114" name="等腰三角形 113"/>
          <p:cNvSpPr>
            <a:spLocks noChangeAspect="1"/>
          </p:cNvSpPr>
          <p:nvPr/>
        </p:nvSpPr>
        <p:spPr>
          <a:xfrm rot="5400000">
            <a:off x="9327894" y="1308822"/>
            <a:ext cx="108000" cy="93103"/>
          </a:xfrm>
          <a:prstGeom prst="triangl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Calibri"/>
              <a:ea typeface="+mj-ea"/>
              <a:cs typeface="Calibri"/>
              <a:sym typeface="Calibri"/>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483" y="1719899"/>
            <a:ext cx="414690" cy="41469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805" y="1723645"/>
            <a:ext cx="390658" cy="390658"/>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375" y="1721777"/>
            <a:ext cx="413849" cy="413849"/>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0843" y="1716641"/>
            <a:ext cx="467104" cy="467104"/>
          </a:xfrm>
          <a:prstGeom prst="rect">
            <a:avLst/>
          </a:prstGeom>
        </p:spPr>
      </p:pic>
      <p:pic>
        <p:nvPicPr>
          <p:cNvPr id="98" name="图片 9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3927" y="4592724"/>
            <a:ext cx="338653" cy="338653"/>
          </a:xfrm>
          <a:prstGeom prst="rect">
            <a:avLst/>
          </a:prstGeom>
        </p:spPr>
      </p:pic>
      <p:sp>
        <p:nvSpPr>
          <p:cNvPr id="117" name="Rounded Rectangle 41">
            <a:extLst>
              <a:ext uri="{FF2B5EF4-FFF2-40B4-BE49-F238E27FC236}">
                <a16:creationId xmlns:a16="http://schemas.microsoft.com/office/drawing/2014/main" id="{152890F2-E5AB-7A43-B5C8-6B714748704B}"/>
              </a:ext>
            </a:extLst>
          </p:cNvPr>
          <p:cNvSpPr/>
          <p:nvPr/>
        </p:nvSpPr>
        <p:spPr>
          <a:xfrm>
            <a:off x="3009918" y="5088690"/>
            <a:ext cx="972000" cy="492369"/>
          </a:xfrm>
          <a:prstGeom prst="roundRect">
            <a:avLst/>
          </a:prstGeom>
          <a:solidFill>
            <a:srgbClr val="1891F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118" name="TextBox 48">
            <a:extLst>
              <a:ext uri="{FF2B5EF4-FFF2-40B4-BE49-F238E27FC236}">
                <a16:creationId xmlns:a16="http://schemas.microsoft.com/office/drawing/2014/main" id="{DEF2232D-ED2B-EA47-A7D2-B5D894C57B81}"/>
              </a:ext>
            </a:extLst>
          </p:cNvPr>
          <p:cNvSpPr txBox="1"/>
          <p:nvPr/>
        </p:nvSpPr>
        <p:spPr>
          <a:xfrm>
            <a:off x="3394822" y="5249719"/>
            <a:ext cx="59601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rPr>
              <a:t>WORKER</a:t>
            </a:r>
            <a:endParaRPr kumimoji="0" lang="en-US" sz="800" b="0" i="0" u="none" strike="noStrike" kern="1200" cap="none" spc="0" normalizeH="0" baseline="0" noProof="0" dirty="0">
              <a:ln>
                <a:noFill/>
              </a:ln>
              <a:solidFill>
                <a:prstClr val="white"/>
              </a:solidFill>
              <a:effectLst/>
              <a:uLnTx/>
              <a:uFillTx/>
              <a:latin typeface="Alibaba Sans" panose="020B0503020203040204" pitchFamily="34" charset="0"/>
              <a:cs typeface="Alibaba Sans" panose="020B0503020203040204" pitchFamily="34" charset="0"/>
            </a:endParaRPr>
          </a:p>
        </p:txBody>
      </p:sp>
      <p:pic>
        <p:nvPicPr>
          <p:cNvPr id="119" name="图片 1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9774" y="5163421"/>
            <a:ext cx="338653" cy="338653"/>
          </a:xfrm>
          <a:prstGeom prst="rect">
            <a:avLst/>
          </a:prstGeom>
        </p:spPr>
      </p:pic>
      <p:sp>
        <p:nvSpPr>
          <p:cNvPr id="120" name="Rounded Rectangle 41">
            <a:extLst>
              <a:ext uri="{FF2B5EF4-FFF2-40B4-BE49-F238E27FC236}">
                <a16:creationId xmlns:a16="http://schemas.microsoft.com/office/drawing/2014/main" id="{152890F2-E5AB-7A43-B5C8-6B714748704B}"/>
              </a:ext>
            </a:extLst>
          </p:cNvPr>
          <p:cNvSpPr/>
          <p:nvPr/>
        </p:nvSpPr>
        <p:spPr>
          <a:xfrm>
            <a:off x="4043074" y="4517993"/>
            <a:ext cx="972000" cy="492369"/>
          </a:xfrm>
          <a:prstGeom prst="roundRect">
            <a:avLst/>
          </a:prstGeom>
          <a:solidFill>
            <a:srgbClr val="1891F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121" name="TextBox 48">
            <a:extLst>
              <a:ext uri="{FF2B5EF4-FFF2-40B4-BE49-F238E27FC236}">
                <a16:creationId xmlns:a16="http://schemas.microsoft.com/office/drawing/2014/main" id="{DEF2232D-ED2B-EA47-A7D2-B5D894C57B81}"/>
              </a:ext>
            </a:extLst>
          </p:cNvPr>
          <p:cNvSpPr txBox="1"/>
          <p:nvPr/>
        </p:nvSpPr>
        <p:spPr>
          <a:xfrm>
            <a:off x="4427978" y="4679022"/>
            <a:ext cx="59601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rPr>
              <a:t>WORKER</a:t>
            </a:r>
            <a:endParaRPr kumimoji="0" lang="en-US" sz="800" b="0" i="0" u="none" strike="noStrike" kern="1200" cap="none" spc="0" normalizeH="0" baseline="0" noProof="0" dirty="0">
              <a:ln>
                <a:noFill/>
              </a:ln>
              <a:solidFill>
                <a:prstClr val="white"/>
              </a:solidFill>
              <a:effectLst/>
              <a:uLnTx/>
              <a:uFillTx/>
              <a:latin typeface="Alibaba Sans" panose="020B0503020203040204" pitchFamily="34" charset="0"/>
              <a:cs typeface="Alibaba Sans" panose="020B0503020203040204" pitchFamily="34" charset="0"/>
            </a:endParaRPr>
          </a:p>
        </p:txBody>
      </p:sp>
      <p:pic>
        <p:nvPicPr>
          <p:cNvPr id="122" name="图片 1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930" y="4592724"/>
            <a:ext cx="338653" cy="338653"/>
          </a:xfrm>
          <a:prstGeom prst="rect">
            <a:avLst/>
          </a:prstGeom>
        </p:spPr>
      </p:pic>
      <p:sp>
        <p:nvSpPr>
          <p:cNvPr id="123" name="Rounded Rectangle 41">
            <a:extLst>
              <a:ext uri="{FF2B5EF4-FFF2-40B4-BE49-F238E27FC236}">
                <a16:creationId xmlns:a16="http://schemas.microsoft.com/office/drawing/2014/main" id="{152890F2-E5AB-7A43-B5C8-6B714748704B}"/>
              </a:ext>
            </a:extLst>
          </p:cNvPr>
          <p:cNvSpPr/>
          <p:nvPr/>
        </p:nvSpPr>
        <p:spPr>
          <a:xfrm>
            <a:off x="1984071" y="2853867"/>
            <a:ext cx="972000" cy="492369"/>
          </a:xfrm>
          <a:prstGeom prst="roundRect">
            <a:avLst/>
          </a:prstGeom>
          <a:solidFill>
            <a:srgbClr val="1891F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cxnSp>
        <p:nvCxnSpPr>
          <p:cNvPr id="124" name="Straight Connector 44">
            <a:extLst>
              <a:ext uri="{FF2B5EF4-FFF2-40B4-BE49-F238E27FC236}">
                <a16:creationId xmlns:a16="http://schemas.microsoft.com/office/drawing/2014/main" id="{4063FC0C-E72D-BD49-963A-41696C06CA4C}"/>
              </a:ext>
            </a:extLst>
          </p:cNvPr>
          <p:cNvCxnSpPr/>
          <p:nvPr/>
        </p:nvCxnSpPr>
        <p:spPr>
          <a:xfrm>
            <a:off x="3024719" y="3123577"/>
            <a:ext cx="936000" cy="0"/>
          </a:xfrm>
          <a:prstGeom prst="line">
            <a:avLst/>
          </a:prstGeom>
          <a:noFill/>
          <a:ln w="25400" cap="flat" cmpd="sng" algn="ctr">
            <a:solidFill>
              <a:srgbClr val="1891FB"/>
            </a:solidFill>
            <a:prstDash val="solid"/>
            <a:miter lim="800000"/>
          </a:ln>
          <a:effectLst/>
        </p:spPr>
      </p:cxnSp>
      <p:cxnSp>
        <p:nvCxnSpPr>
          <p:cNvPr id="125" name="Straight Connector 45">
            <a:extLst>
              <a:ext uri="{FF2B5EF4-FFF2-40B4-BE49-F238E27FC236}">
                <a16:creationId xmlns:a16="http://schemas.microsoft.com/office/drawing/2014/main" id="{BF5000BC-FD7F-AC47-BB0C-ED06B7ED085C}"/>
              </a:ext>
            </a:extLst>
          </p:cNvPr>
          <p:cNvCxnSpPr/>
          <p:nvPr/>
        </p:nvCxnSpPr>
        <p:spPr>
          <a:xfrm>
            <a:off x="2490956" y="3422567"/>
            <a:ext cx="400048" cy="344563"/>
          </a:xfrm>
          <a:prstGeom prst="line">
            <a:avLst/>
          </a:prstGeom>
          <a:noFill/>
          <a:ln w="25400" cap="flat" cmpd="sng" algn="ctr">
            <a:solidFill>
              <a:srgbClr val="1891FB"/>
            </a:solidFill>
            <a:prstDash val="solid"/>
            <a:miter lim="800000"/>
          </a:ln>
          <a:effectLst/>
        </p:spPr>
      </p:cxnSp>
      <p:cxnSp>
        <p:nvCxnSpPr>
          <p:cNvPr id="126" name="Straight Connector 46">
            <a:extLst>
              <a:ext uri="{FF2B5EF4-FFF2-40B4-BE49-F238E27FC236}">
                <a16:creationId xmlns:a16="http://schemas.microsoft.com/office/drawing/2014/main" id="{0A05126B-ADFA-AB46-BFE1-999EC3E79727}"/>
              </a:ext>
            </a:extLst>
          </p:cNvPr>
          <p:cNvCxnSpPr>
            <a:cxnSpLocks/>
          </p:cNvCxnSpPr>
          <p:nvPr/>
        </p:nvCxnSpPr>
        <p:spPr>
          <a:xfrm flipH="1">
            <a:off x="4065680" y="3393900"/>
            <a:ext cx="405909" cy="394989"/>
          </a:xfrm>
          <a:prstGeom prst="line">
            <a:avLst/>
          </a:prstGeom>
          <a:noFill/>
          <a:ln w="25400" cap="flat" cmpd="sng" algn="ctr">
            <a:solidFill>
              <a:srgbClr val="1891FB"/>
            </a:solidFill>
            <a:prstDash val="solid"/>
            <a:miter lim="800000"/>
          </a:ln>
          <a:effectLst/>
        </p:spPr>
      </p:cxnSp>
      <p:sp>
        <p:nvSpPr>
          <p:cNvPr id="129" name="Rounded Rectangle 41">
            <a:extLst>
              <a:ext uri="{FF2B5EF4-FFF2-40B4-BE49-F238E27FC236}">
                <a16:creationId xmlns:a16="http://schemas.microsoft.com/office/drawing/2014/main" id="{152890F2-E5AB-7A43-B5C8-6B714748704B}"/>
              </a:ext>
            </a:extLst>
          </p:cNvPr>
          <p:cNvSpPr/>
          <p:nvPr/>
        </p:nvSpPr>
        <p:spPr>
          <a:xfrm>
            <a:off x="3009918" y="3424564"/>
            <a:ext cx="972000" cy="492369"/>
          </a:xfrm>
          <a:prstGeom prst="roundRect">
            <a:avLst/>
          </a:prstGeom>
          <a:solidFill>
            <a:srgbClr val="1891F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132" name="Rounded Rectangle 41">
            <a:extLst>
              <a:ext uri="{FF2B5EF4-FFF2-40B4-BE49-F238E27FC236}">
                <a16:creationId xmlns:a16="http://schemas.microsoft.com/office/drawing/2014/main" id="{152890F2-E5AB-7A43-B5C8-6B714748704B}"/>
              </a:ext>
            </a:extLst>
          </p:cNvPr>
          <p:cNvSpPr/>
          <p:nvPr/>
        </p:nvSpPr>
        <p:spPr>
          <a:xfrm>
            <a:off x="4043074" y="2853867"/>
            <a:ext cx="972000" cy="492369"/>
          </a:xfrm>
          <a:prstGeom prst="roundRect">
            <a:avLst/>
          </a:prstGeom>
          <a:solidFill>
            <a:srgbClr val="1891F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a:ea typeface="+mn-ea"/>
              <a:cs typeface="+mn-cs"/>
            </a:endParaRPr>
          </a:p>
        </p:txBody>
      </p:sp>
      <p:sp>
        <p:nvSpPr>
          <p:cNvPr id="133" name="TextBox 48">
            <a:extLst>
              <a:ext uri="{FF2B5EF4-FFF2-40B4-BE49-F238E27FC236}">
                <a16:creationId xmlns:a16="http://schemas.microsoft.com/office/drawing/2014/main" id="{DEF2232D-ED2B-EA47-A7D2-B5D894C57B81}"/>
              </a:ext>
            </a:extLst>
          </p:cNvPr>
          <p:cNvSpPr txBox="1"/>
          <p:nvPr/>
        </p:nvSpPr>
        <p:spPr>
          <a:xfrm>
            <a:off x="4615726" y="2969923"/>
            <a:ext cx="4187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rPr>
              <a:t>PS</a:t>
            </a:r>
            <a:endParaRPr kumimoji="0" lang="en-US" sz="1200" b="0" i="0" u="none" strike="noStrike" kern="1200" cap="none" spc="0" normalizeH="0" baseline="0" noProof="0" dirty="0">
              <a:ln>
                <a:noFill/>
              </a:ln>
              <a:solidFill>
                <a:prstClr val="white"/>
              </a:solidFill>
              <a:effectLst/>
              <a:uLnTx/>
              <a:uFillTx/>
              <a:latin typeface="Alibaba Sans" panose="020B0503020203040204" pitchFamily="34" charset="0"/>
              <a:cs typeface="Alibaba Sans" panose="020B0503020203040204" pitchFamily="34" charset="0"/>
            </a:endParaRPr>
          </a:p>
        </p:txBody>
      </p:sp>
      <p:pic>
        <p:nvPicPr>
          <p:cNvPr id="105" name="图片 10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3076" y="2894794"/>
            <a:ext cx="420616" cy="420616"/>
          </a:xfrm>
          <a:prstGeom prst="rect">
            <a:avLst/>
          </a:prstGeom>
        </p:spPr>
      </p:pic>
      <p:sp>
        <p:nvSpPr>
          <p:cNvPr id="135" name="TextBox 48">
            <a:extLst>
              <a:ext uri="{FF2B5EF4-FFF2-40B4-BE49-F238E27FC236}">
                <a16:creationId xmlns:a16="http://schemas.microsoft.com/office/drawing/2014/main" id="{DEF2232D-ED2B-EA47-A7D2-B5D894C57B81}"/>
              </a:ext>
            </a:extLst>
          </p:cNvPr>
          <p:cNvSpPr txBox="1"/>
          <p:nvPr/>
        </p:nvSpPr>
        <p:spPr>
          <a:xfrm>
            <a:off x="3569955" y="3544781"/>
            <a:ext cx="4187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rPr>
              <a:t>PS</a:t>
            </a:r>
            <a:endParaRPr kumimoji="0" lang="en-US" sz="1200" b="0" i="0" u="none" strike="noStrike" kern="1200" cap="none" spc="0" normalizeH="0" baseline="0" noProof="0" dirty="0">
              <a:ln>
                <a:noFill/>
              </a:ln>
              <a:solidFill>
                <a:prstClr val="white"/>
              </a:solidFill>
              <a:effectLst/>
              <a:uLnTx/>
              <a:uFillTx/>
              <a:latin typeface="Alibaba Sans" panose="020B0503020203040204" pitchFamily="34" charset="0"/>
              <a:cs typeface="Alibaba Sans" panose="020B0503020203040204" pitchFamily="34" charset="0"/>
            </a:endParaRPr>
          </a:p>
        </p:txBody>
      </p:sp>
      <p:pic>
        <p:nvPicPr>
          <p:cNvPr id="136" name="图片 1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7305" y="3469652"/>
            <a:ext cx="420616" cy="420616"/>
          </a:xfrm>
          <a:prstGeom prst="rect">
            <a:avLst/>
          </a:prstGeom>
        </p:spPr>
      </p:pic>
      <p:sp>
        <p:nvSpPr>
          <p:cNvPr id="140" name="TextBox 48">
            <a:extLst>
              <a:ext uri="{FF2B5EF4-FFF2-40B4-BE49-F238E27FC236}">
                <a16:creationId xmlns:a16="http://schemas.microsoft.com/office/drawing/2014/main" id="{DEF2232D-ED2B-EA47-A7D2-B5D894C57B81}"/>
              </a:ext>
            </a:extLst>
          </p:cNvPr>
          <p:cNvSpPr txBox="1"/>
          <p:nvPr/>
        </p:nvSpPr>
        <p:spPr>
          <a:xfrm>
            <a:off x="2534676" y="2960192"/>
            <a:ext cx="4187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libaba Sans" panose="020B0503020203040204" pitchFamily="34" charset="0"/>
                <a:ea typeface="等线" panose="02010600030101010101" pitchFamily="2" charset="-122"/>
                <a:cs typeface="Alibaba Sans" panose="020B0503020203040204" pitchFamily="34" charset="0"/>
              </a:rPr>
              <a:t>PS</a:t>
            </a:r>
            <a:endParaRPr kumimoji="0" lang="en-US" sz="1200" b="0" i="0" u="none" strike="noStrike" kern="1200" cap="none" spc="0" normalizeH="0" baseline="0" noProof="0" dirty="0">
              <a:ln>
                <a:noFill/>
              </a:ln>
              <a:solidFill>
                <a:prstClr val="white"/>
              </a:solidFill>
              <a:effectLst/>
              <a:uLnTx/>
              <a:uFillTx/>
              <a:latin typeface="Alibaba Sans" panose="020B0503020203040204" pitchFamily="34" charset="0"/>
              <a:cs typeface="Alibaba Sans" panose="020B0503020203040204" pitchFamily="34" charset="0"/>
            </a:endParaRPr>
          </a:p>
        </p:txBody>
      </p:sp>
      <p:pic>
        <p:nvPicPr>
          <p:cNvPr id="141" name="图片 1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2026" y="2885063"/>
            <a:ext cx="420616" cy="420616"/>
          </a:xfrm>
          <a:prstGeom prst="rect">
            <a:avLst/>
          </a:prstGeom>
        </p:spPr>
      </p:pic>
      <p:pic>
        <p:nvPicPr>
          <p:cNvPr id="142" name="图片 1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9691" y="4529761"/>
            <a:ext cx="595731" cy="595731"/>
          </a:xfrm>
          <a:prstGeom prst="rect">
            <a:avLst/>
          </a:prstGeom>
        </p:spPr>
      </p:pic>
      <p:pic>
        <p:nvPicPr>
          <p:cNvPr id="143" name="图片 1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3040" y="4443174"/>
            <a:ext cx="682987" cy="682987"/>
          </a:xfrm>
          <a:prstGeom prst="rect">
            <a:avLst/>
          </a:prstGeom>
        </p:spPr>
      </p:pic>
      <p:pic>
        <p:nvPicPr>
          <p:cNvPr id="145" name="图片 1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0979" y="3380072"/>
            <a:ext cx="414021" cy="414021"/>
          </a:xfrm>
          <a:prstGeom prst="rect">
            <a:avLst/>
          </a:prstGeom>
        </p:spPr>
      </p:pic>
      <p:pic>
        <p:nvPicPr>
          <p:cNvPr id="146" name="图片 1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5467" y="2840617"/>
            <a:ext cx="414021" cy="414021"/>
          </a:xfrm>
          <a:prstGeom prst="rect">
            <a:avLst/>
          </a:prstGeom>
        </p:spPr>
      </p:pic>
      <p:pic>
        <p:nvPicPr>
          <p:cNvPr id="147" name="图片 1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772" y="3370865"/>
            <a:ext cx="414021" cy="414021"/>
          </a:xfrm>
          <a:prstGeom prst="rect">
            <a:avLst/>
          </a:prstGeom>
        </p:spPr>
      </p:pic>
      <p:pic>
        <p:nvPicPr>
          <p:cNvPr id="149" name="图片 1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1001" y="2746248"/>
            <a:ext cx="525266" cy="525266"/>
          </a:xfrm>
          <a:prstGeom prst="rect">
            <a:avLst/>
          </a:prstGeom>
        </p:spPr>
      </p:pic>
      <p:pic>
        <p:nvPicPr>
          <p:cNvPr id="151" name="图片 1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63193" y="2746248"/>
            <a:ext cx="525266" cy="525266"/>
          </a:xfrm>
          <a:prstGeom prst="rect">
            <a:avLst/>
          </a:prstGeom>
        </p:spPr>
      </p:pic>
      <p:pic>
        <p:nvPicPr>
          <p:cNvPr id="152" name="图片 15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51199" y="3398138"/>
            <a:ext cx="525266" cy="525266"/>
          </a:xfrm>
          <a:prstGeom prst="rect">
            <a:avLst/>
          </a:prstGeom>
        </p:spPr>
      </p:pic>
      <p:pic>
        <p:nvPicPr>
          <p:cNvPr id="153" name="图片 1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3626" y="1697470"/>
            <a:ext cx="497292" cy="497292"/>
          </a:xfrm>
          <a:prstGeom prst="rect">
            <a:avLst/>
          </a:prstGeom>
        </p:spPr>
      </p:pic>
      <p:sp>
        <p:nvSpPr>
          <p:cNvPr id="99" name="Rounded Rectangle 98">
            <a:extLst>
              <a:ext uri="{FF2B5EF4-FFF2-40B4-BE49-F238E27FC236}">
                <a16:creationId xmlns:a16="http://schemas.microsoft.com/office/drawing/2014/main" id="{6B389B49-78C8-534E-8A83-1EB267B60838}"/>
              </a:ext>
            </a:extLst>
          </p:cNvPr>
          <p:cNvSpPr/>
          <p:nvPr/>
        </p:nvSpPr>
        <p:spPr>
          <a:xfrm>
            <a:off x="1349903" y="2318712"/>
            <a:ext cx="9325956" cy="3480585"/>
          </a:xfrm>
          <a:prstGeom prst="roundRect">
            <a:avLst>
              <a:gd name="adj" fmla="val 3531"/>
            </a:avLst>
          </a:prstGeom>
          <a:solidFill>
            <a:srgbClr val="1891FB"/>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1.</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Rich</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algorithm</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warehouse</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with</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improved</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accuracy</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measures</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03164E"/>
                </a:solidFill>
                <a:effectLst/>
                <a:uLnTx/>
                <a:uFillTx/>
                <a:latin typeface="Alibaba Sans Medium" panose="020B0603020203040204" pitchFamily="34" charset="0"/>
                <a:cs typeface="Alibaba Sans Medium" panose="020B0603020203040204" pitchFamily="34" charset="0"/>
              </a:rPr>
              <a:t>(5%-90%)</a:t>
            </a:r>
            <a:r>
              <a:rPr kumimoji="0" lang="zh-CN" altLang="en-US" sz="1600" b="0" i="0" u="none" strike="noStrike" kern="1200" cap="none" spc="0" normalizeH="0" baseline="0" noProof="0" dirty="0">
                <a:ln>
                  <a:noFill/>
                </a:ln>
                <a:solidFill>
                  <a:srgbClr val="03164E"/>
                </a:solidFill>
                <a:effectLst/>
                <a:uLnTx/>
                <a:uFillTx/>
                <a:latin typeface="Alibaba Sans Medium" panose="020B0603020203040204" pitchFamily="34" charset="0"/>
                <a:cs typeface="Alibaba Sans Medium" panose="020B06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for</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practical</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endPar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challenges;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2.</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P</a:t>
            </a:r>
            <a:r>
              <a:rPr kumimoji="0" 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erforms an order of magnitude faster in terms of graph building</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e.g.,</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492.90 million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vertices, 6.82 billion edges and rich attributes</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03164E"/>
                </a:solidFill>
                <a:effectLst/>
                <a:uLnTx/>
                <a:uFillTx/>
                <a:latin typeface="Alibaba Sans Medium" panose="020B0603020203040204" pitchFamily="34" charset="0"/>
                <a:cs typeface="Alibaba Sans Medium" panose="020B0603020203040204" pitchFamily="34" charset="0"/>
              </a:rPr>
              <a:t>2</a:t>
            </a:r>
            <a:r>
              <a:rPr kumimoji="0" lang="zh-CN" altLang="en-US" sz="1600" b="0" i="0" u="none" strike="noStrike" kern="1200" cap="none" spc="0" normalizeH="0" baseline="0" noProof="0" dirty="0">
                <a:ln>
                  <a:noFill/>
                </a:ln>
                <a:solidFill>
                  <a:srgbClr val="03164E"/>
                </a:solidFill>
                <a:effectLst/>
                <a:uLnTx/>
                <a:uFillTx/>
                <a:latin typeface="Alibaba Sans Medium" panose="020B0603020203040204" pitchFamily="34" charset="0"/>
                <a:cs typeface="Alibaba Sans Medium" panose="020B0603020203040204" pitchFamily="34" charset="0"/>
              </a:rPr>
              <a:t> </a:t>
            </a:r>
            <a:r>
              <a:rPr kumimoji="0" lang="en-US" altLang="zh-CN" sz="1600" b="0" i="0" u="none" strike="noStrike" kern="1200" cap="none" spc="0" normalizeH="0" baseline="0" noProof="0" dirty="0">
                <a:ln>
                  <a:noFill/>
                </a:ln>
                <a:solidFill>
                  <a:srgbClr val="03164E"/>
                </a:solidFill>
                <a:effectLst/>
                <a:uLnTx/>
                <a:uFillTx/>
                <a:latin typeface="Alibaba Sans Medium" panose="020B0603020203040204" pitchFamily="34" charset="0"/>
                <a:cs typeface="Alibaba Sans Medium" panose="020B0603020203040204" pitchFamily="34" charset="0"/>
              </a:rPr>
              <a:t>minutes</a:t>
            </a:r>
            <a:r>
              <a:rPr kumimoji="0" lang="zh-CN" altLang="en-US" sz="1600" b="0" i="0" u="none" strike="noStrike" kern="1200" cap="none" spc="0" normalizeH="0" baseline="0" noProof="0" dirty="0">
                <a:ln>
                  <a:noFill/>
                </a:ln>
                <a:solidFill>
                  <a:srgbClr val="03164E"/>
                </a:solidFill>
                <a:effectLst/>
                <a:uLnTx/>
                <a:uFillTx/>
                <a:latin typeface="Alibaba Sans Medium" panose="020B0603020203040204" pitchFamily="34" charset="0"/>
                <a:cs typeface="Alibaba Sans Medium" panose="020B06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vs</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hours</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by</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other</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state-of-</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the-arts;</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endPar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3.</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r>
              <a:rPr kumimoji="0" lang="en-US" sz="1600" b="0" i="0" u="none" strike="noStrike" kern="1200" cap="none" spc="0" normalizeH="0" baseline="0" noProof="0" dirty="0">
                <a:ln>
                  <a:noFill/>
                </a:ln>
                <a:solidFill>
                  <a:srgbClr val="03164E"/>
                </a:solidFill>
                <a:effectLst/>
                <a:uLnTx/>
                <a:uFillTx/>
                <a:latin typeface="Alibaba Sans Medium" panose="020B0603020203040204" pitchFamily="34" charset="0"/>
                <a:cs typeface="Alibaba Sans Medium" panose="020B0603020203040204" pitchFamily="34" charset="0"/>
              </a:rPr>
              <a:t>40%-50% </a:t>
            </a:r>
            <a:r>
              <a:rPr kumimoji="0" 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faster with the novel caching strategy and demonstrates around </a:t>
            </a:r>
            <a:r>
              <a:rPr kumimoji="0" lang="en-US" sz="1600" b="0" i="0" u="none" strike="noStrike" kern="1200" cap="none" spc="0" normalizeH="0" baseline="0" noProof="0" dirty="0">
                <a:ln>
                  <a:noFill/>
                </a:ln>
                <a:solidFill>
                  <a:srgbClr val="03164E"/>
                </a:solidFill>
                <a:effectLst/>
                <a:uLnTx/>
                <a:uFillTx/>
                <a:latin typeface="Alibaba Sans Medium" panose="020B0603020203040204" pitchFamily="34" charset="0"/>
                <a:cs typeface="Alibaba Sans Medium" panose="020B0603020203040204" pitchFamily="34" charset="0"/>
              </a:rPr>
              <a:t>12 times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3164E"/>
                </a:solidFill>
                <a:effectLst/>
                <a:uLnTx/>
                <a:uFillTx/>
                <a:latin typeface="Alibaba Sans Medium" panose="020B0603020203040204" pitchFamily="34" charset="0"/>
                <a:cs typeface="Alibaba Sans Medium" panose="020B0603020203040204" pitchFamily="34" charset="0"/>
              </a:rPr>
              <a:t>         speed up </a:t>
            </a:r>
            <a:r>
              <a:rPr kumimoji="0" 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with the improved runtime</a:t>
            </a:r>
            <a:r>
              <a:rPr kumimoji="0" lang="en-US" altLang="zh-CN"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a:t>
            </a:r>
            <a:r>
              <a:rPr kumimoji="0" lang="zh-CN" alt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rPr>
              <a:t> </a:t>
            </a:r>
            <a:endParaRPr kumimoji="0" lang="en-US" sz="1600" b="0" i="0" u="none" strike="noStrike" kern="1200" cap="none" spc="0" normalizeH="0" baseline="0" noProof="0" dirty="0">
              <a:ln>
                <a:noFill/>
              </a:ln>
              <a:solidFill>
                <a:srgbClr val="FFFFFF"/>
              </a:solidFill>
              <a:effectLst/>
              <a:uLnTx/>
              <a:uFillTx/>
              <a:latin typeface="Alibaba Sans" panose="020B0503020203040204" pitchFamily="34" charset="0"/>
              <a:cs typeface="Alibaba Sans" panose="020B0503020203040204" pitchFamily="34" charset="0"/>
            </a:endParaRPr>
          </a:p>
        </p:txBody>
      </p:sp>
      <p:sp>
        <p:nvSpPr>
          <p:cNvPr id="2" name="Rectangle 1">
            <a:extLst>
              <a:ext uri="{FF2B5EF4-FFF2-40B4-BE49-F238E27FC236}">
                <a16:creationId xmlns:a16="http://schemas.microsoft.com/office/drawing/2014/main" id="{F3253AD7-C208-9048-84BF-E6A7949EB61A}"/>
              </a:ext>
            </a:extLst>
          </p:cNvPr>
          <p:cNvSpPr/>
          <p:nvPr/>
        </p:nvSpPr>
        <p:spPr>
          <a:xfrm>
            <a:off x="3686319" y="447284"/>
            <a:ext cx="667768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Roboto"/>
              </a:rPr>
              <a:t>AliGraph</a:t>
            </a:r>
            <a:r>
              <a:rPr kumimoji="0" lang="en-US" sz="1200" b="0" i="0" u="none" strike="noStrike" kern="1200" cap="none" spc="0" normalizeH="0" baseline="0" noProof="0" dirty="0">
                <a:ln>
                  <a:noFill/>
                </a:ln>
                <a:solidFill>
                  <a:srgbClr val="FFFFFF"/>
                </a:solidFill>
                <a:effectLst/>
                <a:uLnTx/>
                <a:uFillTx/>
                <a:latin typeface="Roboto"/>
              </a:rPr>
              <a:t>: A Comprehensive Graph Neural Network Platform. 45th International Conference on Very Large Data Bases (VLDB), 2019.</a:t>
            </a:r>
            <a:endParaRPr kumimoji="0" lang="en-US" sz="1200" b="0" i="0" u="none" strike="noStrike" kern="1200" cap="none" spc="0" normalizeH="0" baseline="0" noProof="0" dirty="0">
              <a:ln>
                <a:noFill/>
              </a:ln>
              <a:solidFill>
                <a:srgbClr val="FFFFFF"/>
              </a:solidFill>
              <a:effectLst/>
              <a:uLnTx/>
              <a:uFillTx/>
              <a:latin typeface="Helvetica"/>
            </a:endParaRPr>
          </a:p>
        </p:txBody>
      </p:sp>
    </p:spTree>
    <p:extLst>
      <p:ext uri="{BB962C8B-B14F-4D97-AF65-F5344CB8AC3E}">
        <p14:creationId xmlns:p14="http://schemas.microsoft.com/office/powerpoint/2010/main" val="25677208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文案">
            <a:extLst>
              <a:ext uri="{FF2B5EF4-FFF2-40B4-BE49-F238E27FC236}">
                <a16:creationId xmlns:a16="http://schemas.microsoft.com/office/drawing/2014/main" id="{A423D2FC-D8BB-E444-9625-956D4C3EDF9D}"/>
              </a:ext>
            </a:extLst>
          </p:cNvPr>
          <p:cNvSpPr txBox="1"/>
          <p:nvPr/>
        </p:nvSpPr>
        <p:spPr>
          <a:xfrm>
            <a:off x="239921" y="244687"/>
            <a:ext cx="6720656" cy="3847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Various</a:t>
            </a:r>
            <a:r>
              <a:rPr kumimoji="0" lang="zh-CN" altLang="en-US"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 </a:t>
            </a: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GE/GNN</a:t>
            </a:r>
            <a:r>
              <a:rPr kumimoji="0" lang="zh-CN" altLang="en-US"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 </a:t>
            </a: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Methods</a:t>
            </a:r>
          </a:p>
        </p:txBody>
      </p:sp>
      <p:pic>
        <p:nvPicPr>
          <p:cNvPr id="4" name="Picture 3">
            <a:extLst>
              <a:ext uri="{FF2B5EF4-FFF2-40B4-BE49-F238E27FC236}">
                <a16:creationId xmlns:a16="http://schemas.microsoft.com/office/drawing/2014/main" id="{0987F76E-A2E4-B747-BF10-EE815D131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833" y="722174"/>
            <a:ext cx="5645978" cy="5912717"/>
          </a:xfrm>
          <a:prstGeom prst="rect">
            <a:avLst/>
          </a:prstGeom>
        </p:spPr>
      </p:pic>
    </p:spTree>
    <p:extLst>
      <p:ext uri="{BB962C8B-B14F-4D97-AF65-F5344CB8AC3E}">
        <p14:creationId xmlns:p14="http://schemas.microsoft.com/office/powerpoint/2010/main" val="2952583576"/>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文案">
            <a:extLst>
              <a:ext uri="{FF2B5EF4-FFF2-40B4-BE49-F238E27FC236}">
                <a16:creationId xmlns:a16="http://schemas.microsoft.com/office/drawing/2014/main" id="{851B739E-F7F5-F447-91A3-7AE790E26CFC}"/>
              </a:ext>
            </a:extLst>
          </p:cNvPr>
          <p:cNvSpPr txBox="1"/>
          <p:nvPr/>
        </p:nvSpPr>
        <p:spPr>
          <a:xfrm>
            <a:off x="372443" y="244687"/>
            <a:ext cx="6720656" cy="3847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Multiplex</a:t>
            </a:r>
          </a:p>
        </p:txBody>
      </p:sp>
      <p:pic>
        <p:nvPicPr>
          <p:cNvPr id="4" name="Picture 3">
            <a:extLst>
              <a:ext uri="{FF2B5EF4-FFF2-40B4-BE49-F238E27FC236}">
                <a16:creationId xmlns:a16="http://schemas.microsoft.com/office/drawing/2014/main" id="{062C628E-B48C-B849-A7BF-D7C7AA416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114" y="944918"/>
            <a:ext cx="9190862" cy="5495354"/>
          </a:xfrm>
          <a:prstGeom prst="rect">
            <a:avLst/>
          </a:prstGeom>
        </p:spPr>
      </p:pic>
      <p:sp>
        <p:nvSpPr>
          <p:cNvPr id="3" name="Rectangle 2">
            <a:extLst>
              <a:ext uri="{FF2B5EF4-FFF2-40B4-BE49-F238E27FC236}">
                <a16:creationId xmlns:a16="http://schemas.microsoft.com/office/drawing/2014/main" id="{94C404FA-99E7-4C4F-BD74-785795160E9E}"/>
              </a:ext>
            </a:extLst>
          </p:cNvPr>
          <p:cNvSpPr/>
          <p:nvPr/>
        </p:nvSpPr>
        <p:spPr>
          <a:xfrm>
            <a:off x="1633728" y="383187"/>
            <a:ext cx="720547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Representation Learning for Attributed Multiplex Heterogeneous Network</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KDD</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2019</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967825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BE80C6-1BC6-F344-9EBA-D55997007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291" y="731587"/>
            <a:ext cx="5181600" cy="1955800"/>
          </a:xfrm>
          <a:prstGeom prst="rect">
            <a:avLst/>
          </a:prstGeom>
        </p:spPr>
      </p:pic>
      <p:pic>
        <p:nvPicPr>
          <p:cNvPr id="8" name="Picture 7">
            <a:extLst>
              <a:ext uri="{FF2B5EF4-FFF2-40B4-BE49-F238E27FC236}">
                <a16:creationId xmlns:a16="http://schemas.microsoft.com/office/drawing/2014/main" id="{ED9B33FC-59FD-794D-9B9B-2A4582C91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367" y="2864270"/>
            <a:ext cx="3314700" cy="355600"/>
          </a:xfrm>
          <a:prstGeom prst="rect">
            <a:avLst/>
          </a:prstGeom>
        </p:spPr>
      </p:pic>
      <p:sp>
        <p:nvSpPr>
          <p:cNvPr id="9" name="TextBox 8">
            <a:extLst>
              <a:ext uri="{FF2B5EF4-FFF2-40B4-BE49-F238E27FC236}">
                <a16:creationId xmlns:a16="http://schemas.microsoft.com/office/drawing/2014/main" id="{57254DE6-54DB-F645-99A6-1D0973FAFCBA}"/>
              </a:ext>
            </a:extLst>
          </p:cNvPr>
          <p:cNvSpPr txBox="1"/>
          <p:nvPr/>
        </p:nvSpPr>
        <p:spPr>
          <a:xfrm>
            <a:off x="1186667" y="364416"/>
            <a:ext cx="7831393"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lvl="0" indent="-342900" algn="l" defTabSz="609492"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err="1">
                <a:ln>
                  <a:noFill/>
                </a:ln>
                <a:solidFill>
                  <a:srgbClr val="FFFFFF"/>
                </a:solidFill>
                <a:effectLst/>
                <a:uLnTx/>
                <a:uFillTx/>
                <a:latin typeface="Microsoft YaHei" panose="020B0503020204020204" pitchFamily="34" charset="-122"/>
                <a:ea typeface="Microsoft YaHei" panose="020B0503020204020204" pitchFamily="34" charset="-122"/>
                <a:cs typeface="Calibri"/>
                <a:sym typeface="Calibri"/>
              </a:rPr>
              <a:t>Transductive</a:t>
            </a:r>
            <a:r>
              <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Calibri"/>
                <a:sym typeface="Calibri"/>
              </a:rPr>
              <a:t> </a:t>
            </a:r>
            <a:r>
              <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Calibri"/>
                <a:sym typeface="Calibri"/>
              </a:rPr>
              <a:t>Model:</a:t>
            </a:r>
            <a:r>
              <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Calibri"/>
                <a:sym typeface="Calibri"/>
              </a:rPr>
              <a:t> </a:t>
            </a:r>
            <a:endPar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Calibri"/>
              <a:sym typeface="Calibri"/>
            </a:endParaRPr>
          </a:p>
          <a:p>
            <a:pPr marL="342900" marR="0" lvl="0" indent="-342900" algn="l" defTabSz="609492"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Helvetica"/>
            </a:endParaRPr>
          </a:p>
          <a:p>
            <a:pPr marL="342900" marR="0" lvl="0" indent="-342900" algn="l" defTabSz="609492"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Calibri"/>
              <a:ea typeface="+mj-ea"/>
              <a:cs typeface="Calibri"/>
              <a:sym typeface="Calibri"/>
            </a:endParaRPr>
          </a:p>
          <a:p>
            <a:pPr marL="342900" marR="0" lvl="0" indent="-342900" algn="l" defTabSz="609492"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Helvetica"/>
            </a:endParaRPr>
          </a:p>
          <a:p>
            <a:pPr marL="342900" marR="0" lvl="0" indent="-342900" algn="l" defTabSz="609492"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Calibri"/>
              <a:ea typeface="+mj-ea"/>
              <a:cs typeface="Calibri"/>
              <a:sym typeface="Calibri"/>
            </a:endParaRPr>
          </a:p>
          <a:p>
            <a:pPr marL="342900" marR="0" lvl="0" indent="-342900" algn="l" defTabSz="609492"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Helvetica"/>
            </a:endParaRPr>
          </a:p>
          <a:p>
            <a:pPr marL="342900" marR="0" lvl="0" indent="-342900" algn="l" defTabSz="609492"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Calibri"/>
              <a:ea typeface="+mj-ea"/>
              <a:cs typeface="Calibri"/>
              <a:sym typeface="Calibri"/>
            </a:endParaRPr>
          </a:p>
          <a:p>
            <a:pPr marL="342900" marR="0" lvl="0" indent="-342900" algn="l" defTabSz="609492"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FFFFFF"/>
              </a:solidFill>
              <a:effectLst/>
              <a:uLnTx/>
              <a:uFillTx/>
              <a:latin typeface="Helvetica"/>
            </a:endParaRPr>
          </a:p>
          <a:p>
            <a:pPr marL="342900" marR="0" lvl="0" indent="-342900" algn="l" defTabSz="609492"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Inductive</a:t>
            </a:r>
            <a:r>
              <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altLang="zh-CN"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Model:</a:t>
            </a:r>
            <a:r>
              <a:rPr kumimoji="0" lang="zh-CN" altLang="en-US" sz="1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endParaRPr kumimoji="0" lang="en-US"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Calibri"/>
              <a:sym typeface="Calibri"/>
            </a:endParaRPr>
          </a:p>
        </p:txBody>
      </p:sp>
      <p:pic>
        <p:nvPicPr>
          <p:cNvPr id="11" name="Picture 10">
            <a:extLst>
              <a:ext uri="{FF2B5EF4-FFF2-40B4-BE49-F238E27FC236}">
                <a16:creationId xmlns:a16="http://schemas.microsoft.com/office/drawing/2014/main" id="{70CED603-EED1-CF42-B774-311B4A559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98" y="3396753"/>
            <a:ext cx="10147300" cy="3251200"/>
          </a:xfrm>
          <a:prstGeom prst="rect">
            <a:avLst/>
          </a:prstGeom>
        </p:spPr>
      </p:pic>
    </p:spTree>
    <p:extLst>
      <p:ext uri="{BB962C8B-B14F-4D97-AF65-F5344CB8AC3E}">
        <p14:creationId xmlns:p14="http://schemas.microsoft.com/office/powerpoint/2010/main" val="111508238"/>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38134-DC47-A54A-B9CB-7EB15D954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367" y="1207236"/>
            <a:ext cx="7816645" cy="5014591"/>
          </a:xfrm>
          <a:prstGeom prst="rect">
            <a:avLst/>
          </a:prstGeom>
        </p:spPr>
      </p:pic>
    </p:spTree>
    <p:extLst>
      <p:ext uri="{BB962C8B-B14F-4D97-AF65-F5344CB8AC3E}">
        <p14:creationId xmlns:p14="http://schemas.microsoft.com/office/powerpoint/2010/main" val="3042542251"/>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文案">
            <a:extLst>
              <a:ext uri="{FF2B5EF4-FFF2-40B4-BE49-F238E27FC236}">
                <a16:creationId xmlns:a16="http://schemas.microsoft.com/office/drawing/2014/main" id="{851B739E-F7F5-F447-91A3-7AE790E26CFC}"/>
              </a:ext>
            </a:extLst>
          </p:cNvPr>
          <p:cNvSpPr txBox="1"/>
          <p:nvPr/>
        </p:nvSpPr>
        <p:spPr>
          <a:xfrm>
            <a:off x="372443" y="244687"/>
            <a:ext cx="6720656" cy="3847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Mixture</a:t>
            </a:r>
            <a:r>
              <a:rPr kumimoji="0" lang="zh-CN" altLang="en-US"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 </a:t>
            </a: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GNN</a:t>
            </a:r>
          </a:p>
        </p:txBody>
      </p:sp>
      <p:pic>
        <p:nvPicPr>
          <p:cNvPr id="5" name="Picture 4">
            <a:extLst>
              <a:ext uri="{FF2B5EF4-FFF2-40B4-BE49-F238E27FC236}">
                <a16:creationId xmlns:a16="http://schemas.microsoft.com/office/drawing/2014/main" id="{F143B9F8-4E71-594C-A6D3-3A1CEC1B2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811" y="758518"/>
            <a:ext cx="8597900" cy="4102100"/>
          </a:xfrm>
          <a:prstGeom prst="rect">
            <a:avLst/>
          </a:prstGeom>
        </p:spPr>
      </p:pic>
      <p:pic>
        <p:nvPicPr>
          <p:cNvPr id="7" name="Picture 6">
            <a:extLst>
              <a:ext uri="{FF2B5EF4-FFF2-40B4-BE49-F238E27FC236}">
                <a16:creationId xmlns:a16="http://schemas.microsoft.com/office/drawing/2014/main" id="{FF071E01-2B86-0847-8D38-F2D0E1C7D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997" y="5104581"/>
            <a:ext cx="4191000" cy="1574800"/>
          </a:xfrm>
          <a:prstGeom prst="rect">
            <a:avLst/>
          </a:prstGeom>
        </p:spPr>
      </p:pic>
      <p:sp>
        <p:nvSpPr>
          <p:cNvPr id="3" name="Rectangle 2">
            <a:extLst>
              <a:ext uri="{FF2B5EF4-FFF2-40B4-BE49-F238E27FC236}">
                <a16:creationId xmlns:a16="http://schemas.microsoft.com/office/drawing/2014/main" id="{C9F7497B-9227-4343-A1D0-FBC9AA1F4D1C}"/>
              </a:ext>
            </a:extLst>
          </p:cNvPr>
          <p:cNvSpPr/>
          <p:nvPr/>
        </p:nvSpPr>
        <p:spPr>
          <a:xfrm>
            <a:off x="2124997" y="382058"/>
            <a:ext cx="790569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Is a Single Vector Enough? Exploring Node Polysemy for Network Embedding</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KDD</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2019</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82856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245374" y="92015"/>
            <a:ext cx="11731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4267" b="1" dirty="0">
                <a:solidFill>
                  <a:srgbClr val="7030A0"/>
                </a:solidFill>
                <a:latin typeface="微软雅黑" panose="020B0503020204020204" pitchFamily="34" charset="-122"/>
                <a:ea typeface="微软雅黑" panose="020B0503020204020204" pitchFamily="34" charset="-122"/>
                <a:sym typeface="Arial"/>
              </a:rPr>
              <a:t>Traditional methods – graph theory</a:t>
            </a:r>
            <a:endParaRPr lang="zh-CN" altLang="en-US" sz="4267" b="1" dirty="0">
              <a:solidFill>
                <a:srgbClr val="7030A0"/>
              </a:solidFill>
              <a:latin typeface="微软雅黑" panose="020B0503020204020204" pitchFamily="34" charset="-122"/>
              <a:ea typeface="微软雅黑" panose="020B0503020204020204" pitchFamily="34" charset="-122"/>
              <a:sym typeface="Arial"/>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627" y="2052193"/>
            <a:ext cx="2143445" cy="347585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右箭头 1"/>
          <p:cNvSpPr/>
          <p:nvPr/>
        </p:nvSpPr>
        <p:spPr>
          <a:xfrm>
            <a:off x="2915468" y="3369839"/>
            <a:ext cx="1014737" cy="371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867" kern="0">
              <a:solidFill>
                <a:srgbClr val="FFFFFF"/>
              </a:solidFill>
              <a:latin typeface="Arial"/>
              <a:ea typeface="宋体" panose="02010600030101010101" pitchFamily="2" charset="-122"/>
              <a:sym typeface="Arial"/>
            </a:endParaRPr>
          </a:p>
        </p:txBody>
      </p:sp>
      <p:sp>
        <p:nvSpPr>
          <p:cNvPr id="3" name="文本框 2"/>
          <p:cNvSpPr txBox="1"/>
          <p:nvPr/>
        </p:nvSpPr>
        <p:spPr>
          <a:xfrm>
            <a:off x="4233504" y="2126968"/>
            <a:ext cx="2997937" cy="502766"/>
          </a:xfrm>
          <a:prstGeom prst="rect">
            <a:avLst/>
          </a:prstGeom>
          <a:noFill/>
        </p:spPr>
        <p:txBody>
          <a:bodyPr wrap="none" rtlCol="0">
            <a:spAutoFit/>
          </a:bodyPr>
          <a:lstStyle/>
          <a:p>
            <a:pPr defTabSz="1219170">
              <a:buClr>
                <a:srgbClr val="000000"/>
              </a:buClr>
            </a:pPr>
            <a:r>
              <a:rPr lang="en-US" altLang="zh-CN" sz="2667" kern="0" dirty="0">
                <a:solidFill>
                  <a:srgbClr val="000000"/>
                </a:solidFill>
                <a:latin typeface="Arial"/>
                <a:cs typeface="Arial"/>
                <a:sym typeface="Arial"/>
              </a:rPr>
              <a:t>Centrality Problem</a:t>
            </a:r>
            <a:endParaRPr lang="zh-CN" altLang="en-US" sz="2667" kern="0" dirty="0">
              <a:solidFill>
                <a:srgbClr val="000000"/>
              </a:solidFill>
              <a:latin typeface="Arial"/>
              <a:cs typeface="Arial"/>
              <a:sym typeface="Arial"/>
            </a:endParaRPr>
          </a:p>
        </p:txBody>
      </p:sp>
      <p:sp>
        <p:nvSpPr>
          <p:cNvPr id="11" name="文本框 10"/>
          <p:cNvSpPr txBox="1"/>
          <p:nvPr/>
        </p:nvSpPr>
        <p:spPr>
          <a:xfrm>
            <a:off x="4233475" y="2871024"/>
            <a:ext cx="3514104" cy="502766"/>
          </a:xfrm>
          <a:prstGeom prst="rect">
            <a:avLst/>
          </a:prstGeom>
          <a:noFill/>
        </p:spPr>
        <p:txBody>
          <a:bodyPr wrap="none" rtlCol="0">
            <a:spAutoFit/>
          </a:bodyPr>
          <a:lstStyle/>
          <a:p>
            <a:pPr defTabSz="1219170">
              <a:buClr>
                <a:srgbClr val="000000"/>
              </a:buClr>
            </a:pPr>
            <a:r>
              <a:rPr lang="en-US" altLang="zh-CN" sz="2667" kern="0" dirty="0">
                <a:solidFill>
                  <a:srgbClr val="000000"/>
                </a:solidFill>
                <a:latin typeface="Arial"/>
                <a:cs typeface="Arial"/>
                <a:sym typeface="Arial"/>
              </a:rPr>
              <a:t>Isomorphism Problem</a:t>
            </a:r>
            <a:endParaRPr lang="zh-CN" altLang="en-US" sz="2667" kern="0" dirty="0">
              <a:solidFill>
                <a:srgbClr val="000000"/>
              </a:solidFill>
              <a:latin typeface="Arial"/>
              <a:cs typeface="Arial"/>
              <a:sym typeface="Arial"/>
            </a:endParaRPr>
          </a:p>
        </p:txBody>
      </p:sp>
      <p:sp>
        <p:nvSpPr>
          <p:cNvPr id="13" name="文本框 12"/>
          <p:cNvSpPr txBox="1"/>
          <p:nvPr/>
        </p:nvSpPr>
        <p:spPr>
          <a:xfrm>
            <a:off x="4233503" y="3615081"/>
            <a:ext cx="2733441" cy="502766"/>
          </a:xfrm>
          <a:prstGeom prst="rect">
            <a:avLst/>
          </a:prstGeom>
          <a:noFill/>
        </p:spPr>
        <p:txBody>
          <a:bodyPr wrap="none" rtlCol="0">
            <a:spAutoFit/>
          </a:bodyPr>
          <a:lstStyle/>
          <a:p>
            <a:pPr defTabSz="1219170">
              <a:buClr>
                <a:srgbClr val="000000"/>
              </a:buClr>
            </a:pPr>
            <a:r>
              <a:rPr lang="en-US" altLang="zh-CN" sz="2667" kern="0" dirty="0">
                <a:solidFill>
                  <a:srgbClr val="000000"/>
                </a:solidFill>
                <a:latin typeface="Arial"/>
                <a:cs typeface="Arial"/>
                <a:sym typeface="Arial"/>
              </a:rPr>
              <a:t>Routing Problem</a:t>
            </a:r>
            <a:endParaRPr lang="zh-CN" altLang="en-US" sz="2667" kern="0" dirty="0">
              <a:solidFill>
                <a:srgbClr val="000000"/>
              </a:solidFill>
              <a:latin typeface="Arial"/>
              <a:cs typeface="Arial"/>
              <a:sym typeface="Arial"/>
            </a:endParaRPr>
          </a:p>
        </p:txBody>
      </p:sp>
      <p:sp>
        <p:nvSpPr>
          <p:cNvPr id="14" name="文本框 13"/>
          <p:cNvSpPr txBox="1"/>
          <p:nvPr/>
        </p:nvSpPr>
        <p:spPr>
          <a:xfrm>
            <a:off x="4233503" y="4324472"/>
            <a:ext cx="526106" cy="502766"/>
          </a:xfrm>
          <a:prstGeom prst="rect">
            <a:avLst/>
          </a:prstGeom>
          <a:noFill/>
        </p:spPr>
        <p:txBody>
          <a:bodyPr wrap="none" rtlCol="0">
            <a:spAutoFit/>
          </a:bodyPr>
          <a:lstStyle/>
          <a:p>
            <a:pPr defTabSz="1219170">
              <a:buClr>
                <a:srgbClr val="000000"/>
              </a:buClr>
            </a:pPr>
            <a:r>
              <a:rPr lang="en-US" altLang="zh-CN" sz="2667" kern="0" dirty="0">
                <a:solidFill>
                  <a:srgbClr val="000000"/>
                </a:solidFill>
                <a:latin typeface="Arial"/>
                <a:cs typeface="Arial"/>
                <a:sym typeface="Arial"/>
              </a:rPr>
              <a:t>…</a:t>
            </a:r>
            <a:endParaRPr lang="zh-CN" altLang="en-US" sz="2667" kern="0" dirty="0">
              <a:solidFill>
                <a:srgbClr val="000000"/>
              </a:solidFill>
              <a:latin typeface="Arial"/>
              <a:cs typeface="Arial"/>
              <a:sym typeface="Arial"/>
            </a:endParaRPr>
          </a:p>
        </p:txBody>
      </p:sp>
      <p:sp>
        <p:nvSpPr>
          <p:cNvPr id="4" name="文本框 3"/>
          <p:cNvSpPr txBox="1"/>
          <p:nvPr/>
        </p:nvSpPr>
        <p:spPr>
          <a:xfrm>
            <a:off x="2760634" y="2362466"/>
            <a:ext cx="1324401" cy="913199"/>
          </a:xfrm>
          <a:prstGeom prst="rect">
            <a:avLst/>
          </a:prstGeom>
          <a:noFill/>
        </p:spPr>
        <p:txBody>
          <a:bodyPr wrap="none" rtlCol="0">
            <a:spAutoFit/>
          </a:bodyPr>
          <a:lstStyle/>
          <a:p>
            <a:pPr algn="ctr" defTabSz="1219170">
              <a:buClr>
                <a:srgbClr val="000000"/>
              </a:buClr>
            </a:pPr>
            <a:r>
              <a:rPr lang="en-US" altLang="zh-CN" sz="2667" b="1" kern="0" dirty="0">
                <a:solidFill>
                  <a:srgbClr val="0070C0"/>
                </a:solidFill>
                <a:latin typeface="Arial"/>
                <a:cs typeface="Arial"/>
                <a:sym typeface="Arial"/>
              </a:rPr>
              <a:t>Graph </a:t>
            </a:r>
          </a:p>
          <a:p>
            <a:pPr algn="ctr" defTabSz="1219170">
              <a:buClr>
                <a:srgbClr val="000000"/>
              </a:buClr>
            </a:pPr>
            <a:r>
              <a:rPr lang="en-US" altLang="zh-CN" sz="2667" b="1" kern="0" dirty="0">
                <a:solidFill>
                  <a:srgbClr val="0070C0"/>
                </a:solidFill>
                <a:latin typeface="Arial"/>
                <a:cs typeface="Arial"/>
                <a:sym typeface="Arial"/>
              </a:rPr>
              <a:t>Theory</a:t>
            </a:r>
            <a:endParaRPr lang="zh-CN" altLang="en-US" sz="2667" b="1" kern="0" dirty="0">
              <a:solidFill>
                <a:srgbClr val="0070C0"/>
              </a:solidFill>
              <a:latin typeface="Arial"/>
              <a:cs typeface="Arial"/>
              <a:sym typeface="Arial"/>
            </a:endParaRPr>
          </a:p>
        </p:txBody>
      </p:sp>
      <p:sp>
        <p:nvSpPr>
          <p:cNvPr id="16" name="右箭头 15"/>
          <p:cNvSpPr/>
          <p:nvPr/>
        </p:nvSpPr>
        <p:spPr>
          <a:xfrm>
            <a:off x="7776600" y="3373623"/>
            <a:ext cx="1014737" cy="371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867" kern="0">
              <a:solidFill>
                <a:srgbClr val="FFFFFF"/>
              </a:solidFill>
              <a:latin typeface="Arial"/>
              <a:ea typeface="宋体" panose="02010600030101010101" pitchFamily="2" charset="-122"/>
              <a:sym typeface="Arial"/>
            </a:endParaRPr>
          </a:p>
        </p:txBody>
      </p:sp>
      <p:pic>
        <p:nvPicPr>
          <p:cNvPr id="17" name="Picture 4" descr="http://colah.github.io/posts/2014-07-FFN-Graphs-Vis/img/graph-HP-ships-labe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3167" y="1812075"/>
            <a:ext cx="3000479" cy="360601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云形标注 6"/>
          <p:cNvSpPr/>
          <p:nvPr/>
        </p:nvSpPr>
        <p:spPr>
          <a:xfrm>
            <a:off x="9965620" y="5183544"/>
            <a:ext cx="1582689" cy="944888"/>
          </a:xfrm>
          <a:prstGeom prst="cloudCallout">
            <a:avLst>
              <a:gd name="adj1" fmla="val -27053"/>
              <a:gd name="adj2" fmla="val -92978"/>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Billion nodes</a:t>
            </a:r>
            <a:endParaRPr lang="zh-CN" altLang="en-US" sz="1867" kern="0" dirty="0">
              <a:solidFill>
                <a:srgbClr val="000000"/>
              </a:solidFill>
              <a:latin typeface="Arial"/>
              <a:ea typeface="宋体" panose="02010600030101010101" pitchFamily="2" charset="-122"/>
              <a:sym typeface="Arial"/>
            </a:endParaRPr>
          </a:p>
        </p:txBody>
      </p:sp>
      <p:cxnSp>
        <p:nvCxnSpPr>
          <p:cNvPr id="15" name="直接连接符 14"/>
          <p:cNvCxnSpPr/>
          <p:nvPr/>
        </p:nvCxnSpPr>
        <p:spPr>
          <a:xfrm flipH="1">
            <a:off x="7996741" y="3112368"/>
            <a:ext cx="439215" cy="88600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990367" y="3112369"/>
            <a:ext cx="513743" cy="89357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891095" y="5418807"/>
            <a:ext cx="6299171" cy="7875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altLang="zh-CN" sz="3200" b="1" kern="0" dirty="0">
                <a:solidFill>
                  <a:srgbClr val="FFFFFF"/>
                </a:solidFill>
                <a:latin typeface="Arial"/>
                <a:ea typeface="宋体" panose="02010600030101010101" pitchFamily="2" charset="-122"/>
                <a:sym typeface="Arial"/>
              </a:rPr>
              <a:t>Challenge 1: Problem Scale </a:t>
            </a:r>
            <a:endParaRPr lang="zh-CN" altLang="en-US" sz="3200" b="1" kern="0" dirty="0">
              <a:solidFill>
                <a:srgbClr val="FFFFFF"/>
              </a:solidFill>
              <a:latin typeface="Arial"/>
              <a:ea typeface="宋体" panose="02010600030101010101" pitchFamily="2" charset="-122"/>
              <a:sym typeface="Arial"/>
            </a:endParaRPr>
          </a:p>
        </p:txBody>
      </p:sp>
      <p:sp>
        <p:nvSpPr>
          <p:cNvPr id="24" name="文本框 23"/>
          <p:cNvSpPr txBox="1"/>
          <p:nvPr/>
        </p:nvSpPr>
        <p:spPr>
          <a:xfrm>
            <a:off x="9730863" y="1733931"/>
            <a:ext cx="1701107" cy="379656"/>
          </a:xfrm>
          <a:prstGeom prst="rect">
            <a:avLst/>
          </a:prstGeom>
          <a:noFill/>
        </p:spPr>
        <p:txBody>
          <a:bodyPr wrap="none" rtlCol="0">
            <a:spAutoFit/>
          </a:bodyPr>
          <a:lstStyle/>
          <a:p>
            <a:pPr defTabSz="1219170">
              <a:buClr>
                <a:srgbClr val="000000"/>
              </a:buClr>
            </a:pPr>
            <a:r>
              <a:rPr lang="en-US" altLang="zh-CN" sz="1867" kern="0" dirty="0">
                <a:solidFill>
                  <a:srgbClr val="000000"/>
                </a:solidFill>
                <a:latin typeface="Arial"/>
                <a:cs typeface="Arial"/>
                <a:sym typeface="Arial"/>
              </a:rPr>
              <a:t>Real networks</a:t>
            </a:r>
            <a:endParaRPr lang="zh-CN" altLang="en-US" sz="1867" kern="0" dirty="0">
              <a:solidFill>
                <a:srgbClr val="000000"/>
              </a:solidFill>
              <a:latin typeface="Arial"/>
              <a:cs typeface="Arial"/>
              <a:sym typeface="Arial"/>
            </a:endParaRPr>
          </a:p>
        </p:txBody>
      </p:sp>
    </p:spTree>
    <p:extLst>
      <p:ext uri="{BB962C8B-B14F-4D97-AF65-F5344CB8AC3E}">
        <p14:creationId xmlns:p14="http://schemas.microsoft.com/office/powerpoint/2010/main" val="2047646271"/>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animBg="1"/>
      <p:bldP spid="23" grpId="0" animBg="1"/>
      <p:bldP spid="2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文案">
            <a:extLst>
              <a:ext uri="{FF2B5EF4-FFF2-40B4-BE49-F238E27FC236}">
                <a16:creationId xmlns:a16="http://schemas.microsoft.com/office/drawing/2014/main" id="{851B739E-F7F5-F447-91A3-7AE790E26CFC}"/>
              </a:ext>
            </a:extLst>
          </p:cNvPr>
          <p:cNvSpPr txBox="1"/>
          <p:nvPr/>
        </p:nvSpPr>
        <p:spPr>
          <a:xfrm>
            <a:off x="372443" y="244687"/>
            <a:ext cx="6720656" cy="3847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Hierarchical</a:t>
            </a:r>
            <a:r>
              <a:rPr kumimoji="0" lang="zh-CN" altLang="en-US"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 </a:t>
            </a: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GNN</a:t>
            </a:r>
          </a:p>
        </p:txBody>
      </p:sp>
      <p:sp>
        <p:nvSpPr>
          <p:cNvPr id="3" name="TextBox 2">
            <a:extLst>
              <a:ext uri="{FF2B5EF4-FFF2-40B4-BE49-F238E27FC236}">
                <a16:creationId xmlns:a16="http://schemas.microsoft.com/office/drawing/2014/main" id="{881D5662-BB0F-5244-BBFB-18F6BA73BE88}"/>
              </a:ext>
            </a:extLst>
          </p:cNvPr>
          <p:cNvSpPr txBox="1"/>
          <p:nvPr/>
        </p:nvSpPr>
        <p:spPr>
          <a:xfrm>
            <a:off x="1795393" y="437323"/>
            <a:ext cx="9239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j-ea"/>
              <a:cs typeface="Calibri"/>
              <a:sym typeface="Calibri"/>
            </a:endParaRPr>
          </a:p>
        </p:txBody>
      </p:sp>
      <p:pic>
        <p:nvPicPr>
          <p:cNvPr id="5" name="Picture 4">
            <a:extLst>
              <a:ext uri="{FF2B5EF4-FFF2-40B4-BE49-F238E27FC236}">
                <a16:creationId xmlns:a16="http://schemas.microsoft.com/office/drawing/2014/main" id="{ACE49D26-4470-3A44-A490-187A1C124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014" y="898986"/>
            <a:ext cx="9606886" cy="5623543"/>
          </a:xfrm>
          <a:prstGeom prst="rect">
            <a:avLst/>
          </a:prstGeom>
        </p:spPr>
      </p:pic>
      <p:sp>
        <p:nvSpPr>
          <p:cNvPr id="4" name="Rectangle 3">
            <a:extLst>
              <a:ext uri="{FF2B5EF4-FFF2-40B4-BE49-F238E27FC236}">
                <a16:creationId xmlns:a16="http://schemas.microsoft.com/office/drawing/2014/main" id="{33DD392D-2A4F-2B46-9DDE-E2DC861ABB0B}"/>
              </a:ext>
            </a:extLst>
          </p:cNvPr>
          <p:cNvSpPr/>
          <p:nvPr/>
        </p:nvSpPr>
        <p:spPr>
          <a:xfrm>
            <a:off x="2615861" y="394865"/>
            <a:ext cx="522611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Hierarchical Representation Learning for Bipartite Graphs</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IJCAI</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2019</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26213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文案">
            <a:extLst>
              <a:ext uri="{FF2B5EF4-FFF2-40B4-BE49-F238E27FC236}">
                <a16:creationId xmlns:a16="http://schemas.microsoft.com/office/drawing/2014/main" id="{851B739E-F7F5-F447-91A3-7AE790E26CFC}"/>
              </a:ext>
            </a:extLst>
          </p:cNvPr>
          <p:cNvSpPr txBox="1"/>
          <p:nvPr/>
        </p:nvSpPr>
        <p:spPr>
          <a:xfrm>
            <a:off x="372443" y="244687"/>
            <a:ext cx="6720656" cy="3847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Evolving</a:t>
            </a:r>
            <a:r>
              <a:rPr kumimoji="0" lang="zh-CN" altLang="en-US"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 </a:t>
            </a: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GNN</a:t>
            </a:r>
          </a:p>
        </p:txBody>
      </p:sp>
      <p:sp>
        <p:nvSpPr>
          <p:cNvPr id="3" name="TextBox 2">
            <a:extLst>
              <a:ext uri="{FF2B5EF4-FFF2-40B4-BE49-F238E27FC236}">
                <a16:creationId xmlns:a16="http://schemas.microsoft.com/office/drawing/2014/main" id="{881D5662-BB0F-5244-BBFB-18F6BA73BE88}"/>
              </a:ext>
            </a:extLst>
          </p:cNvPr>
          <p:cNvSpPr txBox="1"/>
          <p:nvPr/>
        </p:nvSpPr>
        <p:spPr>
          <a:xfrm>
            <a:off x="1795393" y="437323"/>
            <a:ext cx="9239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j-ea"/>
              <a:cs typeface="Calibri"/>
              <a:sym typeface="Calibri"/>
            </a:endParaRPr>
          </a:p>
        </p:txBody>
      </p:sp>
      <p:pic>
        <p:nvPicPr>
          <p:cNvPr id="5" name="Picture 4">
            <a:extLst>
              <a:ext uri="{FF2B5EF4-FFF2-40B4-BE49-F238E27FC236}">
                <a16:creationId xmlns:a16="http://schemas.microsoft.com/office/drawing/2014/main" id="{2BAE604E-0F39-B740-AAA7-64BE851F8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626" y="1447595"/>
            <a:ext cx="10210800" cy="4965700"/>
          </a:xfrm>
          <a:prstGeom prst="rect">
            <a:avLst/>
          </a:prstGeom>
        </p:spPr>
      </p:pic>
      <p:sp>
        <p:nvSpPr>
          <p:cNvPr id="4" name="Rectangle 3">
            <a:extLst>
              <a:ext uri="{FF2B5EF4-FFF2-40B4-BE49-F238E27FC236}">
                <a16:creationId xmlns:a16="http://schemas.microsoft.com/office/drawing/2014/main" id="{B92ED401-50E9-7B40-9248-F75E89161B7A}"/>
              </a:ext>
            </a:extLst>
          </p:cNvPr>
          <p:cNvSpPr/>
          <p:nvPr/>
        </p:nvSpPr>
        <p:spPr>
          <a:xfrm>
            <a:off x="2134950" y="394865"/>
            <a:ext cx="463453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Large Scale Evolving Graphs with Burst Detection</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IJCAI</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2019</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2685376"/>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文案">
            <a:extLst>
              <a:ext uri="{FF2B5EF4-FFF2-40B4-BE49-F238E27FC236}">
                <a16:creationId xmlns:a16="http://schemas.microsoft.com/office/drawing/2014/main" id="{851B739E-F7F5-F447-91A3-7AE790E26CFC}"/>
              </a:ext>
            </a:extLst>
          </p:cNvPr>
          <p:cNvSpPr txBox="1"/>
          <p:nvPr/>
        </p:nvSpPr>
        <p:spPr>
          <a:xfrm>
            <a:off x="372443" y="244687"/>
            <a:ext cx="6720656" cy="3847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Bayesian</a:t>
            </a:r>
            <a:r>
              <a:rPr kumimoji="0" lang="zh-CN" altLang="en-US"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 </a:t>
            </a:r>
            <a:r>
              <a:rPr kumimoji="0" lang="en-US" altLang="zh-CN" sz="2500" b="0" i="0" u="none" strike="noStrike" kern="1200" cap="none" spc="0" normalizeH="0" baseline="0" noProof="0" dirty="0">
                <a:ln>
                  <a:noFill/>
                </a:ln>
                <a:solidFill>
                  <a:srgbClr val="FFFFFF"/>
                </a:solidFill>
                <a:effectLst/>
                <a:uLnTx/>
                <a:uFillTx/>
                <a:latin typeface="Alibaba Sans Heavy" panose="020B0903020203040204" pitchFamily="34" charset="0"/>
                <a:ea typeface="微软雅黑"/>
                <a:sym typeface="Microsoft YaHei"/>
              </a:rPr>
              <a:t>GNN</a:t>
            </a:r>
          </a:p>
        </p:txBody>
      </p:sp>
      <p:sp>
        <p:nvSpPr>
          <p:cNvPr id="3" name="TextBox 2">
            <a:extLst>
              <a:ext uri="{FF2B5EF4-FFF2-40B4-BE49-F238E27FC236}">
                <a16:creationId xmlns:a16="http://schemas.microsoft.com/office/drawing/2014/main" id="{881D5662-BB0F-5244-BBFB-18F6BA73BE88}"/>
              </a:ext>
            </a:extLst>
          </p:cNvPr>
          <p:cNvSpPr txBox="1"/>
          <p:nvPr/>
        </p:nvSpPr>
        <p:spPr>
          <a:xfrm>
            <a:off x="1795393" y="437323"/>
            <a:ext cx="9239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j-ea"/>
              <a:cs typeface="Calibri"/>
              <a:sym typeface="Calibri"/>
            </a:endParaRPr>
          </a:p>
        </p:txBody>
      </p:sp>
      <p:sp>
        <p:nvSpPr>
          <p:cNvPr id="4" name="TextBox 3">
            <a:extLst>
              <a:ext uri="{FF2B5EF4-FFF2-40B4-BE49-F238E27FC236}">
                <a16:creationId xmlns:a16="http://schemas.microsoft.com/office/drawing/2014/main" id="{D55D1FE8-0ECD-154E-A279-9F99306234AA}"/>
              </a:ext>
            </a:extLst>
          </p:cNvPr>
          <p:cNvSpPr txBox="1"/>
          <p:nvPr/>
        </p:nvSpPr>
        <p:spPr>
          <a:xfrm>
            <a:off x="683007" y="1108608"/>
            <a:ext cx="10677719"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BEM is proposed to bridge KG and BG seamlessly, with the consideration of the behavior-speci</a:t>
            </a:r>
            <a:r>
              <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fi</a:t>
            </a:r>
            <a:r>
              <a:rPr kumimoji="0" 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c bias. This framework provides a new perspective of making a reasoning mechanism (cognitive graph).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As a method, BEM is generic and </a:t>
            </a:r>
            <a:r>
              <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fl</a:t>
            </a:r>
            <a:r>
              <a:rPr kumimoji="0" 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exible in that it can use any KG embeddings to correct any BG embeddings. On the contrary, it is potentially able to help KG embeddings acquire novel knowledge from the BG embeddings that does not exist in the knowledge graph. </a:t>
            </a:r>
          </a:p>
          <a:p>
            <a:pPr marL="0" marR="0" lvl="0" indent="0" algn="l" defTabSz="609492" rtl="0" eaLnBrk="1"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j-ea"/>
              <a:cs typeface="Calibri"/>
              <a:sym typeface="Calibri"/>
            </a:endParaRPr>
          </a:p>
        </p:txBody>
      </p:sp>
      <p:pic>
        <p:nvPicPr>
          <p:cNvPr id="6" name="Picture 5">
            <a:extLst>
              <a:ext uri="{FF2B5EF4-FFF2-40B4-BE49-F238E27FC236}">
                <a16:creationId xmlns:a16="http://schemas.microsoft.com/office/drawing/2014/main" id="{0B2385EE-679C-EA40-809D-A9784EB75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147" y="2816766"/>
            <a:ext cx="5774310" cy="3902800"/>
          </a:xfrm>
          <a:prstGeom prst="rect">
            <a:avLst/>
          </a:prstGeom>
        </p:spPr>
      </p:pic>
      <p:sp>
        <p:nvSpPr>
          <p:cNvPr id="5" name="Rectangle 4">
            <a:extLst>
              <a:ext uri="{FF2B5EF4-FFF2-40B4-BE49-F238E27FC236}">
                <a16:creationId xmlns:a16="http://schemas.microsoft.com/office/drawing/2014/main" id="{8FB69206-F6CA-CB4F-91C9-3ACA0B932F88}"/>
              </a:ext>
            </a:extLst>
          </p:cNvPr>
          <p:cNvSpPr/>
          <p:nvPr/>
        </p:nvSpPr>
        <p:spPr>
          <a:xfrm>
            <a:off x="2191235" y="391155"/>
            <a:ext cx="803342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Refining Representation by Integrating Knowledge Graphs and Behavior-specific Networks</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CIKM</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altLang="zh-CN" sz="12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rPr>
              <a:t>2019</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34418988"/>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A250FB-F5B2-3B42-BF15-E52D55035B0F}"/>
              </a:ext>
            </a:extLst>
          </p:cNvPr>
          <p:cNvSpPr/>
          <p:nvPr/>
        </p:nvSpPr>
        <p:spPr>
          <a:xfrm>
            <a:off x="135547" y="811032"/>
            <a:ext cx="11913705" cy="6072881"/>
          </a:xfrm>
          <a:prstGeom prst="rect">
            <a:avLst/>
          </a:prstGeom>
        </p:spPr>
        <p:txBody>
          <a:bodyPr wrap="square">
            <a:spAutoFit/>
          </a:bodyPr>
          <a:lstStyle/>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1.</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Representation Learning for Attributed Multiplex Heterogeneous Network. 25th ACM SIGKDD Conference on Knowledge Discovery and Data Mining (KDD), 2019.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2.</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Is a Single Vector Enough? Exploring Node Polysemy for Network Embedding. 25th ACM SIGKDD Conference on Knowledge Discovery and Data Mining (KDD), 2019.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3.</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Towards Knowledge-Based Personalized Product Description Generation in E-commerce. 25th ACM SIGKDD Conference on Knowledge Discovery and Data Mining (KDD), 2019.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4.</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Sequential Scenario-Specific Meta Learner for Online Recommendation. 25th ACM SIGKDD Conference on Knowledge Discovery and Data Mining (KDD), 2019.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5.</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err="1">
                <a:ln>
                  <a:noFill/>
                </a:ln>
                <a:solidFill>
                  <a:srgbClr val="FFFFFF"/>
                </a:solidFill>
                <a:effectLst/>
                <a:uLnTx/>
                <a:uFillTx/>
                <a:latin typeface="Microsoft YaHei" panose="020B0503020204020204" pitchFamily="34" charset="-122"/>
                <a:ea typeface="Microsoft YaHei" panose="020B0503020204020204" pitchFamily="34" charset="-122"/>
              </a:rPr>
              <a:t>AliGraph</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 Comprehensive Graph Neural Network Platform. 45th International Conference on Very Large Data Bases (VLDB), 2019.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6.</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Large Scale Evolving Graphs with Burst Detection. 28th International Joint Conference on Artificial Intelligence (IJCAI), 2019.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7.</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Hierarchical Representation Learning for Bipartite Graphs. 28th International Joint Conference on Artificial Intelligence (IJCAI), 2019.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8.</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Cognitive Graph for Multi-Hop Reading Comprehension at Scale. 57th Annual Meeting of the Association for Computational Linguistics (ACL), 2019.</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9.</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Subgraph-augmented Path Embedding for Semantic User Search on Heterogeneous Social Network, WWW, 2018.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10.</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ANRL: Attributed Network Representation Learning via Deep Neural Networks, IJCAI, 2018.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11.</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Adversarial Detection with Model Interpretation. KDD, 2018.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12.</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SPARC: Self-Paced Network Representation for Few-Shot Rare Category Characterization. KDD, 2018.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13.</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Mobile access record resolution on large-scale identifier-linkage graphs. KDD, 2018.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14.</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Interactive Paths Embedding for Semantic Proximity Search on Heterogeneous Graphs. KDD, 2018.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15.</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PRRE: Personalized Relation Ranking Embedding for Attributed Network. 27th ACM International Conference on Information and Knowledge Management (CIKM), 2018.</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17.</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Heterogeneous Embedding Propagation for Large-scale E-Commerce User Alignment,  2018 IEEE International  Conference on Data Mining (ICDM), 2018</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18.</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Local Algorithm for User Action Prediction Towards Display Ads. 23rd ACM SIGKDD Conference on Knowledge Discovery and Data Mining (KDD), 2017.</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19.</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Hybrid Framework for Text Modeling with Convolutional RNN. 23rd ACM SIGKDD Conference on Knowledge Discovery and Data Mining (KDD), 2017.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20.</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Bayesian Heteroscedastic Matrix Factorization for Conversion Rate Prediction. 26th ACM International Conference on Information and Knowledge Management (CIKM), 2017. </a:t>
            </a:r>
          </a:p>
          <a:p>
            <a:pPr marL="0" marR="0" lvl="0" indent="0" algn="l" defTabSz="914400" rtl="0" eaLnBrk="1" fontAlgn="auto" latinLnBrk="0" hangingPunct="1">
              <a:lnSpc>
                <a:spcPts val="184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21.</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 </a:t>
            </a:r>
            <a:r>
              <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rPr>
              <a:t>Will Triadic Closure Strengthen Ties in Social Networks?, ACM Transactions on Knowledge Discovery from Data (TKDD), 2017.</a:t>
            </a:r>
          </a:p>
        </p:txBody>
      </p:sp>
      <p:sp>
        <p:nvSpPr>
          <p:cNvPr id="4" name="Title 1">
            <a:extLst>
              <a:ext uri="{FF2B5EF4-FFF2-40B4-BE49-F238E27FC236}">
                <a16:creationId xmlns:a16="http://schemas.microsoft.com/office/drawing/2014/main" id="{422DA5E2-4AC5-6A41-947E-8D0727AC94F6}"/>
              </a:ext>
            </a:extLst>
          </p:cNvPr>
          <p:cNvSpPr txBox="1">
            <a:spLocks/>
          </p:cNvSpPr>
          <p:nvPr/>
        </p:nvSpPr>
        <p:spPr>
          <a:xfrm>
            <a:off x="135547" y="163268"/>
            <a:ext cx="12008565" cy="647764"/>
          </a:xfrm>
          <a:prstGeom prst="rect">
            <a:avLst/>
          </a:prstGeom>
        </p:spPr>
        <p:txBody>
          <a:bodyPr vert="horz" lIns="121920" tIns="60960" rIns="121920" bIns="60960" rtlCol="0" anchor="ctr">
            <a:noAutofit/>
          </a:bodyPr>
          <a:lstStyle>
            <a:lvl1pPr algn="ctr" defTabSz="609504" rtl="0" eaLnBrk="1" latinLnBrk="0" hangingPunct="1">
              <a:spcBef>
                <a:spcPct val="0"/>
              </a:spcBef>
              <a:buNone/>
              <a:defRPr sz="5900" kern="1200">
                <a:solidFill>
                  <a:schemeClr val="tx1"/>
                </a:solidFill>
                <a:latin typeface="+mj-lt"/>
                <a:ea typeface="+mj-ea"/>
                <a:cs typeface="+mj-cs"/>
              </a:defRPr>
            </a:lvl1pPr>
          </a:lstStyle>
          <a:p>
            <a:pPr marL="0" marR="0" lvl="0" indent="0" algn="l" defTabSz="609504" rtl="0" eaLnBrk="1" fontAlgn="auto" latinLnBrk="0" hangingPunct="1">
              <a:lnSpc>
                <a:spcPct val="100000"/>
              </a:lnSpc>
              <a:spcBef>
                <a:spcPct val="0"/>
              </a:spcBef>
              <a:spcAft>
                <a:spcPts val="0"/>
              </a:spcAft>
              <a:buClrTx/>
              <a:buSzTx/>
              <a:buFontTx/>
              <a:buNone/>
              <a:tabLst/>
              <a:defRPr/>
            </a:pPr>
            <a:r>
              <a:rPr kumimoji="0" lang="en-US" altLang="zh-CN"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Calibri"/>
              </a:rPr>
              <a:t>Selected</a:t>
            </a:r>
            <a:r>
              <a:rPr kumimoji="0" lang="zh-CN" altLang="en-US"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Calibri"/>
              </a:rPr>
              <a:t> </a:t>
            </a:r>
            <a:r>
              <a:rPr kumimoji="0" lang="en-US" altLang="zh-CN"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Calibri"/>
              </a:rPr>
              <a:t>Publications</a:t>
            </a:r>
            <a:endParaRPr kumimoji="0" lang="en-US" sz="2500" b="1" i="0" u="none" strike="noStrike" kern="1200" cap="none" spc="0" normalizeH="0" baseline="0" noProof="0" dirty="0">
              <a:ln>
                <a:noFill/>
              </a:ln>
              <a:solidFill>
                <a:srgbClr val="FFFFFF"/>
              </a:solidFill>
              <a:effectLst/>
              <a:uLnTx/>
              <a:uFillTx/>
              <a:latin typeface="Alibaba Sans Heavy" panose="020B0903020203040204" pitchFamily="34" charset="0"/>
              <a:ea typeface="微软雅黑"/>
              <a:cs typeface="Calibri"/>
            </a:endParaRPr>
          </a:p>
        </p:txBody>
      </p:sp>
    </p:spTree>
    <p:extLst>
      <p:ext uri="{BB962C8B-B14F-4D97-AF65-F5344CB8AC3E}">
        <p14:creationId xmlns:p14="http://schemas.microsoft.com/office/powerpoint/2010/main" val="937129439"/>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5" name="Google Shape;65;p14"/>
          <p:cNvGrpSpPr/>
          <p:nvPr/>
        </p:nvGrpSpPr>
        <p:grpSpPr>
          <a:xfrm>
            <a:off x="1217093" y="2146954"/>
            <a:ext cx="265200" cy="791541"/>
            <a:chOff x="777447" y="1610215"/>
            <a:chExt cx="198900" cy="593656"/>
          </a:xfrm>
        </p:grpSpPr>
        <p:cxnSp>
          <p:nvCxnSpPr>
            <p:cNvPr id="66" name="Google Shape;66;p14"/>
            <p:cNvCxnSpPr>
              <a:cxnSpLocks/>
              <a:stCxn id="67" idx="4"/>
            </p:cNvCxnSpPr>
            <p:nvPr/>
          </p:nvCxnSpPr>
          <p:spPr>
            <a:xfrm>
              <a:off x="876897" y="1809115"/>
              <a:ext cx="12" cy="394756"/>
            </a:xfrm>
            <a:prstGeom prst="straightConnector1">
              <a:avLst/>
            </a:prstGeom>
            <a:noFill/>
            <a:ln w="9525" cap="flat" cmpd="sng">
              <a:solidFill>
                <a:schemeClr val="dk2"/>
              </a:solidFill>
              <a:prstDash val="solid"/>
              <a:round/>
              <a:headEnd type="none" w="sm" len="sm"/>
              <a:tailEnd type="none" w="sm" len="sm"/>
            </a:ln>
          </p:spPr>
        </p:cxnSp>
        <p:sp>
          <p:nvSpPr>
            <p:cNvPr id="67" name="Google Shape;67;p14"/>
            <p:cNvSpPr/>
            <p:nvPr/>
          </p:nvSpPr>
          <p:spPr>
            <a:xfrm>
              <a:off x="777447"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8" name="Google Shape;68;p14"/>
          <p:cNvSpPr txBox="1">
            <a:spLocks noGrp="1"/>
          </p:cNvSpPr>
          <p:nvPr>
            <p:ph type="body" idx="4294967295"/>
          </p:nvPr>
        </p:nvSpPr>
        <p:spPr>
          <a:xfrm>
            <a:off x="-70300" y="1058400"/>
            <a:ext cx="299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3200">
                <a:solidFill>
                  <a:srgbClr val="000000"/>
                </a:solidFill>
              </a:rPr>
              <a:t>Motivations</a:t>
            </a:r>
            <a:endParaRPr sz="3200">
              <a:solidFill>
                <a:srgbClr val="000000"/>
              </a:solidFill>
            </a:endParaRPr>
          </a:p>
        </p:txBody>
      </p:sp>
      <p:sp>
        <p:nvSpPr>
          <p:cNvPr id="69" name="Google Shape;69;p14"/>
          <p:cNvSpPr/>
          <p:nvPr/>
        </p:nvSpPr>
        <p:spPr>
          <a:xfrm>
            <a:off x="2422739"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Google Shape;70;p14"/>
          <p:cNvSpPr txBox="1">
            <a:spLocks noGrp="1"/>
          </p:cNvSpPr>
          <p:nvPr>
            <p:ph type="body" idx="4294967295"/>
          </p:nvPr>
        </p:nvSpPr>
        <p:spPr>
          <a:xfrm>
            <a:off x="2834267"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 </a:t>
            </a:r>
            <a:endParaRPr dirty="0">
              <a:solidFill>
                <a:schemeClr val="lt1"/>
              </a:solidFill>
            </a:endParaRPr>
          </a:p>
        </p:txBody>
      </p:sp>
      <p:grpSp>
        <p:nvGrpSpPr>
          <p:cNvPr id="71" name="Google Shape;71;p14"/>
          <p:cNvGrpSpPr/>
          <p:nvPr/>
        </p:nvGrpSpPr>
        <p:grpSpPr>
          <a:xfrm>
            <a:off x="3021709" y="3918611"/>
            <a:ext cx="265200" cy="791541"/>
            <a:chOff x="2223534" y="2938958"/>
            <a:chExt cx="198900" cy="593656"/>
          </a:xfrm>
        </p:grpSpPr>
        <p:cxnSp>
          <p:nvCxnSpPr>
            <p:cNvPr id="72" name="Google Shape;72;p14"/>
            <p:cNvCxnSpPr>
              <a:cxnSpLocks/>
              <a:stCxn id="73" idx="4"/>
            </p:cNvCxnSpPr>
            <p:nvPr/>
          </p:nvCxnSpPr>
          <p:spPr>
            <a:xfrm flipV="1">
              <a:off x="2322984" y="2938958"/>
              <a:ext cx="13" cy="394756"/>
            </a:xfrm>
            <a:prstGeom prst="straightConnector1">
              <a:avLst/>
            </a:prstGeom>
            <a:noFill/>
            <a:ln w="9525" cap="flat" cmpd="sng">
              <a:solidFill>
                <a:schemeClr val="dk2"/>
              </a:solidFill>
              <a:prstDash val="solid"/>
              <a:round/>
              <a:headEnd type="none" w="sm" len="sm"/>
              <a:tailEnd type="none" w="sm" len="sm"/>
            </a:ln>
          </p:spPr>
        </p:cxnSp>
        <p:sp>
          <p:nvSpPr>
            <p:cNvPr id="73" name="Google Shape;73;p14"/>
            <p:cNvSpPr/>
            <p:nvPr/>
          </p:nvSpPr>
          <p:spPr>
            <a:xfrm rot="10800000" flipH="1">
              <a:off x="2223534" y="3333714"/>
              <a:ext cx="198900" cy="198900"/>
            </a:xfrm>
            <a:prstGeom prst="ellipse">
              <a:avLst/>
            </a:prstGeom>
            <a:solidFill>
              <a:srgbClr val="FF99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4" name="Google Shape;74;p14"/>
          <p:cNvSpPr txBox="1">
            <a:spLocks noGrp="1"/>
          </p:cNvSpPr>
          <p:nvPr>
            <p:ph type="body" idx="4294967295"/>
          </p:nvPr>
        </p:nvSpPr>
        <p:spPr>
          <a:xfrm>
            <a:off x="1659116" y="4705500"/>
            <a:ext cx="299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US" sz="3200" dirty="0">
                <a:solidFill>
                  <a:srgbClr val="000000"/>
                </a:solidFill>
              </a:rPr>
              <a:t>Network Embedding</a:t>
            </a:r>
          </a:p>
        </p:txBody>
      </p:sp>
      <p:sp>
        <p:nvSpPr>
          <p:cNvPr id="75" name="Google Shape;75;p14"/>
          <p:cNvSpPr/>
          <p:nvPr/>
        </p:nvSpPr>
        <p:spPr>
          <a:xfrm>
            <a:off x="224863" y="2938495"/>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Google Shape;76;p14"/>
          <p:cNvSpPr txBox="1">
            <a:spLocks noGrp="1"/>
          </p:cNvSpPr>
          <p:nvPr>
            <p:ph type="body" idx="4294967295"/>
          </p:nvPr>
        </p:nvSpPr>
        <p:spPr>
          <a:xfrm>
            <a:off x="5022093"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77" name="Google Shape;77;p14"/>
          <p:cNvGrpSpPr/>
          <p:nvPr/>
        </p:nvGrpSpPr>
        <p:grpSpPr>
          <a:xfrm>
            <a:off x="5411643" y="2146954"/>
            <a:ext cx="265200" cy="791541"/>
            <a:chOff x="3918084" y="1610215"/>
            <a:chExt cx="198900" cy="593656"/>
          </a:xfrm>
        </p:grpSpPr>
        <p:cxnSp>
          <p:nvCxnSpPr>
            <p:cNvPr id="78" name="Google Shape;78;p14"/>
            <p:cNvCxnSpPr>
              <a:cxnSpLocks/>
              <a:stCxn id="79" idx="4"/>
            </p:cNvCxnSpPr>
            <p:nvPr/>
          </p:nvCxnSpPr>
          <p:spPr>
            <a:xfrm>
              <a:off x="4017534" y="1809115"/>
              <a:ext cx="12" cy="394756"/>
            </a:xfrm>
            <a:prstGeom prst="straightConnector1">
              <a:avLst/>
            </a:prstGeom>
            <a:noFill/>
            <a:ln w="9525" cap="flat" cmpd="sng">
              <a:solidFill>
                <a:schemeClr val="dk2"/>
              </a:solidFill>
              <a:prstDash val="solid"/>
              <a:round/>
              <a:headEnd type="none" w="sm" len="sm"/>
              <a:tailEnd type="none" w="sm" len="sm"/>
            </a:ln>
          </p:spPr>
        </p:cxnSp>
        <p:sp>
          <p:nvSpPr>
            <p:cNvPr id="79" name="Google Shape;79;p14"/>
            <p:cNvSpPr/>
            <p:nvPr/>
          </p:nvSpPr>
          <p:spPr>
            <a:xfrm>
              <a:off x="3918084"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0" name="Google Shape;80;p14"/>
          <p:cNvSpPr txBox="1">
            <a:spLocks noGrp="1"/>
          </p:cNvSpPr>
          <p:nvPr>
            <p:ph type="body" idx="4294967295"/>
          </p:nvPr>
        </p:nvSpPr>
        <p:spPr>
          <a:xfrm>
            <a:off x="3644034" y="805954"/>
            <a:ext cx="4065618" cy="1208400"/>
          </a:xfrm>
          <a:prstGeom prst="rect">
            <a:avLst/>
          </a:prstGeom>
        </p:spPr>
        <p:txBody>
          <a:bodyPr spcFirstLastPara="1" vert="horz" wrap="square" lIns="121900" tIns="121900" rIns="121900" bIns="121900" rtlCol="0" anchor="t" anchorCtr="0">
            <a:noAutofit/>
          </a:bodyPr>
          <a:lstStyle/>
          <a:p>
            <a:pPr marL="0" indent="0" algn="ctr">
              <a:spcAft>
                <a:spcPts val="2133"/>
              </a:spcAft>
            </a:pPr>
            <a:r>
              <a:rPr lang="en-US" sz="3200" dirty="0"/>
              <a:t>Graph Neural Networks</a:t>
            </a:r>
          </a:p>
        </p:txBody>
      </p:sp>
      <p:sp>
        <p:nvSpPr>
          <p:cNvPr id="81" name="Google Shape;81;p14"/>
          <p:cNvSpPr/>
          <p:nvPr/>
        </p:nvSpPr>
        <p:spPr>
          <a:xfrm>
            <a:off x="4621605" y="2924611"/>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Google Shape;82;p14"/>
          <p:cNvSpPr txBox="1">
            <a:spLocks noGrp="1"/>
          </p:cNvSpPr>
          <p:nvPr>
            <p:ph type="body" idx="4294967295"/>
          </p:nvPr>
        </p:nvSpPr>
        <p:spPr>
          <a:xfrm>
            <a:off x="7219927"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45</a:t>
            </a:r>
            <a:r>
              <a:rPr lang="en" dirty="0">
                <a:solidFill>
                  <a:schemeClr val="lt1"/>
                </a:solidFill>
              </a:rPr>
              <a:t> mins</a:t>
            </a:r>
            <a:endParaRPr dirty="0">
              <a:solidFill>
                <a:schemeClr val="lt1"/>
              </a:solidFill>
            </a:endParaRPr>
          </a:p>
        </p:txBody>
      </p:sp>
      <p:grpSp>
        <p:nvGrpSpPr>
          <p:cNvPr id="83" name="Google Shape;83;p14"/>
          <p:cNvGrpSpPr/>
          <p:nvPr/>
        </p:nvGrpSpPr>
        <p:grpSpPr>
          <a:xfrm>
            <a:off x="7964093" y="3918611"/>
            <a:ext cx="265200" cy="791541"/>
            <a:chOff x="5958946" y="2938958"/>
            <a:chExt cx="198900" cy="593656"/>
          </a:xfrm>
        </p:grpSpPr>
        <p:cxnSp>
          <p:nvCxnSpPr>
            <p:cNvPr id="84" name="Google Shape;84;p14"/>
            <p:cNvCxnSpPr>
              <a:cxnSpLocks/>
              <a:stCxn id="85" idx="4"/>
            </p:cNvCxnSpPr>
            <p:nvPr/>
          </p:nvCxnSpPr>
          <p:spPr>
            <a:xfrm flipV="1">
              <a:off x="6058396" y="2938958"/>
              <a:ext cx="13" cy="394756"/>
            </a:xfrm>
            <a:prstGeom prst="straightConnector1">
              <a:avLst/>
            </a:prstGeom>
            <a:noFill/>
            <a:ln w="9525" cap="flat" cmpd="sng">
              <a:solidFill>
                <a:schemeClr val="dk2"/>
              </a:solidFill>
              <a:prstDash val="solid"/>
              <a:round/>
              <a:headEnd type="none" w="sm" len="sm"/>
              <a:tailEnd type="none" w="sm" len="sm"/>
            </a:ln>
          </p:spPr>
        </p:cxnSp>
        <p:sp>
          <p:nvSpPr>
            <p:cNvPr id="85" name="Google Shape;85;p14"/>
            <p:cNvSpPr/>
            <p:nvPr/>
          </p:nvSpPr>
          <p:spPr>
            <a:xfrm rot="10800000" flipH="1">
              <a:off x="5958946" y="3333714"/>
              <a:ext cx="198900" cy="198900"/>
            </a:xfrm>
            <a:prstGeom prst="ellipse">
              <a:avLst/>
            </a:prstGeom>
            <a:solidFill>
              <a:srgbClr val="FF99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6" name="Google Shape;86;p14"/>
          <p:cNvSpPr txBox="1">
            <a:spLocks noGrp="1"/>
          </p:cNvSpPr>
          <p:nvPr>
            <p:ph type="body" idx="4294967295"/>
          </p:nvPr>
        </p:nvSpPr>
        <p:spPr>
          <a:xfrm>
            <a:off x="6268900" y="4705500"/>
            <a:ext cx="407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US" altLang="zh-CN" sz="3200" dirty="0">
                <a:solidFill>
                  <a:srgbClr val="000000"/>
                </a:solidFill>
              </a:rPr>
              <a:t>Practical</a:t>
            </a:r>
            <a:r>
              <a:rPr lang="zh-CN" altLang="en-US" sz="3200" dirty="0">
                <a:solidFill>
                  <a:srgbClr val="000000"/>
                </a:solidFill>
              </a:rPr>
              <a:t> </a:t>
            </a:r>
            <a:r>
              <a:rPr lang="en-US" altLang="zh-CN" sz="3200" dirty="0">
                <a:solidFill>
                  <a:srgbClr val="000000"/>
                </a:solidFill>
              </a:rPr>
              <a:t>Applications</a:t>
            </a:r>
            <a:endParaRPr lang="en-US" sz="3200" dirty="0">
              <a:solidFill>
                <a:srgbClr val="000000"/>
              </a:solidFill>
            </a:endParaRPr>
          </a:p>
        </p:txBody>
      </p:sp>
      <p:sp>
        <p:nvSpPr>
          <p:cNvPr id="87" name="Google Shape;87;p14"/>
          <p:cNvSpPr/>
          <p:nvPr/>
        </p:nvSpPr>
        <p:spPr>
          <a:xfrm>
            <a:off x="6839285" y="2938495"/>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Google Shape;88;p14"/>
          <p:cNvSpPr txBox="1">
            <a:spLocks noGrp="1"/>
          </p:cNvSpPr>
          <p:nvPr>
            <p:ph type="body" idx="4294967295"/>
          </p:nvPr>
        </p:nvSpPr>
        <p:spPr>
          <a:xfrm>
            <a:off x="9478896"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89" name="Google Shape;89;p14"/>
          <p:cNvGrpSpPr/>
          <p:nvPr/>
        </p:nvGrpSpPr>
        <p:grpSpPr>
          <a:xfrm>
            <a:off x="10226409" y="2146954"/>
            <a:ext cx="265200" cy="791541"/>
            <a:chOff x="3918084" y="1610215"/>
            <a:chExt cx="198900" cy="593656"/>
          </a:xfrm>
        </p:grpSpPr>
        <p:cxnSp>
          <p:nvCxnSpPr>
            <p:cNvPr id="90" name="Google Shape;90;p14"/>
            <p:cNvCxnSpPr>
              <a:cxnSpLocks/>
              <a:stCxn id="91" idx="4"/>
            </p:cNvCxnSpPr>
            <p:nvPr/>
          </p:nvCxnSpPr>
          <p:spPr>
            <a:xfrm>
              <a:off x="4017534" y="1809115"/>
              <a:ext cx="12" cy="394756"/>
            </a:xfrm>
            <a:prstGeom prst="straightConnector1">
              <a:avLst/>
            </a:prstGeom>
            <a:noFill/>
            <a:ln w="9525" cap="flat" cmpd="sng">
              <a:solidFill>
                <a:schemeClr val="dk2"/>
              </a:solidFill>
              <a:prstDash val="solid"/>
              <a:round/>
              <a:headEnd type="none" w="sm" len="sm"/>
              <a:tailEnd type="none" w="sm" len="sm"/>
            </a:ln>
          </p:spPr>
        </p:cxnSp>
        <p:sp>
          <p:nvSpPr>
            <p:cNvPr id="91" name="Google Shape;91;p14"/>
            <p:cNvSpPr/>
            <p:nvPr/>
          </p:nvSpPr>
          <p:spPr>
            <a:xfrm>
              <a:off x="3918084"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2" name="Google Shape;92;p14"/>
          <p:cNvSpPr txBox="1">
            <a:spLocks noGrp="1"/>
          </p:cNvSpPr>
          <p:nvPr>
            <p:ph type="body" idx="4294967295"/>
          </p:nvPr>
        </p:nvSpPr>
        <p:spPr>
          <a:xfrm>
            <a:off x="8860305" y="761667"/>
            <a:ext cx="2990400" cy="1208400"/>
          </a:xfrm>
          <a:prstGeom prst="rect">
            <a:avLst/>
          </a:prstGeom>
        </p:spPr>
        <p:txBody>
          <a:bodyPr spcFirstLastPara="1" vert="horz" wrap="square" lIns="121900" tIns="121900" rIns="121900" bIns="121900" rtlCol="0" anchor="t" anchorCtr="0">
            <a:noAutofit/>
          </a:bodyPr>
          <a:lstStyle/>
          <a:p>
            <a:pPr marL="0" indent="0" algn="ctr">
              <a:lnSpc>
                <a:spcPct val="100000"/>
              </a:lnSpc>
              <a:spcBef>
                <a:spcPts val="0"/>
              </a:spcBef>
              <a:buNone/>
            </a:pPr>
            <a:r>
              <a:rPr lang="en-US" altLang="zh-CN" sz="3200" dirty="0">
                <a:solidFill>
                  <a:srgbClr val="000000"/>
                </a:solidFill>
              </a:rPr>
              <a:t>Cognitive</a:t>
            </a:r>
            <a:r>
              <a:rPr lang="zh-CN" altLang="en-US" sz="3200" dirty="0">
                <a:solidFill>
                  <a:srgbClr val="000000"/>
                </a:solidFill>
              </a:rPr>
              <a:t> </a:t>
            </a:r>
            <a:endParaRPr lang="en-US" altLang="zh-CN" sz="3200" dirty="0">
              <a:solidFill>
                <a:srgbClr val="000000"/>
              </a:solidFill>
            </a:endParaRPr>
          </a:p>
          <a:p>
            <a:pPr marL="0" indent="0" algn="ctr">
              <a:lnSpc>
                <a:spcPct val="100000"/>
              </a:lnSpc>
              <a:spcBef>
                <a:spcPts val="0"/>
              </a:spcBef>
              <a:buNone/>
            </a:pPr>
            <a:r>
              <a:rPr lang="en-US" altLang="zh-CN" sz="3200" dirty="0">
                <a:solidFill>
                  <a:srgbClr val="000000"/>
                </a:solidFill>
              </a:rPr>
              <a:t>Graph</a:t>
            </a:r>
            <a:endParaRPr sz="3200" dirty="0">
              <a:solidFill>
                <a:srgbClr val="000000"/>
              </a:solidFill>
            </a:endParaRPr>
          </a:p>
        </p:txBody>
      </p:sp>
      <p:sp>
        <p:nvSpPr>
          <p:cNvPr id="33" name="Google Shape;153;p19">
            <a:extLst>
              <a:ext uri="{FF2B5EF4-FFF2-40B4-BE49-F238E27FC236}">
                <a16:creationId xmlns:a16="http://schemas.microsoft.com/office/drawing/2014/main" id="{ACB74A24-A4B4-5546-AD6F-CD38D4A281E7}"/>
              </a:ext>
            </a:extLst>
          </p:cNvPr>
          <p:cNvSpPr/>
          <p:nvPr/>
        </p:nvSpPr>
        <p:spPr>
          <a:xfrm>
            <a:off x="9095746" y="2943910"/>
            <a:ext cx="2719290" cy="994000"/>
          </a:xfrm>
          <a:prstGeom prst="chevron">
            <a:avLst>
              <a:gd name="adj" fmla="val 50000"/>
            </a:avLst>
          </a:prstGeom>
          <a:solidFill>
            <a:srgbClr val="A4C2F4"/>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Google Shape;70;p14">
            <a:extLst>
              <a:ext uri="{FF2B5EF4-FFF2-40B4-BE49-F238E27FC236}">
                <a16:creationId xmlns:a16="http://schemas.microsoft.com/office/drawing/2014/main" id="{86CB2D46-A539-F04B-93DA-5B750C419EE4}"/>
              </a:ext>
            </a:extLst>
          </p:cNvPr>
          <p:cNvSpPr txBox="1">
            <a:spLocks/>
          </p:cNvSpPr>
          <p:nvPr/>
        </p:nvSpPr>
        <p:spPr>
          <a:xfrm>
            <a:off x="782516" y="3100786"/>
            <a:ext cx="17532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15</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mins </a:t>
            </a:r>
          </a:p>
        </p:txBody>
      </p:sp>
      <p:sp>
        <p:nvSpPr>
          <p:cNvPr id="35" name="Google Shape;70;p14">
            <a:extLst>
              <a:ext uri="{FF2B5EF4-FFF2-40B4-BE49-F238E27FC236}">
                <a16:creationId xmlns:a16="http://schemas.microsoft.com/office/drawing/2014/main" id="{3E9226D6-A9C2-4F49-B029-9068C8F6BC81}"/>
              </a:ext>
            </a:extLst>
          </p:cNvPr>
          <p:cNvSpPr txBox="1">
            <a:spLocks/>
          </p:cNvSpPr>
          <p:nvPr/>
        </p:nvSpPr>
        <p:spPr>
          <a:xfrm>
            <a:off x="5120098" y="3089405"/>
            <a:ext cx="17532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30</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mins </a:t>
            </a:r>
          </a:p>
        </p:txBody>
      </p:sp>
      <p:sp>
        <p:nvSpPr>
          <p:cNvPr id="36" name="Google Shape;70;p14">
            <a:extLst>
              <a:ext uri="{FF2B5EF4-FFF2-40B4-BE49-F238E27FC236}">
                <a16:creationId xmlns:a16="http://schemas.microsoft.com/office/drawing/2014/main" id="{B527A777-E2E8-734B-A6DB-7FB47ECE3564}"/>
              </a:ext>
            </a:extLst>
          </p:cNvPr>
          <p:cNvSpPr txBox="1">
            <a:spLocks/>
          </p:cNvSpPr>
          <p:nvPr/>
        </p:nvSpPr>
        <p:spPr>
          <a:xfrm>
            <a:off x="7292205" y="3062601"/>
            <a:ext cx="17532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30</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mins </a:t>
            </a:r>
          </a:p>
        </p:txBody>
      </p:sp>
      <p:sp>
        <p:nvSpPr>
          <p:cNvPr id="37" name="Google Shape;70;p14">
            <a:extLst>
              <a:ext uri="{FF2B5EF4-FFF2-40B4-BE49-F238E27FC236}">
                <a16:creationId xmlns:a16="http://schemas.microsoft.com/office/drawing/2014/main" id="{3A316640-193C-6C4D-A128-B088FD05EFA4}"/>
              </a:ext>
            </a:extLst>
          </p:cNvPr>
          <p:cNvSpPr txBox="1">
            <a:spLocks/>
          </p:cNvSpPr>
          <p:nvPr/>
        </p:nvSpPr>
        <p:spPr>
          <a:xfrm>
            <a:off x="9502631" y="3078885"/>
            <a:ext cx="17532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30</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mins </a:t>
            </a:r>
          </a:p>
        </p:txBody>
      </p:sp>
    </p:spTree>
    <p:extLst>
      <p:ext uri="{BB962C8B-B14F-4D97-AF65-F5344CB8AC3E}">
        <p14:creationId xmlns:p14="http://schemas.microsoft.com/office/powerpoint/2010/main" val="3844090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1">
            <a:extLst>
              <a:ext uri="{FF2B5EF4-FFF2-40B4-BE49-F238E27FC236}">
                <a16:creationId xmlns:a16="http://schemas.microsoft.com/office/drawing/2014/main" id="{BC7BD4FC-75B8-F249-BE39-2734A6D4FEAE}"/>
              </a:ext>
            </a:extLst>
          </p:cNvPr>
          <p:cNvSpPr txBox="1"/>
          <p:nvPr/>
        </p:nvSpPr>
        <p:spPr>
          <a:xfrm>
            <a:off x="211783" y="245861"/>
            <a:ext cx="8848476" cy="477050"/>
          </a:xfrm>
          <a:prstGeom prst="rect">
            <a:avLst/>
          </a:prstGeom>
          <a:noFill/>
          <a:ln w="12700" cap="flat">
            <a:noFill/>
            <a:miter lim="400000"/>
          </a:ln>
          <a:effectLst/>
          <a:sp3d/>
        </p:spPr>
        <p:txBody>
          <a:bodyPr rot="0" spcFirstLastPara="1" vertOverflow="overflow" horzOverflow="overflow" vert="horz" wrap="square" lIns="45718" tIns="45718" rIns="45718" bIns="45718"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en-US" altLang="zh-CN" sz="2500" b="1" i="0" u="none" strike="noStrike" kern="0" cap="none" spc="0" normalizeH="0" baseline="0" noProof="0" dirty="0">
                <a:ln>
                  <a:noFill/>
                </a:ln>
                <a:effectLst/>
                <a:uLnTx/>
                <a:uFillTx/>
                <a:latin typeface="Alibaba Sans Heavy" panose="020B0903020203040204" pitchFamily="34" charset="0"/>
                <a:ea typeface="微软雅黑"/>
                <a:sym typeface="Calibri"/>
              </a:rPr>
              <a:t>Cognitive</a:t>
            </a:r>
            <a:r>
              <a:rPr kumimoji="0" lang="zh-CN" altLang="en-US" sz="2500" b="1" i="0" u="none" strike="noStrike" kern="0" cap="none" spc="0" normalizeH="0" baseline="0" noProof="0" dirty="0">
                <a:ln>
                  <a:noFill/>
                </a:ln>
                <a:effectLst/>
                <a:uLnTx/>
                <a:uFillTx/>
                <a:latin typeface="Alibaba Sans Heavy" panose="020B0903020203040204" pitchFamily="34" charset="0"/>
                <a:ea typeface="微软雅黑"/>
                <a:sym typeface="Calibri"/>
              </a:rPr>
              <a:t> </a:t>
            </a:r>
            <a:r>
              <a:rPr kumimoji="0" lang="en-US" altLang="zh-CN" sz="2500" b="1" i="0" u="none" strike="noStrike" kern="0" cap="none" spc="0" normalizeH="0" baseline="0" noProof="0" dirty="0">
                <a:ln>
                  <a:noFill/>
                </a:ln>
                <a:effectLst/>
                <a:uLnTx/>
                <a:uFillTx/>
                <a:latin typeface="Alibaba Sans Heavy" panose="020B0903020203040204" pitchFamily="34" charset="0"/>
                <a:ea typeface="微软雅黑"/>
                <a:sym typeface="Calibri"/>
              </a:rPr>
              <a:t>Recommendation</a:t>
            </a:r>
            <a:endParaRPr kumimoji="0" lang="zh-CN" altLang="en-US" sz="2500" b="1" i="0" u="none" strike="noStrike" kern="0" cap="none" spc="0" normalizeH="0" baseline="0" noProof="0" dirty="0">
              <a:ln>
                <a:noFill/>
              </a:ln>
              <a:effectLst/>
              <a:uLnTx/>
              <a:uFillTx/>
              <a:latin typeface="Alibaba Sans Heavy" panose="020B0903020203040204" pitchFamily="34" charset="0"/>
              <a:ea typeface="微软雅黑"/>
              <a:sym typeface="Calibri"/>
            </a:endParaRPr>
          </a:p>
        </p:txBody>
      </p:sp>
      <p:sp>
        <p:nvSpPr>
          <p:cNvPr id="30" name="TextBox 29">
            <a:extLst>
              <a:ext uri="{FF2B5EF4-FFF2-40B4-BE49-F238E27FC236}">
                <a16:creationId xmlns:a16="http://schemas.microsoft.com/office/drawing/2014/main" id="{38EAEF47-BFC0-3749-A7D1-D7A809627B8E}"/>
              </a:ext>
            </a:extLst>
          </p:cNvPr>
          <p:cNvSpPr txBox="1"/>
          <p:nvPr/>
        </p:nvSpPr>
        <p:spPr>
          <a:xfrm>
            <a:off x="1330035" y="1399309"/>
            <a:ext cx="9116291" cy="1938990"/>
          </a:xfrm>
          <a:prstGeom prst="rect">
            <a:avLst/>
          </a:prstGeom>
          <a:noFill/>
          <a:ln w="12700" cap="flat">
            <a:noFill/>
            <a:miter lim="400000"/>
          </a:ln>
          <a:effectLst/>
          <a:sp3d/>
        </p:spPr>
        <p:txBody>
          <a:bodyPr rot="0" spcFirstLastPara="1" vertOverflow="overflow" horzOverflow="overflow" vert="horz" wrap="square" lIns="45719" tIns="45719" rIns="45719" bIns="45719" numCol="1" spcCol="38100" rtlCol="0" anchor="t">
            <a:spAutoFit/>
          </a:bodyPr>
          <a:lstStyle/>
          <a:p>
            <a:pPr marL="342900" marR="0" lvl="0" indent="-342900" defTabSz="609492"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What</a:t>
            </a:r>
            <a:r>
              <a:rPr kumimoji="0" lang="zh-CN" altLang="en-US"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is</a:t>
            </a:r>
            <a:r>
              <a:rPr kumimoji="0" lang="zh-CN" altLang="en-US"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recommendation</a:t>
            </a:r>
            <a:r>
              <a:rPr kumimoji="0" lang="zh-CN" altLang="en-US"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based</a:t>
            </a:r>
            <a:r>
              <a:rPr kumimoji="0" lang="zh-CN" altLang="en-US"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on</a:t>
            </a:r>
            <a:r>
              <a:rPr kumimoji="0" lang="zh-CN" altLang="en-US"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2400" b="0" i="0" u="none" strike="noStrike" kern="0" cap="none" spc="0" normalizeH="0" baseline="0" noProof="0" dirty="0">
                <a:ln>
                  <a:noFill/>
                </a:ln>
                <a:effectLst/>
                <a:uLnTx/>
                <a:uFillTx/>
                <a:latin typeface="Microsoft Tai Le" panose="020B0502040204020203" pitchFamily="34" charset="0"/>
                <a:cs typeface="Microsoft Tai Le" panose="020B0502040204020203" pitchFamily="34" charset="0"/>
                <a:sym typeface="Calibri"/>
              </a:rPr>
              <a:t>cognitive</a:t>
            </a:r>
            <a:r>
              <a:rPr kumimoji="0" lang="zh-CN" altLang="en-US" sz="2400" b="0" i="0" u="none" strike="noStrike" kern="0" cap="none" spc="0" normalizeH="0" baseline="0" noProof="0" dirty="0">
                <a:ln>
                  <a:noFill/>
                </a:ln>
                <a:effectLst/>
                <a:uLnTx/>
                <a:uFillTx/>
                <a:latin typeface="Microsoft Tai Le" panose="020B0502040204020203" pitchFamily="34" charset="0"/>
                <a:cs typeface="Microsoft Tai Le" panose="020B0502040204020203" pitchFamily="34" charset="0"/>
                <a:sym typeface="Calibri"/>
              </a:rPr>
              <a:t> </a:t>
            </a:r>
            <a:r>
              <a:rPr kumimoji="0" lang="en-US" altLang="zh-CN" sz="2400" b="0" i="0" u="none" strike="noStrike" kern="0" cap="none" spc="0" normalizeH="0" baseline="0" noProof="0" dirty="0">
                <a:ln>
                  <a:noFill/>
                </a:ln>
                <a:effectLst/>
                <a:uLnTx/>
                <a:uFillTx/>
                <a:latin typeface="Microsoft Tai Le" panose="020B0502040204020203" pitchFamily="34" charset="0"/>
                <a:cs typeface="Microsoft Tai Le" panose="020B0502040204020203" pitchFamily="34" charset="0"/>
                <a:sym typeface="Calibri"/>
              </a:rPr>
              <a:t>reasoning</a:t>
            </a:r>
            <a:r>
              <a:rPr kumimoji="0" lang="en-US" altLang="zh-CN"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a:t>
            </a:r>
          </a:p>
          <a:p>
            <a:pPr marL="800100" marR="0" lvl="1" indent="-342900" defTabSz="609492" eaLnBrk="1" fontAlgn="auto" latinLnBrk="0" hangingPunct="0">
              <a:lnSpc>
                <a:spcPct val="100000"/>
              </a:lnSpc>
              <a:spcBef>
                <a:spcPts val="0"/>
              </a:spcBef>
              <a:spcAft>
                <a:spcPts val="0"/>
              </a:spcAft>
              <a:buClrTx/>
              <a:buSzTx/>
              <a:buFont typeface="Wingdings" pitchFamily="2" charset="2"/>
              <a:buChar char="ü"/>
              <a:tabLst/>
              <a:defRPr/>
            </a:pP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Moisturizing</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vs</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Girls</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born</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after</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90s</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need</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moisturizing</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if</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staying</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up</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late</a:t>
            </a:r>
          </a:p>
          <a:p>
            <a:pPr marL="800100" marR="0" lvl="1" indent="-342900" defTabSz="609492" eaLnBrk="1" fontAlgn="auto" latinLnBrk="0" hangingPunct="0">
              <a:lnSpc>
                <a:spcPct val="100000"/>
              </a:lnSpc>
              <a:spcBef>
                <a:spcPts val="0"/>
              </a:spcBef>
              <a:spcAft>
                <a:spcPts val="0"/>
              </a:spcAft>
              <a:buClrTx/>
              <a:buSzTx/>
              <a:buFont typeface="Wingdings" pitchFamily="2" charset="2"/>
              <a:buChar char="ü"/>
              <a:tabLst/>
              <a:defRPr/>
            </a:pPr>
            <a:endParaRPr kumimoji="0" 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endParaRPr>
          </a:p>
          <a:p>
            <a:pPr marL="342900" marR="0" lvl="0" indent="-342900" defTabSz="609492"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Why</a:t>
            </a:r>
            <a:r>
              <a:rPr kumimoji="0" lang="zh-CN" altLang="en-US"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cognitive</a:t>
            </a:r>
            <a:r>
              <a:rPr kumimoji="0" lang="zh-CN" altLang="en-US"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reasoning?</a:t>
            </a:r>
            <a:r>
              <a:rPr kumimoji="0" lang="zh-CN" altLang="en-US"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endParaRPr kumimoji="0" lang="en-US" altLang="zh-CN" sz="24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endParaRPr>
          </a:p>
          <a:p>
            <a:pPr marL="800100" marR="0" lvl="1" indent="-342900" defTabSz="609492"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Supermarket</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(Initial)</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-&gt;</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Personalized</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Shelf</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(Thousand</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People</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Thousand</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Faces)</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-&gt;</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Personalized</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Shelf</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with</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AI</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Shopping</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Guide</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(Cognitive</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r>
              <a:rPr kumimoji="0" lang="en-US" altLang="zh-CN"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Reasoning)</a:t>
            </a:r>
            <a:r>
              <a:rPr kumimoji="0" lang="zh-CN" alt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rPr>
              <a:t> </a:t>
            </a:r>
            <a:endParaRPr kumimoji="0" lang="en-US" sz="1800" b="0" i="0" u="none" strike="noStrike" kern="0" cap="none" spc="0" normalizeH="0" baseline="0" noProof="0" dirty="0">
              <a:ln>
                <a:noFill/>
              </a:ln>
              <a:effectLst/>
              <a:uLnTx/>
              <a:uFillTx/>
              <a:latin typeface="Microsoft Tai Le" panose="020B0502040204020203" pitchFamily="34" charset="0"/>
              <a:ea typeface="+mj-ea"/>
              <a:cs typeface="Microsoft Tai Le" panose="020B0502040204020203" pitchFamily="34" charset="0"/>
              <a:sym typeface="Calibri"/>
            </a:endParaRPr>
          </a:p>
        </p:txBody>
      </p:sp>
      <p:sp>
        <p:nvSpPr>
          <p:cNvPr id="31" name="圆角矩形 41">
            <a:extLst>
              <a:ext uri="{FF2B5EF4-FFF2-40B4-BE49-F238E27FC236}">
                <a16:creationId xmlns:a16="http://schemas.microsoft.com/office/drawing/2014/main" id="{CA99F469-8E43-304E-9E6C-976AD792CB17}"/>
              </a:ext>
            </a:extLst>
          </p:cNvPr>
          <p:cNvSpPr/>
          <p:nvPr/>
        </p:nvSpPr>
        <p:spPr>
          <a:xfrm>
            <a:off x="8364480" y="4561502"/>
            <a:ext cx="2484000" cy="488452"/>
          </a:xfrm>
          <a:prstGeom prst="roundRect">
            <a:avLst>
              <a:gd name="adj" fmla="val 9771"/>
            </a:avLst>
          </a:prstGeom>
          <a:solidFill>
            <a:srgbClr val="1891FB"/>
          </a:solidFill>
          <a:ln w="25400" cap="flat">
            <a:solidFill>
              <a:srgbClr val="1891FB"/>
            </a:solidFill>
            <a:prstDash val="solid"/>
            <a:round/>
          </a:ln>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609492" eaLnBrk="1" fontAlgn="auto" latinLnBrk="0" hangingPunct="0">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effectLst/>
                <a:uLnTx/>
                <a:uFillTx/>
                <a:latin typeface="Calibri"/>
                <a:ea typeface="+mj-ea"/>
                <a:cs typeface="Calibri"/>
                <a:sym typeface="Calibri"/>
              </a:rPr>
              <a:t>Content</a:t>
            </a:r>
            <a:r>
              <a:rPr kumimoji="0" lang="zh-CN" altLang="en-US" sz="2400" b="0" i="0" u="none" strike="noStrike" kern="0" cap="none" spc="0" normalizeH="0" baseline="0" noProof="0" dirty="0">
                <a:ln>
                  <a:noFill/>
                </a:ln>
                <a:effectLst/>
                <a:uLnTx/>
                <a:uFillTx/>
                <a:latin typeface="Calibri"/>
                <a:ea typeface="+mj-ea"/>
                <a:cs typeface="Calibri"/>
                <a:sym typeface="Calibri"/>
              </a:rPr>
              <a:t> </a:t>
            </a:r>
            <a:r>
              <a:rPr kumimoji="0" lang="en-US" altLang="zh-CN" sz="2400" b="0" i="0" u="none" strike="noStrike" kern="0" cap="none" spc="0" normalizeH="0" baseline="0" noProof="0" dirty="0">
                <a:ln>
                  <a:noFill/>
                </a:ln>
                <a:effectLst/>
                <a:uLnTx/>
                <a:uFillTx/>
                <a:latin typeface="Calibri"/>
                <a:ea typeface="+mj-ea"/>
                <a:cs typeface="Calibri"/>
                <a:sym typeface="Calibri"/>
              </a:rPr>
              <a:t>Display</a:t>
            </a:r>
            <a:endParaRPr kumimoji="0" lang="zh-CN" altLang="en-US" sz="2400" b="0" i="0" u="none" strike="noStrike" kern="0" cap="none" spc="0" normalizeH="0" baseline="0" noProof="0" dirty="0">
              <a:ln>
                <a:noFill/>
              </a:ln>
              <a:effectLst/>
              <a:uLnTx/>
              <a:uFillTx/>
              <a:latin typeface="Calibri"/>
              <a:ea typeface="+mj-ea"/>
              <a:cs typeface="Calibri"/>
              <a:sym typeface="Calibri"/>
            </a:endParaRPr>
          </a:p>
        </p:txBody>
      </p:sp>
      <p:sp>
        <p:nvSpPr>
          <p:cNvPr id="32" name="圆角矩形 41">
            <a:extLst>
              <a:ext uri="{FF2B5EF4-FFF2-40B4-BE49-F238E27FC236}">
                <a16:creationId xmlns:a16="http://schemas.microsoft.com/office/drawing/2014/main" id="{8EB1A132-2260-0C4D-9461-84A8E4719F1B}"/>
              </a:ext>
            </a:extLst>
          </p:cNvPr>
          <p:cNvSpPr/>
          <p:nvPr/>
        </p:nvSpPr>
        <p:spPr>
          <a:xfrm>
            <a:off x="4575294" y="4561502"/>
            <a:ext cx="2484000" cy="488452"/>
          </a:xfrm>
          <a:prstGeom prst="roundRect">
            <a:avLst>
              <a:gd name="adj" fmla="val 9771"/>
            </a:avLst>
          </a:prstGeom>
          <a:solidFill>
            <a:srgbClr val="1891FB"/>
          </a:solidFill>
          <a:ln w="25400" cap="flat">
            <a:solidFill>
              <a:srgbClr val="1891FB"/>
            </a:solidFill>
            <a:prstDash val="solid"/>
            <a:round/>
          </a:ln>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609492" eaLnBrk="1" fontAlgn="auto" latinLnBrk="0" hangingPunct="0">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effectLst/>
                <a:uLnTx/>
                <a:uFillTx/>
                <a:latin typeface="Calibri"/>
                <a:ea typeface="+mj-ea"/>
                <a:cs typeface="Calibri"/>
                <a:sym typeface="Calibri"/>
              </a:rPr>
              <a:t>Common</a:t>
            </a:r>
            <a:r>
              <a:rPr kumimoji="0" lang="zh-CN" altLang="en-US" sz="2400" b="0" i="0" u="none" strike="noStrike" kern="0" cap="none" spc="0" normalizeH="0" baseline="0" noProof="0" dirty="0">
                <a:ln>
                  <a:noFill/>
                </a:ln>
                <a:effectLst/>
                <a:uLnTx/>
                <a:uFillTx/>
                <a:latin typeface="Calibri"/>
                <a:ea typeface="+mj-ea"/>
                <a:cs typeface="Calibri"/>
                <a:sym typeface="Calibri"/>
              </a:rPr>
              <a:t> </a:t>
            </a:r>
            <a:r>
              <a:rPr kumimoji="0" lang="en-US" altLang="zh-CN" sz="2400" b="0" i="0" u="none" strike="noStrike" kern="0" cap="none" spc="0" normalizeH="0" baseline="0" noProof="0" dirty="0">
                <a:ln>
                  <a:noFill/>
                </a:ln>
                <a:effectLst/>
                <a:uLnTx/>
                <a:uFillTx/>
                <a:latin typeface="Calibri"/>
                <a:ea typeface="+mj-ea"/>
                <a:cs typeface="Calibri"/>
                <a:sym typeface="Calibri"/>
              </a:rPr>
              <a:t>Sense</a:t>
            </a:r>
            <a:endParaRPr kumimoji="0" lang="zh-CN" altLang="en-US" sz="2400" b="0" i="0" u="none" strike="noStrike" kern="0" cap="none" spc="0" normalizeH="0" baseline="0" noProof="0" dirty="0">
              <a:ln>
                <a:noFill/>
              </a:ln>
              <a:effectLst/>
              <a:uLnTx/>
              <a:uFillTx/>
              <a:latin typeface="Calibri"/>
              <a:ea typeface="+mj-ea"/>
              <a:cs typeface="Calibri"/>
              <a:sym typeface="Calibri"/>
            </a:endParaRPr>
          </a:p>
        </p:txBody>
      </p:sp>
      <p:sp>
        <p:nvSpPr>
          <p:cNvPr id="33" name="圆角矩形 41">
            <a:extLst>
              <a:ext uri="{FF2B5EF4-FFF2-40B4-BE49-F238E27FC236}">
                <a16:creationId xmlns:a16="http://schemas.microsoft.com/office/drawing/2014/main" id="{40845CB4-34FF-8140-B9E1-6481A537852E}"/>
              </a:ext>
            </a:extLst>
          </p:cNvPr>
          <p:cNvSpPr/>
          <p:nvPr/>
        </p:nvSpPr>
        <p:spPr>
          <a:xfrm>
            <a:off x="1330035" y="4551954"/>
            <a:ext cx="2484000" cy="488452"/>
          </a:xfrm>
          <a:prstGeom prst="roundRect">
            <a:avLst>
              <a:gd name="adj" fmla="val 9771"/>
            </a:avLst>
          </a:prstGeom>
          <a:solidFill>
            <a:srgbClr val="1891FB"/>
          </a:solidFill>
          <a:ln w="25400" cap="flat">
            <a:solidFill>
              <a:srgbClr val="1891FB"/>
            </a:solidFill>
            <a:prstDash val="solid"/>
            <a:round/>
          </a:ln>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609492" eaLnBrk="1" fontAlgn="auto" latinLnBrk="0" hangingPunct="0">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effectLst/>
                <a:uLnTx/>
                <a:uFillTx/>
                <a:latin typeface="Calibri"/>
                <a:ea typeface="+mj-ea"/>
                <a:cs typeface="Calibri"/>
                <a:sym typeface="Calibri"/>
              </a:rPr>
              <a:t>Knowledge</a:t>
            </a:r>
            <a:r>
              <a:rPr kumimoji="0" lang="zh-CN" altLang="en-US" sz="2400" b="0" i="0" u="none" strike="noStrike" kern="0" cap="none" spc="0" normalizeH="0" baseline="0" noProof="0" dirty="0">
                <a:ln>
                  <a:noFill/>
                </a:ln>
                <a:effectLst/>
                <a:uLnTx/>
                <a:uFillTx/>
                <a:latin typeface="Calibri"/>
                <a:ea typeface="+mj-ea"/>
                <a:cs typeface="Calibri"/>
                <a:sym typeface="Calibri"/>
              </a:rPr>
              <a:t> </a:t>
            </a:r>
            <a:r>
              <a:rPr kumimoji="0" lang="en-US" altLang="zh-CN" sz="2400" b="0" i="0" u="none" strike="noStrike" kern="0" cap="none" spc="0" normalizeH="0" baseline="0" noProof="0" dirty="0">
                <a:ln>
                  <a:noFill/>
                </a:ln>
                <a:effectLst/>
                <a:uLnTx/>
                <a:uFillTx/>
                <a:latin typeface="Calibri"/>
                <a:ea typeface="+mj-ea"/>
                <a:cs typeface="Calibri"/>
                <a:sym typeface="Calibri"/>
              </a:rPr>
              <a:t>Graph</a:t>
            </a:r>
            <a:endParaRPr kumimoji="0" lang="zh-CN" altLang="en-US" sz="2400" b="0" i="0" u="none" strike="noStrike" kern="0" cap="none" spc="0" normalizeH="0" baseline="0" noProof="0" dirty="0">
              <a:ln>
                <a:noFill/>
              </a:ln>
              <a:effectLst/>
              <a:uLnTx/>
              <a:uFillTx/>
              <a:latin typeface="Calibri"/>
              <a:ea typeface="+mj-ea"/>
              <a:cs typeface="Calibri"/>
              <a:sym typeface="Calibri"/>
            </a:endParaRPr>
          </a:p>
        </p:txBody>
      </p:sp>
      <p:sp>
        <p:nvSpPr>
          <p:cNvPr id="34" name="圆角矩形 41">
            <a:extLst>
              <a:ext uri="{FF2B5EF4-FFF2-40B4-BE49-F238E27FC236}">
                <a16:creationId xmlns:a16="http://schemas.microsoft.com/office/drawing/2014/main" id="{06F98EF8-54EB-D54D-B481-FDB146590766}"/>
              </a:ext>
            </a:extLst>
          </p:cNvPr>
          <p:cNvSpPr/>
          <p:nvPr/>
        </p:nvSpPr>
        <p:spPr>
          <a:xfrm>
            <a:off x="3945436" y="4561502"/>
            <a:ext cx="496216" cy="488452"/>
          </a:xfrm>
          <a:prstGeom prst="roundRect">
            <a:avLst>
              <a:gd name="adj" fmla="val 9771"/>
            </a:avLst>
          </a:prstGeom>
          <a:solidFill>
            <a:srgbClr val="1891FB"/>
          </a:solidFill>
          <a:ln w="25400" cap="flat">
            <a:solidFill>
              <a:srgbClr val="1891FB"/>
            </a:solidFill>
            <a:prstDash val="solid"/>
            <a:round/>
          </a:ln>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609492" eaLnBrk="1" fontAlgn="auto" latinLnBrk="0" hangingPunct="0">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effectLst/>
                <a:uLnTx/>
                <a:uFillTx/>
                <a:latin typeface="Calibri"/>
                <a:ea typeface="+mj-ea"/>
                <a:cs typeface="Calibri"/>
                <a:sym typeface="Calibri"/>
              </a:rPr>
              <a:t>+</a:t>
            </a:r>
            <a:endParaRPr kumimoji="0" lang="zh-CN" altLang="en-US" sz="2400" b="0" i="0" u="none" strike="noStrike" kern="0" cap="none" spc="0" normalizeH="0" baseline="0" noProof="0" dirty="0">
              <a:ln>
                <a:noFill/>
              </a:ln>
              <a:effectLst/>
              <a:uLnTx/>
              <a:uFillTx/>
              <a:latin typeface="Calibri"/>
              <a:ea typeface="+mj-ea"/>
              <a:cs typeface="Calibri"/>
              <a:sym typeface="Calibri"/>
            </a:endParaRPr>
          </a:p>
        </p:txBody>
      </p:sp>
      <p:sp>
        <p:nvSpPr>
          <p:cNvPr id="37" name="圆角矩形 55">
            <a:extLst>
              <a:ext uri="{FF2B5EF4-FFF2-40B4-BE49-F238E27FC236}">
                <a16:creationId xmlns:a16="http://schemas.microsoft.com/office/drawing/2014/main" id="{1BF6C4C8-B92B-9D49-98FE-31312EBA8BE3}"/>
              </a:ext>
            </a:extLst>
          </p:cNvPr>
          <p:cNvSpPr/>
          <p:nvPr/>
        </p:nvSpPr>
        <p:spPr>
          <a:xfrm>
            <a:off x="2671366" y="5394936"/>
            <a:ext cx="3044355" cy="681990"/>
          </a:xfrm>
          <a:prstGeom prst="roundRect">
            <a:avLst>
              <a:gd name="adj" fmla="val 7867"/>
            </a:avLst>
          </a:prstGeom>
          <a:noFill/>
          <a:ln w="9525" cap="flat">
            <a:solidFill>
              <a:srgbClr val="1891FB"/>
            </a:solidFill>
            <a:miter lim="400000"/>
          </a:ln>
          <a:effectLst/>
          <a:sp3d/>
        </p:spPr>
        <p:txBody>
          <a:bodyPr rot="0" spcFirstLastPara="1" vertOverflow="overflow" horzOverflow="overflow" vert="horz" wrap="square" lIns="50800" tIns="50800" rIns="50800" bIns="50800" numCol="1" spcCol="38100" rtlCol="0" anchor="ctr">
            <a:spAutoFit/>
          </a:bodyPr>
          <a:lstStyle/>
          <a:p>
            <a:pPr marL="171450" marR="0" lvl="0" indent="-171450" defTabSz="825500" eaLnBrk="1" fontAlgn="auto" latinLnBrk="0" hangingPunct="0">
              <a:lnSpc>
                <a:spcPct val="100000"/>
              </a:lnSpc>
              <a:spcBef>
                <a:spcPts val="0"/>
              </a:spcBef>
              <a:spcAft>
                <a:spcPts val="0"/>
              </a:spcAft>
              <a:buClrTx/>
              <a:buSzTx/>
              <a:buFont typeface="Wingdings" pitchFamily="2" charset="2"/>
              <a:buChar char="ü"/>
              <a:tabLst/>
              <a:defRPr/>
            </a:pPr>
            <a:r>
              <a:rPr kumimoji="0" lang="en-US" altLang="zh-CN" sz="1200" b="0" i="0" u="none" strike="noStrike" kern="0" cap="none" spc="0" normalizeH="0" baseline="0" noProof="0" dirty="0">
                <a:ln>
                  <a:noFill/>
                </a:ln>
                <a:effectLst/>
                <a:uLnTx/>
                <a:uFillTx/>
                <a:latin typeface="Helvetica"/>
                <a:sym typeface="Helvetica Light"/>
              </a:rPr>
              <a:t>GNN</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As</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Reasoning</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Engine</a:t>
            </a:r>
          </a:p>
          <a:p>
            <a:pPr marL="171450" marR="0" lvl="0" indent="-171450" defTabSz="825500" eaLnBrk="1" fontAlgn="auto" latinLnBrk="0" hangingPunct="0">
              <a:lnSpc>
                <a:spcPct val="100000"/>
              </a:lnSpc>
              <a:spcBef>
                <a:spcPts val="0"/>
              </a:spcBef>
              <a:spcAft>
                <a:spcPts val="0"/>
              </a:spcAft>
              <a:buClrTx/>
              <a:buSzTx/>
              <a:buFont typeface="Wingdings" pitchFamily="2" charset="2"/>
              <a:buChar char="ü"/>
              <a:tabLst/>
              <a:defRPr/>
            </a:pPr>
            <a:r>
              <a:rPr kumimoji="0" lang="en-US" altLang="zh-CN" sz="1200" b="0" i="0" u="none" strike="noStrike" kern="0" cap="none" spc="0" normalizeH="0" baseline="0" noProof="0" dirty="0">
                <a:ln>
                  <a:noFill/>
                </a:ln>
                <a:effectLst/>
                <a:uLnTx/>
                <a:uFillTx/>
                <a:latin typeface="Helvetica"/>
                <a:sym typeface="Helvetica Light"/>
              </a:rPr>
              <a:t>Fashion</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Icon</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Articles</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to</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connect</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KG</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and</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common</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sense</a:t>
            </a:r>
            <a:endParaRPr kumimoji="0" lang="zh-CN" altLang="en-US" sz="1200" b="0" i="0" u="none" strike="noStrike" kern="0" cap="none" spc="0" normalizeH="0" baseline="0" noProof="0" dirty="0">
              <a:ln>
                <a:noFill/>
              </a:ln>
              <a:effectLst/>
              <a:uLnTx/>
              <a:uFillTx/>
              <a:latin typeface="Helvetica"/>
              <a:sym typeface="Helvetica Light"/>
            </a:endParaRPr>
          </a:p>
        </p:txBody>
      </p:sp>
      <p:sp>
        <p:nvSpPr>
          <p:cNvPr id="38" name="圆角矩形 55">
            <a:extLst>
              <a:ext uri="{FF2B5EF4-FFF2-40B4-BE49-F238E27FC236}">
                <a16:creationId xmlns:a16="http://schemas.microsoft.com/office/drawing/2014/main" id="{653CE072-79D1-8B4B-A4D4-2FD9A21E2FC9}"/>
              </a:ext>
            </a:extLst>
          </p:cNvPr>
          <p:cNvSpPr/>
          <p:nvPr/>
        </p:nvSpPr>
        <p:spPr>
          <a:xfrm>
            <a:off x="6189710" y="4071322"/>
            <a:ext cx="3044355" cy="490180"/>
          </a:xfrm>
          <a:prstGeom prst="roundRect">
            <a:avLst>
              <a:gd name="adj" fmla="val 7867"/>
            </a:avLst>
          </a:prstGeom>
          <a:noFill/>
          <a:ln w="952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Helvetica"/>
                <a:sym typeface="Helvetica Light"/>
              </a:rPr>
              <a:t>Recommendation</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based</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on</a:t>
            </a:r>
            <a:r>
              <a:rPr kumimoji="0" lang="zh-CN" altLang="en-US" sz="1200" b="0" i="0" u="none" strike="noStrike" kern="0" cap="none" spc="0" normalizeH="0" baseline="0" noProof="0" dirty="0">
                <a:ln>
                  <a:noFill/>
                </a:ln>
                <a:effectLst/>
                <a:uLnTx/>
                <a:uFillTx/>
                <a:latin typeface="Helvetica"/>
                <a:sym typeface="Helvetica Light"/>
              </a:rPr>
              <a:t> </a:t>
            </a:r>
            <a:endParaRPr kumimoji="0" lang="en-US" altLang="zh-CN" sz="1200" b="0" i="0" u="none" strike="noStrike" kern="0" cap="none" spc="0" normalizeH="0" baseline="0" noProof="0" dirty="0">
              <a:ln>
                <a:noFill/>
              </a:ln>
              <a:effectLst/>
              <a:uLnTx/>
              <a:uFillTx/>
              <a:latin typeface="Helvetica"/>
              <a:sym typeface="Helvetica Light"/>
            </a:endParaRPr>
          </a:p>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Helvetica"/>
                <a:sym typeface="Helvetica Light"/>
              </a:rPr>
              <a:t>Cognitive</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Reasoning</a:t>
            </a:r>
            <a:endParaRPr kumimoji="0" lang="zh-CN" altLang="en-US" sz="1200" b="0" i="0" u="none" strike="noStrike" kern="0" cap="none" spc="0" normalizeH="0" baseline="0" noProof="0" dirty="0">
              <a:ln>
                <a:noFill/>
              </a:ln>
              <a:effectLst/>
              <a:uLnTx/>
              <a:uFillTx/>
              <a:latin typeface="Helvetica"/>
              <a:sym typeface="Helvetica Light"/>
            </a:endParaRPr>
          </a:p>
        </p:txBody>
      </p:sp>
      <p:sp>
        <p:nvSpPr>
          <p:cNvPr id="39" name="圆角矩形 55">
            <a:extLst>
              <a:ext uri="{FF2B5EF4-FFF2-40B4-BE49-F238E27FC236}">
                <a16:creationId xmlns:a16="http://schemas.microsoft.com/office/drawing/2014/main" id="{322F4C0A-67F4-2E48-871F-26812E461748}"/>
              </a:ext>
            </a:extLst>
          </p:cNvPr>
          <p:cNvSpPr/>
          <p:nvPr/>
        </p:nvSpPr>
        <p:spPr>
          <a:xfrm>
            <a:off x="6214020" y="5123600"/>
            <a:ext cx="3044355" cy="490180"/>
          </a:xfrm>
          <a:prstGeom prst="roundRect">
            <a:avLst>
              <a:gd name="adj" fmla="val 7867"/>
            </a:avLst>
          </a:prstGeom>
          <a:noFill/>
          <a:ln w="952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Helvetica"/>
                <a:sym typeface="Helvetica Light"/>
              </a:rPr>
              <a:t>Content</a:t>
            </a:r>
            <a:r>
              <a:rPr kumimoji="0" lang="zh-CN" altLang="en-US" sz="1200" b="0" i="0" u="none" strike="noStrike" kern="0" cap="none" spc="0" normalizeH="0" baseline="0" noProof="0" dirty="0">
                <a:ln>
                  <a:noFill/>
                </a:ln>
                <a:effectLst/>
                <a:uLnTx/>
                <a:uFillTx/>
                <a:latin typeface="Helvetica"/>
                <a:sym typeface="Helvetica Light"/>
              </a:rPr>
              <a:t> </a:t>
            </a:r>
            <a:endParaRPr kumimoji="0" lang="en-US" altLang="zh-CN" sz="1200" b="0" i="0" u="none" strike="noStrike" kern="0" cap="none" spc="0" normalizeH="0" baseline="0" noProof="0" dirty="0">
              <a:ln>
                <a:noFill/>
              </a:ln>
              <a:effectLst/>
              <a:uLnTx/>
              <a:uFillTx/>
              <a:latin typeface="Helvetica"/>
              <a:sym typeface="Helvetica Light"/>
            </a:endParaRPr>
          </a:p>
          <a:p>
            <a:pPr marL="0" marR="0" lvl="0" indent="0" algn="ctr" defTabSz="82550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Helvetica"/>
                <a:sym typeface="Helvetica Light"/>
              </a:rPr>
              <a:t>Commercialization</a:t>
            </a:r>
            <a:endParaRPr kumimoji="0" lang="zh-CN" altLang="en-US" sz="1200" b="0" i="0" u="none" strike="noStrike" kern="0" cap="none" spc="0" normalizeH="0" baseline="0" noProof="0" dirty="0">
              <a:ln>
                <a:noFill/>
              </a:ln>
              <a:effectLst/>
              <a:uLnTx/>
              <a:uFillTx/>
              <a:latin typeface="Helvetica"/>
              <a:sym typeface="Helvetica Light"/>
            </a:endParaRPr>
          </a:p>
        </p:txBody>
      </p:sp>
      <p:sp>
        <p:nvSpPr>
          <p:cNvPr id="40" name="圆角矩形 55">
            <a:extLst>
              <a:ext uri="{FF2B5EF4-FFF2-40B4-BE49-F238E27FC236}">
                <a16:creationId xmlns:a16="http://schemas.microsoft.com/office/drawing/2014/main" id="{28020889-F487-8146-BEFE-E5BE3A53BEEE}"/>
              </a:ext>
            </a:extLst>
          </p:cNvPr>
          <p:cNvSpPr/>
          <p:nvPr/>
        </p:nvSpPr>
        <p:spPr>
          <a:xfrm>
            <a:off x="8476421" y="5368690"/>
            <a:ext cx="3044355" cy="681990"/>
          </a:xfrm>
          <a:prstGeom prst="roundRect">
            <a:avLst>
              <a:gd name="adj" fmla="val 7867"/>
            </a:avLst>
          </a:prstGeom>
          <a:noFill/>
          <a:ln w="9525" cap="flat">
            <a:solidFill>
              <a:srgbClr val="1891FB"/>
            </a:solidFill>
            <a:miter lim="400000"/>
          </a:ln>
          <a:effectLst/>
          <a:sp3d/>
        </p:spPr>
        <p:txBody>
          <a:bodyPr rot="0" spcFirstLastPara="1" vertOverflow="overflow" horzOverflow="overflow" vert="horz" wrap="square" lIns="50800" tIns="50800" rIns="50800" bIns="50800" numCol="1" spcCol="38100" rtlCol="0" anchor="ctr">
            <a:spAutoFit/>
          </a:bodyPr>
          <a:lstStyle/>
          <a:p>
            <a:pPr marL="171450" marR="0" lvl="0" indent="-171450" defTabSz="825500" eaLnBrk="1" fontAlgn="auto" latinLnBrk="0" hangingPunct="0">
              <a:lnSpc>
                <a:spcPct val="100000"/>
              </a:lnSpc>
              <a:spcBef>
                <a:spcPts val="0"/>
              </a:spcBef>
              <a:spcAft>
                <a:spcPts val="0"/>
              </a:spcAft>
              <a:buClrTx/>
              <a:buSzTx/>
              <a:buFont typeface="Wingdings" pitchFamily="2" charset="2"/>
              <a:buChar char="ü"/>
              <a:tabLst/>
              <a:defRPr/>
            </a:pPr>
            <a:r>
              <a:rPr kumimoji="0" lang="en-US" altLang="zh-CN" sz="1200" b="0" i="0" u="none" strike="noStrike" kern="0" cap="none" spc="0" normalizeH="0" baseline="0" noProof="0" dirty="0">
                <a:ln>
                  <a:noFill/>
                </a:ln>
                <a:effectLst/>
                <a:uLnTx/>
                <a:uFillTx/>
                <a:latin typeface="Helvetica"/>
                <a:sym typeface="Helvetica Light"/>
              </a:rPr>
              <a:t>Generate</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recommended</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reasons</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and</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recall</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related</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videos</a:t>
            </a:r>
          </a:p>
          <a:p>
            <a:pPr marL="171450" marR="0" lvl="0" indent="-171450" defTabSz="825500" eaLnBrk="1" fontAlgn="auto" latinLnBrk="0" hangingPunct="0">
              <a:lnSpc>
                <a:spcPct val="100000"/>
              </a:lnSpc>
              <a:spcBef>
                <a:spcPts val="0"/>
              </a:spcBef>
              <a:spcAft>
                <a:spcPts val="0"/>
              </a:spcAft>
              <a:buClrTx/>
              <a:buSzTx/>
              <a:buFont typeface="Wingdings" pitchFamily="2" charset="2"/>
              <a:buChar char="ü"/>
              <a:tabLst/>
              <a:defRPr/>
            </a:pPr>
            <a:r>
              <a:rPr kumimoji="0" lang="en-US" altLang="zh-CN" sz="1200" b="0" i="0" u="none" strike="noStrike" kern="0" cap="none" spc="0" normalizeH="0" baseline="0" noProof="0" dirty="0">
                <a:ln>
                  <a:noFill/>
                </a:ln>
                <a:effectLst/>
                <a:uLnTx/>
                <a:uFillTx/>
                <a:latin typeface="Helvetica"/>
                <a:sym typeface="Helvetica Light"/>
              </a:rPr>
              <a:t>Video</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and</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Articles</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product</a:t>
            </a:r>
            <a:r>
              <a:rPr kumimoji="0" lang="zh-CN" altLang="en-US" sz="1200" b="0" i="0" u="none" strike="noStrike" kern="0" cap="none" spc="0" normalizeH="0" baseline="0" noProof="0" dirty="0">
                <a:ln>
                  <a:noFill/>
                </a:ln>
                <a:effectLst/>
                <a:uLnTx/>
                <a:uFillTx/>
                <a:latin typeface="Helvetica"/>
                <a:sym typeface="Helvetica Light"/>
              </a:rPr>
              <a:t> </a:t>
            </a:r>
            <a:r>
              <a:rPr kumimoji="0" lang="en-US" altLang="zh-CN" sz="1200" b="0" i="0" u="none" strike="noStrike" kern="0" cap="none" spc="0" normalizeH="0" baseline="0" noProof="0" dirty="0">
                <a:ln>
                  <a:noFill/>
                </a:ln>
                <a:effectLst/>
                <a:uLnTx/>
                <a:uFillTx/>
                <a:latin typeface="Helvetica"/>
                <a:sym typeface="Helvetica Light"/>
              </a:rPr>
              <a:t>detection</a:t>
            </a:r>
            <a:endParaRPr kumimoji="0" lang="zh-CN" altLang="en-US" sz="1200" b="0" i="0" u="none" strike="noStrike" kern="0" cap="none" spc="0" normalizeH="0" baseline="0" noProof="0" dirty="0">
              <a:ln>
                <a:noFill/>
              </a:ln>
              <a:effectLst/>
              <a:uLnTx/>
              <a:uFillTx/>
              <a:latin typeface="Helvetica"/>
              <a:sym typeface="Helvetica Light"/>
            </a:endParaRPr>
          </a:p>
        </p:txBody>
      </p:sp>
      <p:sp>
        <p:nvSpPr>
          <p:cNvPr id="41" name="Right Arrow 40">
            <a:extLst>
              <a:ext uri="{FF2B5EF4-FFF2-40B4-BE49-F238E27FC236}">
                <a16:creationId xmlns:a16="http://schemas.microsoft.com/office/drawing/2014/main" id="{26DE87E9-2C1E-7643-B365-859E0C228E7C}"/>
              </a:ext>
            </a:extLst>
          </p:cNvPr>
          <p:cNvSpPr/>
          <p:nvPr/>
        </p:nvSpPr>
        <p:spPr>
          <a:xfrm>
            <a:off x="7311859" y="4589728"/>
            <a:ext cx="848679" cy="184449"/>
          </a:xfrm>
          <a:prstGeom prst="rightArrow">
            <a:avLst/>
          </a:prstGeom>
          <a:solidFill>
            <a:srgbClr val="1891FB"/>
          </a:solidFill>
          <a:ln w="25400" cap="flat">
            <a:solidFill>
              <a:srgbClr val="1891FB"/>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09492"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Calibri"/>
            </a:endParaRPr>
          </a:p>
        </p:txBody>
      </p:sp>
      <p:sp>
        <p:nvSpPr>
          <p:cNvPr id="42" name="Left Arrow 41">
            <a:extLst>
              <a:ext uri="{FF2B5EF4-FFF2-40B4-BE49-F238E27FC236}">
                <a16:creationId xmlns:a16="http://schemas.microsoft.com/office/drawing/2014/main" id="{2C8DCBE4-DCD0-9043-B1DC-90F904D268A6}"/>
              </a:ext>
            </a:extLst>
          </p:cNvPr>
          <p:cNvSpPr/>
          <p:nvPr/>
        </p:nvSpPr>
        <p:spPr>
          <a:xfrm>
            <a:off x="7311859" y="4876049"/>
            <a:ext cx="848679" cy="145679"/>
          </a:xfrm>
          <a:prstGeom prst="leftArrow">
            <a:avLst/>
          </a:prstGeom>
          <a:solidFill>
            <a:srgbClr val="1891FB"/>
          </a:solidFill>
          <a:ln w="25400" cap="flat">
            <a:solidFill>
              <a:srgbClr val="1891FB"/>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609492"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1225799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5">
            <a:extLst>
              <a:ext uri="{FF2B5EF4-FFF2-40B4-BE49-F238E27FC236}">
                <a16:creationId xmlns:a16="http://schemas.microsoft.com/office/drawing/2014/main" id="{35D19BA6-9D0B-9747-9A05-587391A25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941" y="1122218"/>
            <a:ext cx="1608175" cy="2460702"/>
          </a:xfrm>
          <a:prstGeom prst="rect">
            <a:avLst/>
          </a:prstGeom>
        </p:spPr>
      </p:pic>
      <p:pic>
        <p:nvPicPr>
          <p:cNvPr id="6" name="图片 7">
            <a:extLst>
              <a:ext uri="{FF2B5EF4-FFF2-40B4-BE49-F238E27FC236}">
                <a16:creationId xmlns:a16="http://schemas.microsoft.com/office/drawing/2014/main" id="{978EA0E0-4FDE-9F41-BB2E-8C80F169E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711" y="1128676"/>
            <a:ext cx="1605702" cy="2454243"/>
          </a:xfrm>
          <a:prstGeom prst="rect">
            <a:avLst/>
          </a:prstGeom>
        </p:spPr>
      </p:pic>
      <p:pic>
        <p:nvPicPr>
          <p:cNvPr id="7" name="图片 9">
            <a:extLst>
              <a:ext uri="{FF2B5EF4-FFF2-40B4-BE49-F238E27FC236}">
                <a16:creationId xmlns:a16="http://schemas.microsoft.com/office/drawing/2014/main" id="{12DB7785-2910-FB45-85D3-6900F672B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4057" y="1138342"/>
            <a:ext cx="1588800" cy="2454243"/>
          </a:xfrm>
          <a:prstGeom prst="rect">
            <a:avLst/>
          </a:prstGeom>
        </p:spPr>
      </p:pic>
      <p:pic>
        <p:nvPicPr>
          <p:cNvPr id="8" name="图片 11">
            <a:extLst>
              <a:ext uri="{FF2B5EF4-FFF2-40B4-BE49-F238E27FC236}">
                <a16:creationId xmlns:a16="http://schemas.microsoft.com/office/drawing/2014/main" id="{FA2BA3FE-3EB2-6B44-982B-D2522FF877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4335" y="1138342"/>
            <a:ext cx="1588800" cy="2454243"/>
          </a:xfrm>
          <a:prstGeom prst="rect">
            <a:avLst/>
          </a:prstGeom>
        </p:spPr>
      </p:pic>
      <p:sp>
        <p:nvSpPr>
          <p:cNvPr id="9" name="文本框 1">
            <a:extLst>
              <a:ext uri="{FF2B5EF4-FFF2-40B4-BE49-F238E27FC236}">
                <a16:creationId xmlns:a16="http://schemas.microsoft.com/office/drawing/2014/main" id="{95863605-02E7-3B42-A77A-AE719FA15E34}"/>
              </a:ext>
            </a:extLst>
          </p:cNvPr>
          <p:cNvSpPr txBox="1"/>
          <p:nvPr/>
        </p:nvSpPr>
        <p:spPr>
          <a:xfrm>
            <a:off x="211783" y="245861"/>
            <a:ext cx="8848476" cy="477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2500" b="1" i="0" u="none" strike="noStrike" kern="1200" cap="none" spc="0" normalizeH="0" baseline="0" noProof="0" dirty="0">
                <a:ln>
                  <a:noFill/>
                </a:ln>
                <a:effectLst/>
                <a:uLnTx/>
                <a:uFillTx/>
                <a:latin typeface="Alibaba Sans Heavy" panose="020B0903020203040204" pitchFamily="34" charset="0"/>
                <a:ea typeface="微软雅黑"/>
                <a:sym typeface="Calibri"/>
              </a:rPr>
              <a:t>DEMO</a:t>
            </a:r>
            <a:endParaRPr kumimoji="0" lang="zh-CN" altLang="en-US" sz="2500" b="1" i="0" u="none" strike="noStrike" kern="1200" cap="none" spc="0" normalizeH="0" baseline="0" noProof="0" dirty="0">
              <a:ln>
                <a:noFill/>
              </a:ln>
              <a:effectLst/>
              <a:uLnTx/>
              <a:uFillTx/>
              <a:latin typeface="Alibaba Sans Heavy" panose="020B0903020203040204" pitchFamily="34" charset="0"/>
              <a:ea typeface="微软雅黑"/>
              <a:sym typeface="Calibri"/>
            </a:endParaRPr>
          </a:p>
        </p:txBody>
      </p:sp>
      <p:pic>
        <p:nvPicPr>
          <p:cNvPr id="10" name="Picture 9">
            <a:extLst>
              <a:ext uri="{FF2B5EF4-FFF2-40B4-BE49-F238E27FC236}">
                <a16:creationId xmlns:a16="http://schemas.microsoft.com/office/drawing/2014/main" id="{87F00633-9AA9-524F-8C94-3060F3B612E5}"/>
              </a:ext>
            </a:extLst>
          </p:cNvPr>
          <p:cNvPicPr>
            <a:picLocks noChangeAspect="1"/>
          </p:cNvPicPr>
          <p:nvPr/>
        </p:nvPicPr>
        <p:blipFill>
          <a:blip r:embed="rId6"/>
          <a:stretch>
            <a:fillRect/>
          </a:stretch>
        </p:blipFill>
        <p:spPr>
          <a:xfrm>
            <a:off x="1110843" y="3982227"/>
            <a:ext cx="1595664" cy="2320918"/>
          </a:xfrm>
          <a:prstGeom prst="rect">
            <a:avLst/>
          </a:prstGeom>
        </p:spPr>
      </p:pic>
      <p:pic>
        <p:nvPicPr>
          <p:cNvPr id="11" name="Picture 10">
            <a:extLst>
              <a:ext uri="{FF2B5EF4-FFF2-40B4-BE49-F238E27FC236}">
                <a16:creationId xmlns:a16="http://schemas.microsoft.com/office/drawing/2014/main" id="{0345EFF4-ADE9-474A-B9E7-FFD891E352BC}"/>
              </a:ext>
            </a:extLst>
          </p:cNvPr>
          <p:cNvPicPr>
            <a:picLocks noChangeAspect="1"/>
          </p:cNvPicPr>
          <p:nvPr/>
        </p:nvPicPr>
        <p:blipFill>
          <a:blip r:embed="rId7"/>
          <a:stretch>
            <a:fillRect/>
          </a:stretch>
        </p:blipFill>
        <p:spPr>
          <a:xfrm>
            <a:off x="3767711" y="4007403"/>
            <a:ext cx="1605702" cy="2295742"/>
          </a:xfrm>
          <a:prstGeom prst="rect">
            <a:avLst/>
          </a:prstGeom>
        </p:spPr>
      </p:pic>
      <p:pic>
        <p:nvPicPr>
          <p:cNvPr id="12" name="Picture 11">
            <a:extLst>
              <a:ext uri="{FF2B5EF4-FFF2-40B4-BE49-F238E27FC236}">
                <a16:creationId xmlns:a16="http://schemas.microsoft.com/office/drawing/2014/main" id="{D7FC34F9-77EF-EA4D-8AC3-2E8B28C5C19A}"/>
              </a:ext>
            </a:extLst>
          </p:cNvPr>
          <p:cNvPicPr>
            <a:picLocks noChangeAspect="1"/>
          </p:cNvPicPr>
          <p:nvPr/>
        </p:nvPicPr>
        <p:blipFill>
          <a:blip r:embed="rId8"/>
          <a:stretch>
            <a:fillRect/>
          </a:stretch>
        </p:blipFill>
        <p:spPr>
          <a:xfrm>
            <a:off x="6434617" y="3988318"/>
            <a:ext cx="1608517" cy="2314827"/>
          </a:xfrm>
          <a:prstGeom prst="rect">
            <a:avLst/>
          </a:prstGeom>
        </p:spPr>
      </p:pic>
      <p:pic>
        <p:nvPicPr>
          <p:cNvPr id="13" name="Picture 12">
            <a:extLst>
              <a:ext uri="{FF2B5EF4-FFF2-40B4-BE49-F238E27FC236}">
                <a16:creationId xmlns:a16="http://schemas.microsoft.com/office/drawing/2014/main" id="{42DDD153-4997-CF45-BD94-76D44A0A5280}"/>
              </a:ext>
            </a:extLst>
          </p:cNvPr>
          <p:cNvPicPr>
            <a:picLocks noChangeAspect="1"/>
          </p:cNvPicPr>
          <p:nvPr/>
        </p:nvPicPr>
        <p:blipFill>
          <a:blip r:embed="rId9"/>
          <a:stretch>
            <a:fillRect/>
          </a:stretch>
        </p:blipFill>
        <p:spPr>
          <a:xfrm>
            <a:off x="9148159" y="4007403"/>
            <a:ext cx="1540740" cy="2252707"/>
          </a:xfrm>
          <a:prstGeom prst="rect">
            <a:avLst/>
          </a:prstGeom>
        </p:spPr>
      </p:pic>
    </p:spTree>
    <p:extLst>
      <p:ext uri="{BB962C8B-B14F-4D97-AF65-F5344CB8AC3E}">
        <p14:creationId xmlns:p14="http://schemas.microsoft.com/office/powerpoint/2010/main" val="16053946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6A1346-5B18-854F-A5FF-E8FA201E9730}"/>
              </a:ext>
            </a:extLst>
          </p:cNvPr>
          <p:cNvPicPr>
            <a:picLocks noChangeAspect="1"/>
          </p:cNvPicPr>
          <p:nvPr/>
        </p:nvPicPr>
        <p:blipFill>
          <a:blip r:embed="rId2"/>
          <a:stretch>
            <a:fillRect/>
          </a:stretch>
        </p:blipFill>
        <p:spPr>
          <a:xfrm>
            <a:off x="7264654" y="365760"/>
            <a:ext cx="3293618" cy="2441064"/>
          </a:xfrm>
          <a:prstGeom prst="rect">
            <a:avLst/>
          </a:prstGeom>
        </p:spPr>
      </p:pic>
      <p:pic>
        <p:nvPicPr>
          <p:cNvPr id="6" name="Picture 5">
            <a:extLst>
              <a:ext uri="{FF2B5EF4-FFF2-40B4-BE49-F238E27FC236}">
                <a16:creationId xmlns:a16="http://schemas.microsoft.com/office/drawing/2014/main" id="{2DA71D85-6E9A-3446-AF2F-B7EA69A59732}"/>
              </a:ext>
            </a:extLst>
          </p:cNvPr>
          <p:cNvPicPr>
            <a:picLocks noChangeAspect="1"/>
          </p:cNvPicPr>
          <p:nvPr/>
        </p:nvPicPr>
        <p:blipFill>
          <a:blip r:embed="rId3"/>
          <a:stretch>
            <a:fillRect/>
          </a:stretch>
        </p:blipFill>
        <p:spPr>
          <a:xfrm>
            <a:off x="332251" y="1367289"/>
            <a:ext cx="6459262" cy="3926218"/>
          </a:xfrm>
          <a:prstGeom prst="rect">
            <a:avLst/>
          </a:prstGeom>
        </p:spPr>
      </p:pic>
      <p:pic>
        <p:nvPicPr>
          <p:cNvPr id="7" name="Picture 6">
            <a:extLst>
              <a:ext uri="{FF2B5EF4-FFF2-40B4-BE49-F238E27FC236}">
                <a16:creationId xmlns:a16="http://schemas.microsoft.com/office/drawing/2014/main" id="{B0B99A42-3816-4248-8809-9C427D5C2A1C}"/>
              </a:ext>
            </a:extLst>
          </p:cNvPr>
          <p:cNvPicPr>
            <a:picLocks noChangeAspect="1"/>
          </p:cNvPicPr>
          <p:nvPr/>
        </p:nvPicPr>
        <p:blipFill>
          <a:blip r:embed="rId4"/>
          <a:stretch>
            <a:fillRect/>
          </a:stretch>
        </p:blipFill>
        <p:spPr>
          <a:xfrm>
            <a:off x="7064266" y="3038471"/>
            <a:ext cx="1713085" cy="3703968"/>
          </a:xfrm>
          <a:prstGeom prst="rect">
            <a:avLst/>
          </a:prstGeom>
        </p:spPr>
      </p:pic>
      <p:pic>
        <p:nvPicPr>
          <p:cNvPr id="8" name="Picture 7">
            <a:extLst>
              <a:ext uri="{FF2B5EF4-FFF2-40B4-BE49-F238E27FC236}">
                <a16:creationId xmlns:a16="http://schemas.microsoft.com/office/drawing/2014/main" id="{343E4F7E-699D-B643-AD7E-1FBC7264DD04}"/>
              </a:ext>
            </a:extLst>
          </p:cNvPr>
          <p:cNvPicPr>
            <a:picLocks noChangeAspect="1"/>
          </p:cNvPicPr>
          <p:nvPr/>
        </p:nvPicPr>
        <p:blipFill>
          <a:blip r:embed="rId5"/>
          <a:stretch>
            <a:fillRect/>
          </a:stretch>
        </p:blipFill>
        <p:spPr>
          <a:xfrm>
            <a:off x="9182922" y="3038471"/>
            <a:ext cx="1713085" cy="3703968"/>
          </a:xfrm>
          <a:prstGeom prst="rect">
            <a:avLst/>
          </a:prstGeom>
        </p:spPr>
      </p:pic>
      <p:sp>
        <p:nvSpPr>
          <p:cNvPr id="9" name="标题文案">
            <a:extLst>
              <a:ext uri="{FF2B5EF4-FFF2-40B4-BE49-F238E27FC236}">
                <a16:creationId xmlns:a16="http://schemas.microsoft.com/office/drawing/2014/main" id="{364662CB-28A1-B749-A788-6C63AD43A73C}"/>
              </a:ext>
            </a:extLst>
          </p:cNvPr>
          <p:cNvSpPr txBox="1"/>
          <p:nvPr/>
        </p:nvSpPr>
        <p:spPr>
          <a:xfrm>
            <a:off x="372443" y="244687"/>
            <a:ext cx="6720656" cy="3847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r>
              <a:rPr lang="en-US" altLang="zh-CN" dirty="0">
                <a:solidFill>
                  <a:schemeClr val="tx1"/>
                </a:solidFill>
                <a:latin typeface="Alibaba Sans Heavy" panose="020B0903020203040204" pitchFamily="34" charset="0"/>
                <a:ea typeface="微软雅黑"/>
              </a:rPr>
              <a:t>Cognitive</a:t>
            </a:r>
            <a:r>
              <a:rPr lang="zh-CN" altLang="en-US" dirty="0">
                <a:solidFill>
                  <a:schemeClr val="tx1"/>
                </a:solidFill>
                <a:latin typeface="Alibaba Sans Heavy" panose="020B0903020203040204" pitchFamily="34" charset="0"/>
                <a:ea typeface="微软雅黑"/>
              </a:rPr>
              <a:t> </a:t>
            </a:r>
            <a:r>
              <a:rPr lang="en-US" altLang="zh-CN" dirty="0">
                <a:solidFill>
                  <a:schemeClr val="tx1"/>
                </a:solidFill>
                <a:latin typeface="Alibaba Sans Heavy" panose="020B0903020203040204" pitchFamily="34" charset="0"/>
                <a:ea typeface="微软雅黑"/>
              </a:rPr>
              <a:t>GNN</a:t>
            </a:r>
          </a:p>
        </p:txBody>
      </p:sp>
      <p:sp>
        <p:nvSpPr>
          <p:cNvPr id="10" name="Rectangle 9">
            <a:extLst>
              <a:ext uri="{FF2B5EF4-FFF2-40B4-BE49-F238E27FC236}">
                <a16:creationId xmlns:a16="http://schemas.microsoft.com/office/drawing/2014/main" id="{8BDE73EF-0098-104F-9121-94798A138605}"/>
              </a:ext>
            </a:extLst>
          </p:cNvPr>
          <p:cNvSpPr/>
          <p:nvPr/>
        </p:nvSpPr>
        <p:spPr>
          <a:xfrm>
            <a:off x="2340864" y="313936"/>
            <a:ext cx="6096000" cy="461665"/>
          </a:xfrm>
          <a:prstGeom prst="rect">
            <a:avLst/>
          </a:prstGeom>
        </p:spPr>
        <p:txBody>
          <a:bodyPr>
            <a:spAutoFit/>
          </a:bodyPr>
          <a:lstStyle/>
          <a:p>
            <a:r>
              <a:rPr lang="en-US" sz="1200" dirty="0">
                <a:latin typeface="Microsoft YaHei" panose="020B0503020204020204" pitchFamily="34" charset="-122"/>
                <a:ea typeface="Microsoft YaHei" panose="020B0503020204020204" pitchFamily="34" charset="-122"/>
              </a:rPr>
              <a:t>Towards Knowledge-Based Personalized Product Description </a:t>
            </a:r>
          </a:p>
          <a:p>
            <a:r>
              <a:rPr lang="en-US" sz="1200" dirty="0">
                <a:latin typeface="Microsoft YaHei" panose="020B0503020204020204" pitchFamily="34" charset="-122"/>
                <a:ea typeface="Microsoft YaHei" panose="020B0503020204020204" pitchFamily="34" charset="-122"/>
              </a:rPr>
              <a:t>Generation in E-commerce</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KDD</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2019</a:t>
            </a:r>
            <a:endParaRPr 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72113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3F69F5-9BE1-2E49-BBE9-E412DA4211A0}"/>
              </a:ext>
            </a:extLst>
          </p:cNvPr>
          <p:cNvPicPr>
            <a:picLocks noChangeAspect="1"/>
          </p:cNvPicPr>
          <p:nvPr/>
        </p:nvPicPr>
        <p:blipFill>
          <a:blip r:embed="rId2"/>
          <a:stretch>
            <a:fillRect/>
          </a:stretch>
        </p:blipFill>
        <p:spPr>
          <a:xfrm>
            <a:off x="2015998" y="1059434"/>
            <a:ext cx="8013700" cy="5397500"/>
          </a:xfrm>
          <a:prstGeom prst="rect">
            <a:avLst/>
          </a:prstGeom>
        </p:spPr>
      </p:pic>
      <p:sp>
        <p:nvSpPr>
          <p:cNvPr id="6" name="标题文案">
            <a:extLst>
              <a:ext uri="{FF2B5EF4-FFF2-40B4-BE49-F238E27FC236}">
                <a16:creationId xmlns:a16="http://schemas.microsoft.com/office/drawing/2014/main" id="{0032A97D-7BE4-9E45-B6D5-DDD0794BEC66}"/>
              </a:ext>
            </a:extLst>
          </p:cNvPr>
          <p:cNvSpPr txBox="1"/>
          <p:nvPr/>
        </p:nvSpPr>
        <p:spPr>
          <a:xfrm>
            <a:off x="372443" y="244687"/>
            <a:ext cx="6720656" cy="3847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r>
              <a:rPr lang="en-US" altLang="zh-CN" dirty="0">
                <a:solidFill>
                  <a:schemeClr val="tx1"/>
                </a:solidFill>
                <a:latin typeface="Alibaba Sans Heavy" panose="020B0903020203040204" pitchFamily="34" charset="0"/>
                <a:ea typeface="微软雅黑"/>
              </a:rPr>
              <a:t>Cognitive</a:t>
            </a:r>
            <a:r>
              <a:rPr lang="zh-CN" altLang="en-US" dirty="0">
                <a:solidFill>
                  <a:schemeClr val="tx1"/>
                </a:solidFill>
                <a:latin typeface="Alibaba Sans Heavy" panose="020B0903020203040204" pitchFamily="34" charset="0"/>
                <a:ea typeface="微软雅黑"/>
              </a:rPr>
              <a:t> </a:t>
            </a:r>
            <a:r>
              <a:rPr lang="en-US" altLang="zh-CN" dirty="0">
                <a:solidFill>
                  <a:schemeClr val="tx1"/>
                </a:solidFill>
                <a:latin typeface="Alibaba Sans Heavy" panose="020B0903020203040204" pitchFamily="34" charset="0"/>
                <a:ea typeface="微软雅黑"/>
              </a:rPr>
              <a:t>GNN</a:t>
            </a:r>
          </a:p>
        </p:txBody>
      </p:sp>
      <p:sp>
        <p:nvSpPr>
          <p:cNvPr id="7" name="Rectangle 6">
            <a:extLst>
              <a:ext uri="{FF2B5EF4-FFF2-40B4-BE49-F238E27FC236}">
                <a16:creationId xmlns:a16="http://schemas.microsoft.com/office/drawing/2014/main" id="{4B833FC8-2C74-5A42-A008-9E1D1A4692DE}"/>
              </a:ext>
            </a:extLst>
          </p:cNvPr>
          <p:cNvSpPr/>
          <p:nvPr/>
        </p:nvSpPr>
        <p:spPr>
          <a:xfrm>
            <a:off x="2267712" y="383187"/>
            <a:ext cx="6096000" cy="276999"/>
          </a:xfrm>
          <a:prstGeom prst="rect">
            <a:avLst/>
          </a:prstGeom>
        </p:spPr>
        <p:txBody>
          <a:bodyPr>
            <a:spAutoFit/>
          </a:bodyPr>
          <a:lstStyle/>
          <a:p>
            <a:r>
              <a:rPr lang="en-US" sz="1200" dirty="0">
                <a:latin typeface="Microsoft YaHei" panose="020B0503020204020204" pitchFamily="34" charset="-122"/>
                <a:ea typeface="Microsoft YaHei" panose="020B0503020204020204" pitchFamily="34" charset="-122"/>
              </a:rPr>
              <a:t>Cognitive Graph for Multi-Hop Reading Comprehension at Scale</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ACL</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2019</a:t>
            </a:r>
            <a:endParaRPr 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306487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文案">
            <a:extLst>
              <a:ext uri="{FF2B5EF4-FFF2-40B4-BE49-F238E27FC236}">
                <a16:creationId xmlns:a16="http://schemas.microsoft.com/office/drawing/2014/main" id="{CCD7018B-93C4-9747-92CE-9169B7573C53}"/>
              </a:ext>
            </a:extLst>
          </p:cNvPr>
          <p:cNvSpPr txBox="1"/>
          <p:nvPr/>
        </p:nvSpPr>
        <p:spPr>
          <a:xfrm>
            <a:off x="372443" y="244687"/>
            <a:ext cx="6720656" cy="3847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r>
              <a:rPr lang="en-US" altLang="zh-CN" dirty="0">
                <a:solidFill>
                  <a:schemeClr val="tx1"/>
                </a:solidFill>
                <a:latin typeface="Alibaba Sans Heavy" panose="020B0903020203040204" pitchFamily="34" charset="0"/>
                <a:ea typeface="微软雅黑"/>
              </a:rPr>
              <a:t>Causality/GNN/Disentanglement</a:t>
            </a:r>
          </a:p>
        </p:txBody>
      </p:sp>
      <p:grpSp>
        <p:nvGrpSpPr>
          <p:cNvPr id="6" name="Group 5">
            <a:extLst>
              <a:ext uri="{FF2B5EF4-FFF2-40B4-BE49-F238E27FC236}">
                <a16:creationId xmlns:a16="http://schemas.microsoft.com/office/drawing/2014/main" id="{A689DC74-A11A-9B48-BB3B-10E389877401}"/>
              </a:ext>
            </a:extLst>
          </p:cNvPr>
          <p:cNvGrpSpPr/>
          <p:nvPr/>
        </p:nvGrpSpPr>
        <p:grpSpPr>
          <a:xfrm>
            <a:off x="2756450" y="1431235"/>
            <a:ext cx="7129671" cy="3970066"/>
            <a:chOff x="3207025" y="1245705"/>
            <a:chExt cx="5261114" cy="2974311"/>
          </a:xfrm>
        </p:grpSpPr>
        <p:sp>
          <p:nvSpPr>
            <p:cNvPr id="7" name="TextBox 6">
              <a:extLst>
                <a:ext uri="{FF2B5EF4-FFF2-40B4-BE49-F238E27FC236}">
                  <a16:creationId xmlns:a16="http://schemas.microsoft.com/office/drawing/2014/main" id="{0A6CFC51-F389-3D4B-A6F7-2BB05A879392}"/>
                </a:ext>
              </a:extLst>
            </p:cNvPr>
            <p:cNvSpPr txBox="1"/>
            <p:nvPr/>
          </p:nvSpPr>
          <p:spPr>
            <a:xfrm>
              <a:off x="4969565" y="1245705"/>
              <a:ext cx="1749287" cy="345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09492"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effectLst/>
                  <a:uFillTx/>
                  <a:latin typeface="+mj-lt"/>
                  <a:ea typeface="+mj-ea"/>
                  <a:cs typeface="+mj-cs"/>
                  <a:sym typeface="Calibri"/>
                </a:rPr>
                <a:t>Causality</a:t>
              </a:r>
              <a:endParaRPr kumimoji="0" lang="en-US" sz="2400" b="0" i="0" u="none" strike="noStrike" cap="none" spc="0" normalizeH="0" baseline="0" dirty="0">
                <a:ln>
                  <a:noFill/>
                </a:ln>
                <a:effectLst/>
                <a:uFillTx/>
                <a:latin typeface="+mj-lt"/>
                <a:ea typeface="+mj-ea"/>
                <a:cs typeface="+mj-cs"/>
                <a:sym typeface="Calibri"/>
              </a:endParaRPr>
            </a:p>
          </p:txBody>
        </p:sp>
        <p:sp>
          <p:nvSpPr>
            <p:cNvPr id="8" name="TextBox 7">
              <a:extLst>
                <a:ext uri="{FF2B5EF4-FFF2-40B4-BE49-F238E27FC236}">
                  <a16:creationId xmlns:a16="http://schemas.microsoft.com/office/drawing/2014/main" id="{E002A49E-A90E-E34F-92A6-39D5E5864C3B}"/>
                </a:ext>
              </a:extLst>
            </p:cNvPr>
            <p:cNvSpPr txBox="1"/>
            <p:nvPr/>
          </p:nvSpPr>
          <p:spPr>
            <a:xfrm>
              <a:off x="3207025" y="3623388"/>
              <a:ext cx="1749287" cy="345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09492"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effectLst/>
                  <a:uFillTx/>
                  <a:latin typeface="+mj-lt"/>
                  <a:ea typeface="+mj-ea"/>
                  <a:cs typeface="+mj-cs"/>
                  <a:sym typeface="Calibri"/>
                </a:rPr>
                <a:t>GNN</a:t>
              </a:r>
              <a:endParaRPr kumimoji="0" lang="en-US" sz="2400" b="0" i="0" u="none" strike="noStrike" cap="none" spc="0" normalizeH="0" baseline="0" dirty="0">
                <a:ln>
                  <a:noFill/>
                </a:ln>
                <a:effectLst/>
                <a:uFillTx/>
                <a:latin typeface="+mj-lt"/>
                <a:ea typeface="+mj-ea"/>
                <a:cs typeface="+mj-cs"/>
                <a:sym typeface="Calibri"/>
              </a:endParaRPr>
            </a:p>
          </p:txBody>
        </p:sp>
        <p:sp>
          <p:nvSpPr>
            <p:cNvPr id="9" name="TextBox 8">
              <a:extLst>
                <a:ext uri="{FF2B5EF4-FFF2-40B4-BE49-F238E27FC236}">
                  <a16:creationId xmlns:a16="http://schemas.microsoft.com/office/drawing/2014/main" id="{22949455-1743-4949-B54E-FD24C8C43FB3}"/>
                </a:ext>
              </a:extLst>
            </p:cNvPr>
            <p:cNvSpPr txBox="1"/>
            <p:nvPr/>
          </p:nvSpPr>
          <p:spPr>
            <a:xfrm>
              <a:off x="6718852" y="3624470"/>
              <a:ext cx="1749287" cy="345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09492"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effectLst/>
                  <a:uFillTx/>
                  <a:latin typeface="+mj-lt"/>
                  <a:ea typeface="+mj-ea"/>
                  <a:cs typeface="+mj-cs"/>
                  <a:sym typeface="Calibri"/>
                </a:rPr>
                <a:t>Disentangle</a:t>
              </a:r>
              <a:endParaRPr kumimoji="0" lang="en-US" sz="2400" b="0" i="0" u="none" strike="noStrike" cap="none" spc="0" normalizeH="0" baseline="0" dirty="0">
                <a:ln>
                  <a:noFill/>
                </a:ln>
                <a:effectLst/>
                <a:uFillTx/>
                <a:latin typeface="+mj-lt"/>
                <a:ea typeface="+mj-ea"/>
                <a:cs typeface="+mj-cs"/>
                <a:sym typeface="Calibri"/>
              </a:endParaRPr>
            </a:p>
          </p:txBody>
        </p:sp>
        <p:cxnSp>
          <p:nvCxnSpPr>
            <p:cNvPr id="10" name="Straight Arrow Connector 9">
              <a:extLst>
                <a:ext uri="{FF2B5EF4-FFF2-40B4-BE49-F238E27FC236}">
                  <a16:creationId xmlns:a16="http://schemas.microsoft.com/office/drawing/2014/main" id="{0ACAB3A7-F5D8-1646-8072-8DA8AC67BC8B}"/>
                </a:ext>
              </a:extLst>
            </p:cNvPr>
            <p:cNvCxnSpPr/>
            <p:nvPr/>
          </p:nvCxnSpPr>
          <p:spPr>
            <a:xfrm>
              <a:off x="6122504" y="1855304"/>
              <a:ext cx="861392" cy="1630018"/>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A799F626-EC48-EF4C-88E9-2519043C2FF4}"/>
                </a:ext>
              </a:extLst>
            </p:cNvPr>
            <p:cNvSpPr txBox="1"/>
            <p:nvPr/>
          </p:nvSpPr>
          <p:spPr>
            <a:xfrm rot="3769459">
              <a:off x="5429920" y="2734845"/>
              <a:ext cx="1945569" cy="227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09492"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A</a:t>
              </a:r>
              <a:r>
                <a:rPr kumimoji="0" lang="zh-CN" alt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 </a:t>
              </a: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Formal</a:t>
              </a:r>
              <a:r>
                <a:rPr kumimoji="0" lang="zh-CN" alt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 </a:t>
              </a: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Definition</a:t>
              </a:r>
              <a:r>
                <a:rPr kumimoji="0" lang="zh-CN" alt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 </a:t>
              </a:r>
              <a:endParaRPr kumimoji="0" 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endParaRPr>
            </a:p>
          </p:txBody>
        </p:sp>
        <p:cxnSp>
          <p:nvCxnSpPr>
            <p:cNvPr id="12" name="Straight Arrow Connector 11">
              <a:extLst>
                <a:ext uri="{FF2B5EF4-FFF2-40B4-BE49-F238E27FC236}">
                  <a16:creationId xmlns:a16="http://schemas.microsoft.com/office/drawing/2014/main" id="{763DC289-B63F-A741-97CA-9839F603D63D}"/>
                </a:ext>
              </a:extLst>
            </p:cNvPr>
            <p:cNvCxnSpPr>
              <a:cxnSpLocks/>
            </p:cNvCxnSpPr>
            <p:nvPr/>
          </p:nvCxnSpPr>
          <p:spPr>
            <a:xfrm flipH="1" flipV="1">
              <a:off x="6241774" y="1716156"/>
              <a:ext cx="851325" cy="1606266"/>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4F7C6317-7548-AB4B-8948-B938A21A79B9}"/>
                </a:ext>
              </a:extLst>
            </p:cNvPr>
            <p:cNvSpPr txBox="1"/>
            <p:nvPr/>
          </p:nvSpPr>
          <p:spPr>
            <a:xfrm rot="3769459">
              <a:off x="5906998" y="2405732"/>
              <a:ext cx="1945569" cy="227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09492"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Anti</a:t>
              </a:r>
              <a:r>
                <a:rPr kumimoji="0" lang="zh-CN" alt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 </a:t>
              </a: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Causal</a:t>
              </a:r>
              <a:r>
                <a:rPr kumimoji="0" lang="zh-CN" alt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 </a:t>
              </a: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Learning</a:t>
              </a:r>
              <a:endParaRPr kumimoji="0" 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endParaRPr>
            </a:p>
          </p:txBody>
        </p:sp>
        <p:cxnSp>
          <p:nvCxnSpPr>
            <p:cNvPr id="14" name="Straight Arrow Connector 13">
              <a:extLst>
                <a:ext uri="{FF2B5EF4-FFF2-40B4-BE49-F238E27FC236}">
                  <a16:creationId xmlns:a16="http://schemas.microsoft.com/office/drawing/2014/main" id="{4D25B2A0-3B09-F441-856C-E086B7ADB17B}"/>
                </a:ext>
              </a:extLst>
            </p:cNvPr>
            <p:cNvCxnSpPr>
              <a:cxnSpLocks/>
            </p:cNvCxnSpPr>
            <p:nvPr/>
          </p:nvCxnSpPr>
          <p:spPr>
            <a:xfrm flipV="1">
              <a:off x="3922643" y="1855304"/>
              <a:ext cx="1033669" cy="1599669"/>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D9166BFC-35B9-004E-ADC9-1A8064BFCDF5}"/>
                </a:ext>
              </a:extLst>
            </p:cNvPr>
            <p:cNvCxnSpPr/>
            <p:nvPr/>
          </p:nvCxnSpPr>
          <p:spPr>
            <a:xfrm>
              <a:off x="4439477" y="3854220"/>
              <a:ext cx="1802297" cy="0"/>
            </a:xfrm>
            <a:prstGeom prst="straightConnector1">
              <a:avLst/>
            </a:prstGeom>
            <a:noFill/>
            <a:ln w="381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0D24BF7D-1C85-F945-BE34-DCED0FC7275F}"/>
                </a:ext>
              </a:extLst>
            </p:cNvPr>
            <p:cNvSpPr txBox="1"/>
            <p:nvPr/>
          </p:nvSpPr>
          <p:spPr>
            <a:xfrm rot="18160161">
              <a:off x="3239651" y="2493956"/>
              <a:ext cx="2043838" cy="227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609492"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C</a:t>
              </a: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ausal</a:t>
              </a:r>
              <a:r>
                <a:rPr kumimoji="0" lang="zh-CN" alt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 </a:t>
              </a: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Graph</a:t>
              </a:r>
              <a:r>
                <a:rPr kumimoji="0" lang="zh-CN" alt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 </a:t>
              </a: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Inference</a:t>
              </a:r>
              <a:r>
                <a:rPr kumimoji="0" lang="zh-CN" alt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 </a:t>
              </a: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Engine</a:t>
              </a:r>
              <a:endParaRPr kumimoji="0" 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endParaRPr>
            </a:p>
          </p:txBody>
        </p:sp>
        <p:sp>
          <p:nvSpPr>
            <p:cNvPr id="17" name="TextBox 16">
              <a:extLst>
                <a:ext uri="{FF2B5EF4-FFF2-40B4-BE49-F238E27FC236}">
                  <a16:creationId xmlns:a16="http://schemas.microsoft.com/office/drawing/2014/main" id="{AE54AB4D-1FF3-D64C-95F4-D8D7D09CF913}"/>
                </a:ext>
              </a:extLst>
            </p:cNvPr>
            <p:cNvSpPr txBox="1"/>
            <p:nvPr/>
          </p:nvSpPr>
          <p:spPr>
            <a:xfrm>
              <a:off x="4246976" y="3989436"/>
              <a:ext cx="2290556" cy="230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609492"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Disentangled</a:t>
              </a:r>
              <a:r>
                <a:rPr kumimoji="0" lang="zh-CN" alt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 </a:t>
              </a:r>
              <a:r>
                <a:rPr kumimoji="0" lang="en-US" altLang="zh-CN" sz="1400" b="1" i="0" u="none" strike="noStrike" cap="none" spc="0" normalizeH="0" baseline="0" dirty="0" err="1">
                  <a:ln>
                    <a:noFill/>
                  </a:ln>
                  <a:effectLst/>
                  <a:uFillTx/>
                  <a:latin typeface="Microsoft Tai Le" panose="020B0502040204020203" pitchFamily="34" charset="0"/>
                  <a:ea typeface="+mj-ea"/>
                  <a:cs typeface="Microsoft Tai Le" panose="020B0502040204020203" pitchFamily="34" charset="0"/>
                  <a:sym typeface="Calibri"/>
                </a:rPr>
                <a:t>RepLearn</a:t>
              </a:r>
              <a:r>
                <a:rPr kumimoji="0" lang="zh-CN" alt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 </a:t>
              </a: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on</a:t>
              </a:r>
              <a:r>
                <a:rPr kumimoji="0" lang="zh-CN" alt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 </a:t>
              </a:r>
              <a:r>
                <a:rPr kumimoji="0" lang="en-US" altLang="zh-CN"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rPr>
                <a:t>Graphs</a:t>
              </a:r>
              <a:endParaRPr kumimoji="0" lang="en-US" sz="1400" b="1" i="0" u="none" strike="noStrike" cap="none" spc="0" normalizeH="0" baseline="0" dirty="0">
                <a:ln>
                  <a:noFill/>
                </a:ln>
                <a:effectLst/>
                <a:uFillTx/>
                <a:latin typeface="Microsoft Tai Le" panose="020B0502040204020203" pitchFamily="34" charset="0"/>
                <a:ea typeface="+mj-ea"/>
                <a:cs typeface="Microsoft Tai Le" panose="020B0502040204020203" pitchFamily="34" charset="0"/>
                <a:sym typeface="Calibri"/>
              </a:endParaRPr>
            </a:p>
          </p:txBody>
        </p:sp>
      </p:grpSp>
    </p:spTree>
    <p:extLst>
      <p:ext uri="{BB962C8B-B14F-4D97-AF65-F5344CB8AC3E}">
        <p14:creationId xmlns:p14="http://schemas.microsoft.com/office/powerpoint/2010/main" val="1998981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245374" y="92015"/>
            <a:ext cx="11731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4267" b="1" dirty="0">
                <a:solidFill>
                  <a:srgbClr val="7030A0"/>
                </a:solidFill>
                <a:latin typeface="微软雅黑" panose="020B0503020204020204" pitchFamily="34" charset="-122"/>
                <a:ea typeface="微软雅黑" panose="020B0503020204020204" pitchFamily="34" charset="-122"/>
                <a:sym typeface="Arial"/>
              </a:rPr>
              <a:t>Traditional methods – graph analysis</a:t>
            </a:r>
            <a:endParaRPr lang="zh-CN" altLang="en-US" sz="4267" b="1" dirty="0">
              <a:solidFill>
                <a:srgbClr val="7030A0"/>
              </a:solidFill>
              <a:latin typeface="微软雅黑" panose="020B0503020204020204" pitchFamily="34" charset="-122"/>
              <a:ea typeface="微软雅黑" panose="020B0503020204020204" pitchFamily="34" charset="-122"/>
              <a:sym typeface="Arial"/>
            </a:endParaRPr>
          </a:p>
        </p:txBody>
      </p:sp>
      <p:sp>
        <p:nvSpPr>
          <p:cNvPr id="2" name="右箭头 1"/>
          <p:cNvSpPr/>
          <p:nvPr/>
        </p:nvSpPr>
        <p:spPr>
          <a:xfrm>
            <a:off x="2915468" y="3369839"/>
            <a:ext cx="1014737" cy="371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867" kern="0">
              <a:solidFill>
                <a:srgbClr val="FFFFFF"/>
              </a:solidFill>
              <a:latin typeface="Arial"/>
              <a:ea typeface="宋体" panose="02010600030101010101" pitchFamily="2" charset="-122"/>
              <a:sym typeface="Arial"/>
            </a:endParaRPr>
          </a:p>
        </p:txBody>
      </p:sp>
      <p:sp>
        <p:nvSpPr>
          <p:cNvPr id="13" name="文本框 12"/>
          <p:cNvSpPr txBox="1"/>
          <p:nvPr/>
        </p:nvSpPr>
        <p:spPr>
          <a:xfrm>
            <a:off x="4672507" y="4353457"/>
            <a:ext cx="1911101" cy="379656"/>
          </a:xfrm>
          <a:prstGeom prst="rect">
            <a:avLst/>
          </a:prstGeom>
          <a:noFill/>
        </p:spPr>
        <p:txBody>
          <a:bodyPr wrap="none" rtlCol="0">
            <a:spAutoFit/>
          </a:bodyPr>
          <a:lstStyle/>
          <a:p>
            <a:pPr defTabSz="1219170">
              <a:buClr>
                <a:srgbClr val="000000"/>
              </a:buClr>
            </a:pPr>
            <a:r>
              <a:rPr lang="en-US" altLang="zh-CN" sz="1867" kern="0" dirty="0">
                <a:solidFill>
                  <a:srgbClr val="000000"/>
                </a:solidFill>
                <a:latin typeface="Arial"/>
                <a:cs typeface="Arial"/>
                <a:sym typeface="Arial"/>
              </a:rPr>
              <a:t>Clustering effect</a:t>
            </a:r>
            <a:endParaRPr lang="zh-CN" altLang="en-US" sz="1867" kern="0" dirty="0">
              <a:solidFill>
                <a:srgbClr val="000000"/>
              </a:solidFill>
              <a:latin typeface="Arial"/>
              <a:cs typeface="Arial"/>
              <a:sym typeface="Arial"/>
            </a:endParaRPr>
          </a:p>
        </p:txBody>
      </p:sp>
      <p:sp>
        <p:nvSpPr>
          <p:cNvPr id="4" name="文本框 3"/>
          <p:cNvSpPr txBox="1"/>
          <p:nvPr/>
        </p:nvSpPr>
        <p:spPr>
          <a:xfrm>
            <a:off x="2626784" y="2362466"/>
            <a:ext cx="1592103" cy="913199"/>
          </a:xfrm>
          <a:prstGeom prst="rect">
            <a:avLst/>
          </a:prstGeom>
          <a:noFill/>
        </p:spPr>
        <p:txBody>
          <a:bodyPr wrap="none" rtlCol="0">
            <a:spAutoFit/>
          </a:bodyPr>
          <a:lstStyle/>
          <a:p>
            <a:pPr algn="ctr" defTabSz="1219170">
              <a:buClr>
                <a:srgbClr val="000000"/>
              </a:buClr>
            </a:pPr>
            <a:r>
              <a:rPr lang="en-US" altLang="zh-CN" sz="2667" b="1" kern="0" dirty="0">
                <a:solidFill>
                  <a:srgbClr val="0070C0"/>
                </a:solidFill>
                <a:latin typeface="Arial"/>
                <a:cs typeface="Arial"/>
                <a:sym typeface="Arial"/>
              </a:rPr>
              <a:t>Graph </a:t>
            </a:r>
          </a:p>
          <a:p>
            <a:pPr algn="ctr" defTabSz="1219170">
              <a:buClr>
                <a:srgbClr val="000000"/>
              </a:buClr>
            </a:pPr>
            <a:r>
              <a:rPr lang="en-US" altLang="zh-CN" sz="2667" b="1" kern="0" dirty="0">
                <a:solidFill>
                  <a:srgbClr val="0070C0"/>
                </a:solidFill>
                <a:latin typeface="Arial"/>
                <a:cs typeface="Arial"/>
                <a:sym typeface="Arial"/>
              </a:rPr>
              <a:t>Analysis</a:t>
            </a:r>
            <a:endParaRPr lang="zh-CN" altLang="en-US" sz="2667" b="1" kern="0" dirty="0">
              <a:solidFill>
                <a:srgbClr val="0070C0"/>
              </a:solidFill>
              <a:latin typeface="Arial"/>
              <a:cs typeface="Arial"/>
              <a:sym typeface="Arial"/>
            </a:endParaRPr>
          </a:p>
        </p:txBody>
      </p:sp>
      <p:sp>
        <p:nvSpPr>
          <p:cNvPr id="16" name="右箭头 15"/>
          <p:cNvSpPr/>
          <p:nvPr/>
        </p:nvSpPr>
        <p:spPr>
          <a:xfrm>
            <a:off x="7217338" y="3394694"/>
            <a:ext cx="1014737" cy="371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867" kern="0">
              <a:solidFill>
                <a:srgbClr val="FFFFFF"/>
              </a:solidFill>
              <a:latin typeface="Arial"/>
              <a:ea typeface="宋体" panose="02010600030101010101" pitchFamily="2" charset="-122"/>
              <a:sym typeface="Arial"/>
            </a:endParaRPr>
          </a:p>
        </p:txBody>
      </p:sp>
      <p:pic>
        <p:nvPicPr>
          <p:cNvPr id="17" name="Picture 4" descr="http://colah.github.io/posts/2014-07-FFN-Graphs-Vis/img/graph-HP-ships-labe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14" y="1566832"/>
            <a:ext cx="2459129" cy="3606013"/>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矩形 22"/>
          <p:cNvSpPr/>
          <p:nvPr/>
        </p:nvSpPr>
        <p:spPr>
          <a:xfrm>
            <a:off x="3037290" y="5891428"/>
            <a:ext cx="6504265" cy="7875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altLang="zh-CN" sz="2667" b="1" kern="0" dirty="0">
                <a:solidFill>
                  <a:srgbClr val="FFFFFF"/>
                </a:solidFill>
                <a:latin typeface="Arial"/>
                <a:ea typeface="宋体" panose="02010600030101010101" pitchFamily="2" charset="-122"/>
                <a:sym typeface="Arial"/>
              </a:rPr>
              <a:t>Challenge 2: Complexity and Diversity</a:t>
            </a:r>
            <a:endParaRPr lang="zh-CN" altLang="en-US" sz="2667" b="1" kern="0" dirty="0">
              <a:solidFill>
                <a:srgbClr val="FFFFFF"/>
              </a:solidFill>
              <a:latin typeface="Arial"/>
              <a:ea typeface="宋体" panose="02010600030101010101" pitchFamily="2" charset="-122"/>
              <a:sym typeface="Arial"/>
            </a:endParaRPr>
          </a:p>
        </p:txBody>
      </p:sp>
      <p:sp>
        <p:nvSpPr>
          <p:cNvPr id="18" name="文本框 17"/>
          <p:cNvSpPr txBox="1"/>
          <p:nvPr/>
        </p:nvSpPr>
        <p:spPr>
          <a:xfrm>
            <a:off x="4527600" y="1517961"/>
            <a:ext cx="2702581" cy="502766"/>
          </a:xfrm>
          <a:prstGeom prst="rect">
            <a:avLst/>
          </a:prstGeom>
          <a:noFill/>
        </p:spPr>
        <p:txBody>
          <a:bodyPr wrap="square" rtlCol="0">
            <a:spAutoFit/>
          </a:bodyPr>
          <a:lstStyle/>
          <a:p>
            <a:pPr algn="ctr" defTabSz="1219170">
              <a:buClr>
                <a:srgbClr val="000000"/>
              </a:buClr>
            </a:pPr>
            <a:r>
              <a:rPr lang="en-US" altLang="zh-CN" sz="2667" b="1" kern="0" dirty="0">
                <a:solidFill>
                  <a:srgbClr val="000000"/>
                </a:solidFill>
                <a:latin typeface="Arial"/>
                <a:cs typeface="Arial"/>
                <a:sym typeface="Arial"/>
              </a:rPr>
              <a:t>Graph Patterns</a:t>
            </a:r>
            <a:endParaRPr lang="zh-CN" altLang="en-US" sz="2667" b="1" kern="0" dirty="0">
              <a:solidFill>
                <a:srgbClr val="000000"/>
              </a:solidFill>
              <a:latin typeface="Arial"/>
              <a:cs typeface="Arial"/>
              <a:sym typeface="Arial"/>
            </a:endParaRPr>
          </a:p>
        </p:txBody>
      </p:sp>
      <p:sp>
        <p:nvSpPr>
          <p:cNvPr id="19" name="文本框 18"/>
          <p:cNvSpPr txBox="1"/>
          <p:nvPr/>
        </p:nvSpPr>
        <p:spPr>
          <a:xfrm>
            <a:off x="8190266" y="1517961"/>
            <a:ext cx="2702581" cy="502766"/>
          </a:xfrm>
          <a:prstGeom prst="rect">
            <a:avLst/>
          </a:prstGeom>
          <a:noFill/>
        </p:spPr>
        <p:txBody>
          <a:bodyPr wrap="square" rtlCol="0">
            <a:spAutoFit/>
          </a:bodyPr>
          <a:lstStyle/>
          <a:p>
            <a:pPr algn="ctr" defTabSz="1219170">
              <a:buClr>
                <a:srgbClr val="000000"/>
              </a:buClr>
            </a:pPr>
            <a:r>
              <a:rPr lang="en-US" altLang="zh-CN" sz="2667" b="1" kern="0" dirty="0">
                <a:solidFill>
                  <a:srgbClr val="000000"/>
                </a:solidFill>
                <a:latin typeface="Arial"/>
                <a:cs typeface="Arial"/>
                <a:sym typeface="Arial"/>
              </a:rPr>
              <a:t>Applications</a:t>
            </a:r>
            <a:endParaRPr lang="zh-CN" altLang="en-US" sz="2667" b="1" kern="0" dirty="0">
              <a:solidFill>
                <a:srgbClr val="000000"/>
              </a:solidFill>
              <a:latin typeface="Arial"/>
              <a:cs typeface="Arial"/>
              <a:sym typeface="Arial"/>
            </a:endParaRPr>
          </a:p>
        </p:txBody>
      </p:sp>
      <p:sp>
        <p:nvSpPr>
          <p:cNvPr id="22" name="文本框 21"/>
          <p:cNvSpPr txBox="1"/>
          <p:nvPr/>
        </p:nvSpPr>
        <p:spPr>
          <a:xfrm>
            <a:off x="8381034" y="2155953"/>
            <a:ext cx="2392001" cy="502766"/>
          </a:xfrm>
          <a:prstGeom prst="rect">
            <a:avLst/>
          </a:prstGeom>
          <a:noFill/>
        </p:spPr>
        <p:txBody>
          <a:bodyPr wrap="none" rtlCol="0">
            <a:spAutoFit/>
          </a:bodyPr>
          <a:lstStyle/>
          <a:p>
            <a:pPr defTabSz="1219170">
              <a:buClr>
                <a:srgbClr val="000000"/>
              </a:buClr>
            </a:pPr>
            <a:r>
              <a:rPr lang="en-US" altLang="zh-CN" sz="2667" kern="0" dirty="0">
                <a:solidFill>
                  <a:srgbClr val="000000"/>
                </a:solidFill>
                <a:latin typeface="Arial"/>
                <a:cs typeface="Arial"/>
                <a:sym typeface="Arial"/>
              </a:rPr>
              <a:t>Link prediction</a:t>
            </a:r>
            <a:endParaRPr lang="zh-CN" altLang="en-US" sz="2667" kern="0" dirty="0">
              <a:solidFill>
                <a:srgbClr val="000000"/>
              </a:solidFill>
              <a:latin typeface="Arial"/>
              <a:cs typeface="Arial"/>
              <a:sym typeface="Arial"/>
            </a:endParaRPr>
          </a:p>
        </p:txBody>
      </p:sp>
      <p:sp>
        <p:nvSpPr>
          <p:cNvPr id="24" name="文本框 23"/>
          <p:cNvSpPr txBox="1"/>
          <p:nvPr/>
        </p:nvSpPr>
        <p:spPr>
          <a:xfrm>
            <a:off x="8346945" y="2962352"/>
            <a:ext cx="3400290" cy="502766"/>
          </a:xfrm>
          <a:prstGeom prst="rect">
            <a:avLst/>
          </a:prstGeom>
          <a:noFill/>
        </p:spPr>
        <p:txBody>
          <a:bodyPr wrap="none" rtlCol="0">
            <a:spAutoFit/>
          </a:bodyPr>
          <a:lstStyle/>
          <a:p>
            <a:pPr defTabSz="1219170">
              <a:buClr>
                <a:srgbClr val="000000"/>
              </a:buClr>
            </a:pPr>
            <a:r>
              <a:rPr lang="en-US" altLang="zh-CN" sz="2667" kern="0" dirty="0">
                <a:solidFill>
                  <a:srgbClr val="000000"/>
                </a:solidFill>
                <a:latin typeface="Arial"/>
                <a:cs typeface="Arial"/>
                <a:sym typeface="Arial"/>
              </a:rPr>
              <a:t>Community detection</a:t>
            </a:r>
            <a:endParaRPr lang="zh-CN" altLang="en-US" sz="2667" kern="0" dirty="0">
              <a:solidFill>
                <a:srgbClr val="000000"/>
              </a:solidFill>
              <a:latin typeface="Arial"/>
              <a:cs typeface="Arial"/>
              <a:sym typeface="Arial"/>
            </a:endParaRPr>
          </a:p>
        </p:txBody>
      </p:sp>
      <p:sp>
        <p:nvSpPr>
          <p:cNvPr id="25" name="文本框 24"/>
          <p:cNvSpPr txBox="1"/>
          <p:nvPr/>
        </p:nvSpPr>
        <p:spPr>
          <a:xfrm>
            <a:off x="8381034" y="3644067"/>
            <a:ext cx="3001143" cy="502766"/>
          </a:xfrm>
          <a:prstGeom prst="rect">
            <a:avLst/>
          </a:prstGeom>
          <a:noFill/>
        </p:spPr>
        <p:txBody>
          <a:bodyPr wrap="none" rtlCol="0">
            <a:spAutoFit/>
          </a:bodyPr>
          <a:lstStyle/>
          <a:p>
            <a:pPr defTabSz="1219170">
              <a:buClr>
                <a:srgbClr val="000000"/>
              </a:buClr>
            </a:pPr>
            <a:r>
              <a:rPr lang="en-US" altLang="zh-CN" sz="2667" kern="0" dirty="0">
                <a:solidFill>
                  <a:srgbClr val="000000"/>
                </a:solidFill>
                <a:latin typeface="Arial"/>
                <a:cs typeface="Arial"/>
                <a:sym typeface="Arial"/>
              </a:rPr>
              <a:t>Anomaly detection</a:t>
            </a:r>
            <a:endParaRPr lang="zh-CN" altLang="en-US" sz="2667" kern="0" dirty="0">
              <a:solidFill>
                <a:srgbClr val="000000"/>
              </a:solidFill>
              <a:latin typeface="Arial"/>
              <a:cs typeface="Arial"/>
              <a:sym typeface="Arial"/>
            </a:endParaRPr>
          </a:p>
        </p:txBody>
      </p:sp>
      <p:sp>
        <p:nvSpPr>
          <p:cNvPr id="26" name="文本框 25"/>
          <p:cNvSpPr txBox="1"/>
          <p:nvPr/>
        </p:nvSpPr>
        <p:spPr>
          <a:xfrm>
            <a:off x="8381033" y="4353457"/>
            <a:ext cx="526106" cy="502766"/>
          </a:xfrm>
          <a:prstGeom prst="rect">
            <a:avLst/>
          </a:prstGeom>
          <a:noFill/>
        </p:spPr>
        <p:txBody>
          <a:bodyPr wrap="none" rtlCol="0">
            <a:spAutoFit/>
          </a:bodyPr>
          <a:lstStyle/>
          <a:p>
            <a:pPr defTabSz="1219170">
              <a:buClr>
                <a:srgbClr val="000000"/>
              </a:buClr>
            </a:pPr>
            <a:r>
              <a:rPr lang="en-US" altLang="zh-CN" sz="2667" kern="0" dirty="0">
                <a:solidFill>
                  <a:srgbClr val="000000"/>
                </a:solidFill>
                <a:latin typeface="Arial"/>
                <a:cs typeface="Arial"/>
                <a:sym typeface="Arial"/>
              </a:rPr>
              <a:t>…</a:t>
            </a:r>
            <a:endParaRPr lang="zh-CN" altLang="en-US" sz="2667" kern="0" dirty="0">
              <a:solidFill>
                <a:srgbClr val="000000"/>
              </a:solidFill>
              <a:latin typeface="Arial"/>
              <a:cs typeface="Arial"/>
              <a:sym typeface="Arial"/>
            </a:endParaRPr>
          </a:p>
        </p:txBody>
      </p:sp>
      <p:pic>
        <p:nvPicPr>
          <p:cNvPr id="5122" name="Picture 2" descr="æ¥çæºå¾å"/>
          <p:cNvPicPr>
            <a:picLocks noChangeAspect="1" noChangeArrowheads="1"/>
          </p:cNvPicPr>
          <p:nvPr/>
        </p:nvPicPr>
        <p:blipFill rotWithShape="1">
          <a:blip r:embed="rId4">
            <a:extLst>
              <a:ext uri="{28A0092B-C50C-407E-A947-70E740481C1C}">
                <a14:useLocalDpi xmlns:a14="http://schemas.microsoft.com/office/drawing/2010/main" val="0"/>
              </a:ext>
            </a:extLst>
          </a:blip>
          <a:srcRect t="18655" b="24816"/>
          <a:stretch/>
        </p:blipFill>
        <p:spPr bwMode="auto">
          <a:xfrm>
            <a:off x="4264277" y="3647961"/>
            <a:ext cx="2451827" cy="63769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文本框 4"/>
          <p:cNvSpPr txBox="1"/>
          <p:nvPr/>
        </p:nvSpPr>
        <p:spPr>
          <a:xfrm>
            <a:off x="4747499" y="3250676"/>
            <a:ext cx="1794081" cy="379656"/>
          </a:xfrm>
          <a:prstGeom prst="rect">
            <a:avLst/>
          </a:prstGeom>
          <a:noFill/>
        </p:spPr>
        <p:txBody>
          <a:bodyPr wrap="none" rtlCol="0">
            <a:spAutoFit/>
          </a:bodyPr>
          <a:lstStyle/>
          <a:p>
            <a:pPr defTabSz="1219170">
              <a:buClr>
                <a:srgbClr val="000000"/>
              </a:buClr>
            </a:pPr>
            <a:r>
              <a:rPr lang="en-US" altLang="zh-CN" sz="1867" kern="0" dirty="0">
                <a:solidFill>
                  <a:srgbClr val="000000"/>
                </a:solidFill>
                <a:latin typeface="Arial"/>
                <a:cs typeface="Arial"/>
                <a:sym typeface="Arial"/>
              </a:rPr>
              <a:t>Triadic Closure</a:t>
            </a:r>
            <a:endParaRPr lang="zh-CN" altLang="en-US" sz="1867" kern="0" dirty="0">
              <a:solidFill>
                <a:srgbClr val="000000"/>
              </a:solidFill>
              <a:latin typeface="Arial"/>
              <a:cs typeface="Arial"/>
              <a:sym typeface="Arial"/>
            </a:endParaRPr>
          </a:p>
        </p:txBody>
      </p:sp>
      <p:pic>
        <p:nvPicPr>
          <p:cNvPr id="5124" name="Picture 4" descr="æ¥çæºå¾å"/>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6635" y="2325217"/>
            <a:ext cx="1482797" cy="899744"/>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文本框 26"/>
          <p:cNvSpPr txBox="1"/>
          <p:nvPr/>
        </p:nvSpPr>
        <p:spPr>
          <a:xfrm>
            <a:off x="5006676" y="1952500"/>
            <a:ext cx="1303562" cy="379656"/>
          </a:xfrm>
          <a:prstGeom prst="rect">
            <a:avLst/>
          </a:prstGeom>
          <a:noFill/>
        </p:spPr>
        <p:txBody>
          <a:bodyPr wrap="none" rtlCol="0">
            <a:spAutoFit/>
          </a:bodyPr>
          <a:lstStyle/>
          <a:p>
            <a:pPr defTabSz="1219170">
              <a:buClr>
                <a:srgbClr val="000000"/>
              </a:buClr>
            </a:pPr>
            <a:r>
              <a:rPr lang="en-US" altLang="zh-CN" sz="1867" kern="0" dirty="0">
                <a:solidFill>
                  <a:srgbClr val="000000"/>
                </a:solidFill>
                <a:latin typeface="Arial"/>
                <a:cs typeface="Arial"/>
                <a:sym typeface="Arial"/>
              </a:rPr>
              <a:t>Power-law</a:t>
            </a:r>
            <a:endParaRPr lang="zh-CN" altLang="en-US" sz="1867" kern="0" dirty="0">
              <a:solidFill>
                <a:srgbClr val="000000"/>
              </a:solidFill>
              <a:latin typeface="Arial"/>
              <a:cs typeface="Arial"/>
              <a:sym typeface="Arial"/>
            </a:endParaRPr>
          </a:p>
        </p:txBody>
      </p:sp>
      <p:sp>
        <p:nvSpPr>
          <p:cNvPr id="6" name="文本框 5"/>
          <p:cNvSpPr txBox="1"/>
          <p:nvPr/>
        </p:nvSpPr>
        <p:spPr>
          <a:xfrm>
            <a:off x="386200" y="1507937"/>
            <a:ext cx="2542684" cy="502766"/>
          </a:xfrm>
          <a:prstGeom prst="rect">
            <a:avLst/>
          </a:prstGeom>
          <a:noFill/>
        </p:spPr>
        <p:txBody>
          <a:bodyPr wrap="none" rtlCol="0">
            <a:spAutoFit/>
          </a:bodyPr>
          <a:lstStyle/>
          <a:p>
            <a:pPr defTabSz="1219170">
              <a:buClr>
                <a:srgbClr val="000000"/>
              </a:buClr>
            </a:pPr>
            <a:r>
              <a:rPr lang="en-US" altLang="zh-CN" sz="2667" b="1" kern="0" dirty="0">
                <a:solidFill>
                  <a:srgbClr val="000000"/>
                </a:solidFill>
                <a:latin typeface="Arial"/>
                <a:cs typeface="Arial"/>
                <a:sym typeface="Arial"/>
              </a:rPr>
              <a:t>Real Networks</a:t>
            </a:r>
            <a:endParaRPr lang="zh-CN" altLang="en-US" sz="2667" b="1" kern="0" dirty="0">
              <a:solidFill>
                <a:srgbClr val="000000"/>
              </a:solidFill>
              <a:latin typeface="Arial"/>
              <a:cs typeface="Arial"/>
              <a:sym typeface="Arial"/>
            </a:endParaRPr>
          </a:p>
        </p:txBody>
      </p:sp>
      <p:pic>
        <p:nvPicPr>
          <p:cNvPr id="5126" name="Picture 6" descr="æ¥çæºå¾å"/>
          <p:cNvPicPr>
            <a:picLocks noChangeAspect="1" noChangeArrowheads="1"/>
          </p:cNvPicPr>
          <p:nvPr/>
        </p:nvPicPr>
        <p:blipFill rotWithShape="1">
          <a:blip r:embed="rId6">
            <a:extLst>
              <a:ext uri="{28A0092B-C50C-407E-A947-70E740481C1C}">
                <a14:useLocalDpi xmlns:a14="http://schemas.microsoft.com/office/drawing/2010/main" val="0"/>
              </a:ext>
            </a:extLst>
          </a:blip>
          <a:srcRect l="53221" b="69326"/>
          <a:stretch/>
        </p:blipFill>
        <p:spPr bwMode="auto">
          <a:xfrm>
            <a:off x="5112813" y="4763827"/>
            <a:ext cx="1149636" cy="908404"/>
          </a:xfrm>
          <a:prstGeom prst="rect">
            <a:avLst/>
          </a:prstGeom>
          <a:noFill/>
          <a:extLst>
            <a:ext uri="{909E8E84-426E-40dd-AFC4-6F175D3DCCD1}">
              <a14:hiddenFill xmlns:a14="http://schemas.microsoft.com/office/drawing/2010/main" xmlns="">
                <a:solidFill>
                  <a:srgbClr val="FFFFFF"/>
                </a:solidFill>
              </a14:hiddenFill>
            </a:ext>
          </a:extLst>
        </p:spPr>
      </p:pic>
      <p:sp>
        <p:nvSpPr>
          <p:cNvPr id="9" name="云形 8"/>
          <p:cNvSpPr/>
          <p:nvPr/>
        </p:nvSpPr>
        <p:spPr>
          <a:xfrm>
            <a:off x="245374" y="5172846"/>
            <a:ext cx="2670093" cy="112761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altLang="zh-CN" sz="2133" b="1" kern="0" dirty="0">
                <a:solidFill>
                  <a:srgbClr val="FFFFFF"/>
                </a:solidFill>
                <a:latin typeface="Arial"/>
                <a:ea typeface="宋体" panose="02010600030101010101" pitchFamily="2" charset="-122"/>
                <a:sym typeface="Arial"/>
              </a:rPr>
              <a:t>High Complexity</a:t>
            </a:r>
            <a:endParaRPr lang="zh-CN" altLang="en-US" sz="2133" b="1" kern="0" dirty="0">
              <a:solidFill>
                <a:srgbClr val="FFFFFF"/>
              </a:solidFill>
              <a:latin typeface="Arial"/>
              <a:ea typeface="宋体" panose="02010600030101010101" pitchFamily="2" charset="-122"/>
              <a:sym typeface="Arial"/>
            </a:endParaRPr>
          </a:p>
        </p:txBody>
      </p:sp>
      <p:sp>
        <p:nvSpPr>
          <p:cNvPr id="30" name="云形 29"/>
          <p:cNvSpPr/>
          <p:nvPr/>
        </p:nvSpPr>
        <p:spPr>
          <a:xfrm>
            <a:off x="9541556" y="5172846"/>
            <a:ext cx="2670093" cy="112761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altLang="zh-CN" sz="2133" b="1" kern="0" dirty="0">
                <a:solidFill>
                  <a:srgbClr val="FFFFFF"/>
                </a:solidFill>
                <a:latin typeface="Arial"/>
                <a:ea typeface="宋体" panose="02010600030101010101" pitchFamily="2" charset="-122"/>
                <a:sym typeface="Arial"/>
              </a:rPr>
              <a:t>High Diversity</a:t>
            </a:r>
            <a:endParaRPr lang="zh-CN" altLang="en-US" sz="2133" b="1" kern="0" dirty="0">
              <a:solidFill>
                <a:srgbClr val="FFFFFF"/>
              </a:solidFill>
              <a:latin typeface="Arial"/>
              <a:ea typeface="宋体" panose="02010600030101010101" pitchFamily="2" charset="-122"/>
              <a:sym typeface="Arial"/>
            </a:endParaRPr>
          </a:p>
        </p:txBody>
      </p:sp>
    </p:spTree>
    <p:extLst>
      <p:ext uri="{BB962C8B-B14F-4D97-AF65-F5344CB8AC3E}">
        <p14:creationId xmlns:p14="http://schemas.microsoft.com/office/powerpoint/2010/main" val="3775275019"/>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animBg="1"/>
      <p:bldP spid="3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C32FE11C-F06F-6940-A9D7-3BC0D611B13C}"/>
                  </a:ext>
                </a:extLst>
              </p:cNvPr>
              <p:cNvSpPr txBox="1">
                <a:spLocks/>
              </p:cNvSpPr>
              <p:nvPr/>
            </p:nvSpPr>
            <p:spPr>
              <a:xfrm>
                <a:off x="1028018" y="9641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Representation learning (</a:t>
                </a:r>
                <a:r>
                  <a:rPr kumimoji="0" lang="en-US" sz="2000" b="0" i="0" u="none" strike="noStrike" kern="1200" cap="none" spc="0" normalizeH="0" baseline="0" noProof="0" dirty="0" err="1">
                    <a:ln>
                      <a:noFill/>
                    </a:ln>
                    <a:solidFill>
                      <a:schemeClr val="tx1"/>
                    </a:solidFill>
                    <a:effectLst/>
                    <a:uLnTx/>
                    <a:uFillTx/>
                    <a:latin typeface="Calibri" panose="020F0502020204030204"/>
                    <a:cs typeface="+mn-cs"/>
                  </a:rPr>
                  <a:t>RepLearn</a:t>
                </a: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To infer </a:t>
                </a:r>
                <a14:m>
                  <m:oMath xmlns:m="http://schemas.openxmlformats.org/officeDocument/2006/math">
                    <m:r>
                      <a:rPr kumimoji="0" lang="en-US" sz="2000" b="1" i="1" u="none" strike="noStrike" kern="1200" cap="none" spc="0" normalizeH="0" baseline="0" noProof="0" smtClean="0">
                        <a:ln>
                          <a:noFill/>
                        </a:ln>
                        <a:solidFill>
                          <a:schemeClr val="tx1"/>
                        </a:solidFill>
                        <a:effectLst/>
                        <a:uLnTx/>
                        <a:uFillTx/>
                        <a:latin typeface="Cambria Math" panose="02040503050406030204" pitchFamily="18" charset="0"/>
                        <a:cs typeface="+mn-cs"/>
                      </a:rPr>
                      <m:t>𝒁</m:t>
                    </m:r>
                  </m:oMath>
                </a14:m>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that </a:t>
                </a:r>
                <a:r>
                  <a:rPr kumimoji="0" lang="en-US" sz="2000" b="0" i="1" u="none" strike="noStrike" kern="1200" cap="none" spc="0" normalizeH="0" baseline="0" noProof="0" dirty="0">
                    <a:ln>
                      <a:noFill/>
                    </a:ln>
                    <a:solidFill>
                      <a:schemeClr val="tx1"/>
                    </a:solidFill>
                    <a:effectLst/>
                    <a:uLnTx/>
                    <a:uFillTx/>
                    <a:latin typeface="Calibri" panose="020F0502020204030204"/>
                    <a:cs typeface="+mn-cs"/>
                  </a:rPr>
                  <a:t>explains</a:t>
                </a: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a:t>
                </a:r>
                <a14:m>
                  <m:oMath xmlns:m="http://schemas.openxmlformats.org/officeDocument/2006/math">
                    <m:r>
                      <a:rPr kumimoji="0" lang="en-US" sz="2000" b="1" i="1" u="none" strike="noStrike" kern="1200" cap="none" spc="0" normalizeH="0" baseline="0" noProof="0" smtClean="0">
                        <a:ln>
                          <a:noFill/>
                        </a:ln>
                        <a:solidFill>
                          <a:schemeClr val="tx1"/>
                        </a:solidFill>
                        <a:effectLst/>
                        <a:uLnTx/>
                        <a:uFillTx/>
                        <a:latin typeface="Cambria Math" panose="02040503050406030204" pitchFamily="18" charset="0"/>
                        <a:cs typeface="+mn-cs"/>
                      </a:rPr>
                      <m:t>𝑿</m:t>
                    </m:r>
                  </m:oMath>
                </a14:m>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usually via a generative model </a:t>
                </a:r>
                <a14:m>
                  <m:oMath xmlns:m="http://schemas.openxmlformats.org/officeDocument/2006/math">
                    <m: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t>𝑃</m:t>
                    </m:r>
                    <m:d>
                      <m:d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en-US" sz="2000" b="1" i="1" u="none" strike="noStrike" kern="1200" cap="none" spc="0" normalizeH="0" baseline="0" noProof="0">
                            <a:ln>
                              <a:noFill/>
                            </a:ln>
                            <a:solidFill>
                              <a:schemeClr val="tx1"/>
                            </a:solidFill>
                            <a:effectLst/>
                            <a:uLnTx/>
                            <a:uFillTx/>
                            <a:latin typeface="Cambria Math" panose="02040503050406030204" pitchFamily="18" charset="0"/>
                            <a:cs typeface="+mn-cs"/>
                          </a:rPr>
                          <m:t>𝑿</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sz="2000" b="1" i="1" u="none" strike="noStrike" kern="1200" cap="none" spc="0" normalizeH="0" baseline="0" noProof="0">
                            <a:ln>
                              <a:noFill/>
                            </a:ln>
                            <a:solidFill>
                              <a:schemeClr val="tx1"/>
                            </a:solidFill>
                            <a:effectLst/>
                            <a:uLnTx/>
                            <a:uFillTx/>
                            <a:latin typeface="Cambria Math" panose="02040503050406030204" pitchFamily="18" charset="0"/>
                            <a:cs typeface="+mn-cs"/>
                          </a:rPr>
                          <m:t>𝒁</m:t>
                        </m:r>
                      </m:e>
                    </m:d>
                  </m:oMath>
                </a14:m>
                <a:r>
                  <a:rPr kumimoji="0" lang="en-US" sz="2000" b="0" i="0" u="none" strike="noStrike" kern="1200" cap="none" spc="0" normalizeH="0" baseline="0" noProof="0" dirty="0">
                    <a:ln>
                      <a:noFill/>
                    </a:ln>
                    <a:solidFill>
                      <a:schemeClr val="tx1"/>
                    </a:solidFill>
                    <a:effectLst/>
                    <a:uLnTx/>
                    <a:uFillTx/>
                    <a:latin typeface="Calibri" panose="020F0502020204030204"/>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Causal discovery: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To infer the </a:t>
                </a:r>
                <a:r>
                  <a:rPr kumimoji="0" lang="en-US" sz="2000" b="0" i="1" u="none" strike="noStrike" kern="1200" cap="none" spc="0" normalizeH="0" baseline="0" noProof="0" dirty="0">
                    <a:ln>
                      <a:noFill/>
                    </a:ln>
                    <a:solidFill>
                      <a:schemeClr val="tx1"/>
                    </a:solidFill>
                    <a:effectLst/>
                    <a:uLnTx/>
                    <a:uFillTx/>
                    <a:latin typeface="Calibri" panose="020F0502020204030204"/>
                    <a:cs typeface="+mn-cs"/>
                  </a:rPr>
                  <a:t>causal</a:t>
                </a: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mechanism </a:t>
                </a:r>
                <a14:m>
                  <m:oMath xmlns:m="http://schemas.openxmlformats.org/officeDocument/2006/math">
                    <m: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t>𝑃</m:t>
                    </m:r>
                    <m:d>
                      <m:d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en-US" sz="2000" b="1" i="1" u="none" strike="noStrike" kern="1200" cap="none" spc="0" normalizeH="0" baseline="0" noProof="0">
                            <a:ln>
                              <a:noFill/>
                            </a:ln>
                            <a:solidFill>
                              <a:schemeClr val="tx1"/>
                            </a:solidFill>
                            <a:effectLst/>
                            <a:uLnTx/>
                            <a:uFillTx/>
                            <a:latin typeface="Cambria Math" panose="02040503050406030204" pitchFamily="18" charset="0"/>
                            <a:cs typeface="+mn-cs"/>
                          </a:rPr>
                          <m:t>𝑿</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t>𝑑𝑜</m:t>
                        </m:r>
                        <m:d>
                          <m:d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en-US" sz="2000" b="1" i="1" u="none" strike="noStrike" kern="1200" cap="none" spc="0" normalizeH="0" baseline="0" noProof="0">
                                <a:ln>
                                  <a:noFill/>
                                </a:ln>
                                <a:solidFill>
                                  <a:schemeClr val="tx1"/>
                                </a:solidFill>
                                <a:effectLst/>
                                <a:uLnTx/>
                                <a:uFillTx/>
                                <a:latin typeface="Cambria Math" panose="02040503050406030204" pitchFamily="18" charset="0"/>
                                <a:cs typeface="+mn-cs"/>
                              </a:rPr>
                              <m:t>𝒁</m:t>
                            </m:r>
                          </m:e>
                        </m:d>
                      </m:e>
                    </m:d>
                  </m:oMath>
                </a14:m>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when given </a:t>
                </a:r>
                <a14:m>
                  <m:oMath xmlns:m="http://schemas.openxmlformats.org/officeDocument/2006/math">
                    <m:r>
                      <a:rPr kumimoji="0" lang="en-US" sz="2000" b="1" i="1" u="none" strike="noStrike" kern="1200" cap="none" spc="0" normalizeH="0" baseline="0" noProof="0" smtClean="0">
                        <a:ln>
                          <a:noFill/>
                        </a:ln>
                        <a:solidFill>
                          <a:schemeClr val="tx1"/>
                        </a:solidFill>
                        <a:effectLst/>
                        <a:uLnTx/>
                        <a:uFillTx/>
                        <a:latin typeface="Cambria Math" panose="02040503050406030204" pitchFamily="18" charset="0"/>
                        <a:cs typeface="+mn-cs"/>
                      </a:rPr>
                      <m:t>𝒁</m:t>
                    </m:r>
                  </m:oMath>
                </a14:m>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and </a:t>
                </a:r>
                <a14:m>
                  <m:oMath xmlns:m="http://schemas.openxmlformats.org/officeDocument/2006/math">
                    <m:r>
                      <a:rPr kumimoji="0" lang="en-US" sz="2000" b="1" i="1" u="none" strike="noStrike" kern="1200" cap="none" spc="0" normalizeH="0" baseline="0" noProof="0" smtClean="0">
                        <a:ln>
                          <a:noFill/>
                        </a:ln>
                        <a:solidFill>
                          <a:schemeClr val="tx1"/>
                        </a:solidFill>
                        <a:effectLst/>
                        <a:uLnTx/>
                        <a:uFillTx/>
                        <a:latin typeface="Cambria Math" panose="02040503050406030204" pitchFamily="18" charset="0"/>
                        <a:cs typeface="+mn-cs"/>
                      </a:rPr>
                      <m:t>𝑿</m:t>
                    </m:r>
                  </m:oMath>
                </a14:m>
                <a:r>
                  <a:rPr kumimoji="0" lang="en-US" sz="2000" b="0" i="0" u="none" strike="noStrike" kern="1200" cap="none" spc="0" normalizeH="0" baseline="0" noProof="0" dirty="0">
                    <a:ln>
                      <a:noFill/>
                    </a:ln>
                    <a:solidFill>
                      <a:schemeClr val="tx1"/>
                    </a:solidFill>
                    <a:effectLst/>
                    <a:uLnTx/>
                    <a:uFillTx/>
                    <a:latin typeface="Calibri" panose="020F0502020204030204"/>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Disentangled </a:t>
                </a:r>
                <a:r>
                  <a:rPr kumimoji="0" lang="en-US" altLang="zh-CN" sz="2000" b="0" i="0" u="none" strike="noStrike" kern="1200" cap="none" spc="0" normalizeH="0" baseline="0" noProof="0" dirty="0" err="1">
                    <a:ln>
                      <a:noFill/>
                    </a:ln>
                    <a:solidFill>
                      <a:schemeClr val="tx1"/>
                    </a:solidFill>
                    <a:effectLst/>
                    <a:uLnTx/>
                    <a:uFillTx/>
                    <a:latin typeface="Calibri" panose="020F0502020204030204"/>
                    <a:ea typeface="等线" panose="02010600030101010101" pitchFamily="2" charset="-122"/>
                    <a:cs typeface="+mn-cs"/>
                  </a:rPr>
                  <a:t>RepLearn</a:t>
                </a:r>
                <a:r>
                  <a:rPr kumimoji="0" lang="en-US" altLang="zh-CN" sz="2000" b="0" i="0" u="none" strike="noStrike" kern="1200" cap="none" spc="0" normalizeH="0" baseline="30000" noProof="0" dirty="0">
                    <a:ln>
                      <a:noFill/>
                    </a:ln>
                    <a:solidFill>
                      <a:schemeClr val="tx1"/>
                    </a:solidFill>
                    <a:effectLst/>
                    <a:uLnTx/>
                    <a:uFillTx/>
                    <a:latin typeface="Calibri" panose="020F0502020204030204"/>
                    <a:ea typeface="等线" panose="02010600030101010101" pitchFamily="2" charset="-122"/>
                    <a:cs typeface="+mn-cs"/>
                  </a:rPr>
                  <a:t>[Definition from </a:t>
                </a:r>
                <a:r>
                  <a:rPr kumimoji="0" lang="en-US" sz="2000" b="0" i="0" u="none" strike="noStrike" kern="1200" cap="none" spc="0" normalizeH="0" baseline="30000" noProof="0" dirty="0">
                    <a:ln>
                      <a:noFill/>
                    </a:ln>
                    <a:solidFill>
                      <a:schemeClr val="tx1"/>
                    </a:solidFill>
                    <a:effectLst/>
                    <a:uLnTx/>
                    <a:uFillTx/>
                    <a:latin typeface="Calibri" panose="020F0502020204030204"/>
                    <a:cs typeface="+mn-cs"/>
                  </a:rPr>
                  <a:t>Suter et al., 2019</a:t>
                </a:r>
                <a:r>
                  <a:rPr kumimoji="0" lang="en-US" altLang="zh-CN" sz="2000" b="0" i="0" u="none" strike="noStrike" kern="1200" cap="none" spc="0" normalizeH="0" baseline="30000" noProof="0" dirty="0">
                    <a:ln>
                      <a:noFill/>
                    </a:ln>
                    <a:solidFill>
                      <a:schemeClr val="tx1"/>
                    </a:solidFill>
                    <a:effectLst/>
                    <a:uLnTx/>
                    <a:uFillTx/>
                    <a:latin typeface="Calibri" panose="020F0502020204030204"/>
                    <a:ea typeface="等线" panose="02010600030101010101" pitchFamily="2" charset="-122"/>
                    <a:cs typeface="+mn-cs"/>
                  </a:rPr>
                  <a:t>]</a:t>
                </a: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To infer (1) </a:t>
                </a:r>
                <a14:m>
                  <m:oMath xmlns:m="http://schemas.openxmlformats.org/officeDocument/2006/math">
                    <m:r>
                      <a:rPr kumimoji="0" lang="en-US" sz="2000" b="1" i="1" u="none" strike="noStrike" kern="1200" cap="none" spc="0" normalizeH="0" baseline="0" noProof="0" smtClean="0">
                        <a:ln>
                          <a:noFill/>
                        </a:ln>
                        <a:solidFill>
                          <a:schemeClr val="tx1"/>
                        </a:solidFill>
                        <a:effectLst/>
                        <a:uLnTx/>
                        <a:uFillTx/>
                        <a:latin typeface="Cambria Math" panose="02040503050406030204" pitchFamily="18" charset="0"/>
                        <a:cs typeface="+mn-cs"/>
                      </a:rPr>
                      <m:t>𝒁</m:t>
                    </m:r>
                  </m:oMath>
                </a14:m>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that </a:t>
                </a:r>
                <a:r>
                  <a:rPr kumimoji="0" lang="en-US" sz="2000" b="0" i="1" u="none" strike="noStrike" kern="1200" cap="none" spc="0" normalizeH="0" baseline="0" noProof="0" dirty="0">
                    <a:ln>
                      <a:noFill/>
                    </a:ln>
                    <a:solidFill>
                      <a:schemeClr val="tx1"/>
                    </a:solidFill>
                    <a:effectLst/>
                    <a:uLnTx/>
                    <a:uFillTx/>
                    <a:latin typeface="Calibri" panose="020F0502020204030204"/>
                    <a:cs typeface="+mn-cs"/>
                  </a:rPr>
                  <a:t>causes</a:t>
                </a: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a:t>
                </a:r>
                <a14:m>
                  <m:oMath xmlns:m="http://schemas.openxmlformats.org/officeDocument/2006/math">
                    <m:r>
                      <a:rPr kumimoji="0" lang="en-US" sz="2000" b="1" i="1" u="none" strike="noStrike" kern="1200" cap="none" spc="0" normalizeH="0" baseline="0" noProof="0" smtClean="0">
                        <a:ln>
                          <a:noFill/>
                        </a:ln>
                        <a:solidFill>
                          <a:schemeClr val="tx1"/>
                        </a:solidFill>
                        <a:effectLst/>
                        <a:uLnTx/>
                        <a:uFillTx/>
                        <a:latin typeface="Cambria Math" panose="02040503050406030204" pitchFamily="18" charset="0"/>
                        <a:cs typeface="+mn-cs"/>
                      </a:rPr>
                      <m:t>𝑿</m:t>
                    </m:r>
                  </m:oMath>
                </a14:m>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and (2) the causal mechanism </a:t>
                </a:r>
                <a14:m>
                  <m:oMath xmlns:m="http://schemas.openxmlformats.org/officeDocument/2006/math">
                    <m: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t>𝑃</m:t>
                    </m:r>
                    <m:d>
                      <m:d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en-US" sz="2000" b="1" i="1" u="none" strike="noStrike" kern="1200" cap="none" spc="0" normalizeH="0" baseline="0" noProof="0">
                            <a:ln>
                              <a:noFill/>
                            </a:ln>
                            <a:solidFill>
                              <a:schemeClr val="tx1"/>
                            </a:solidFill>
                            <a:effectLst/>
                            <a:uLnTx/>
                            <a:uFillTx/>
                            <a:latin typeface="Cambria Math" panose="02040503050406030204" pitchFamily="18" charset="0"/>
                            <a:cs typeface="+mn-cs"/>
                          </a:rPr>
                          <m:t>𝑿</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t>𝑑𝑜</m:t>
                        </m:r>
                        <m:d>
                          <m:d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en-US" sz="2000" b="1" i="1" u="none" strike="noStrike" kern="1200" cap="none" spc="0" normalizeH="0" baseline="0" noProof="0">
                                <a:ln>
                                  <a:noFill/>
                                </a:ln>
                                <a:solidFill>
                                  <a:schemeClr val="tx1"/>
                                </a:solidFill>
                                <a:effectLst/>
                                <a:uLnTx/>
                                <a:uFillTx/>
                                <a:latin typeface="Cambria Math" panose="02040503050406030204" pitchFamily="18" charset="0"/>
                                <a:cs typeface="+mn-cs"/>
                              </a:rPr>
                              <m:t>𝒁</m:t>
                            </m:r>
                          </m:e>
                        </m:d>
                      </m:e>
                    </m:d>
                  </m:oMath>
                </a14:m>
                <a:r>
                  <a:rPr kumimoji="0" lang="en-US" sz="2000" b="0" i="0" u="none" strike="noStrike" kern="1200" cap="none" spc="0" normalizeH="0" baseline="0" noProof="0" dirty="0">
                    <a:ln>
                      <a:noFill/>
                    </a:ln>
                    <a:solidFill>
                      <a:schemeClr val="tx1"/>
                    </a:solidFill>
                    <a:effectLst/>
                    <a:uLnTx/>
                    <a:uFillTx/>
                    <a:latin typeface="Calibri" panose="020F0502020204030204"/>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Moreover, (3) </a:t>
                </a:r>
                <a14:m>
                  <m:oMath xmlns:m="http://schemas.openxmlformats.org/officeDocument/2006/math">
                    <m:r>
                      <a:rPr kumimoji="0" lang="en-US" sz="2000" b="1" i="1" u="none" strike="noStrike" kern="1200" cap="none" spc="0" normalizeH="0" baseline="0" noProof="0" smtClean="0">
                        <a:ln>
                          <a:noFill/>
                        </a:ln>
                        <a:solidFill>
                          <a:schemeClr val="tx1"/>
                        </a:solidFill>
                        <a:effectLst/>
                        <a:uLnTx/>
                        <a:uFillTx/>
                        <a:latin typeface="Cambria Math" panose="02040503050406030204" pitchFamily="18" charset="0"/>
                        <a:cs typeface="+mn-cs"/>
                      </a:rPr>
                      <m:t>𝒁</m:t>
                    </m:r>
                  </m:oMath>
                </a14:m>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should contain </a:t>
                </a:r>
                <a:r>
                  <a:rPr kumimoji="0" lang="en-US" sz="2000" b="0" i="1" u="none" strike="noStrike" kern="1200" cap="none" spc="0" normalizeH="0" baseline="0" noProof="0" dirty="0">
                    <a:ln>
                      <a:noFill/>
                    </a:ln>
                    <a:solidFill>
                      <a:schemeClr val="tx1"/>
                    </a:solidFill>
                    <a:effectLst/>
                    <a:uLnTx/>
                    <a:uFillTx/>
                    <a:latin typeface="Calibri" panose="020F0502020204030204"/>
                    <a:cs typeface="+mn-cs"/>
                  </a:rPr>
                  <a:t>independent</a:t>
                </a: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a:t>
                </a:r>
                <a:r>
                  <a:rPr kumimoji="0" lang="en-US" sz="2000" b="0" i="1" u="none" strike="noStrike" kern="1200" cap="none" spc="0" normalizeH="0" baseline="0" noProof="0" dirty="0">
                    <a:ln>
                      <a:noFill/>
                    </a:ln>
                    <a:solidFill>
                      <a:schemeClr val="tx1"/>
                    </a:solidFill>
                    <a:effectLst/>
                    <a:uLnTx/>
                    <a:uFillTx/>
                    <a:latin typeface="Calibri" panose="020F0502020204030204"/>
                    <a:cs typeface="+mn-cs"/>
                  </a:rPr>
                  <a:t>direct</a:t>
                </a:r>
                <a:r>
                  <a:rPr kumimoji="0" lang="en-US" sz="2000" b="0" i="0" u="none" strike="noStrike" kern="1200" cap="none" spc="0" normalizeH="0" baseline="0" noProof="0" dirty="0">
                    <a:ln>
                      <a:noFill/>
                    </a:ln>
                    <a:solidFill>
                      <a:schemeClr val="tx1"/>
                    </a:solidFill>
                    <a:effectLst/>
                    <a:uLnTx/>
                    <a:uFillTx/>
                    <a:latin typeface="Calibri" panose="020F0502020204030204"/>
                    <a:cs typeface="+mn-cs"/>
                  </a:rPr>
                  <a:t> causes of </a:t>
                </a:r>
                <a14:m>
                  <m:oMath xmlns:m="http://schemas.openxmlformats.org/officeDocument/2006/math">
                    <m:r>
                      <a:rPr kumimoji="0" lang="en-US" sz="2000" b="1" i="1" u="none" strike="noStrike" kern="1200" cap="none" spc="0" normalizeH="0" baseline="0" noProof="0" smtClean="0">
                        <a:ln>
                          <a:noFill/>
                        </a:ln>
                        <a:solidFill>
                          <a:schemeClr val="tx1"/>
                        </a:solidFill>
                        <a:effectLst/>
                        <a:uLnTx/>
                        <a:uFillTx/>
                        <a:latin typeface="Cambria Math" panose="02040503050406030204" pitchFamily="18" charset="0"/>
                        <a:cs typeface="+mn-cs"/>
                      </a:rPr>
                      <m:t>𝑿</m:t>
                    </m:r>
                  </m:oMath>
                </a14:m>
                <a:r>
                  <a:rPr kumimoji="0" lang="en-US" sz="2000" b="0" i="0" u="none" strike="noStrike" kern="1200" cap="none" spc="0" normalizeH="0" baseline="0" noProof="0" dirty="0">
                    <a:ln>
                      <a:noFill/>
                    </a:ln>
                    <a:solidFill>
                      <a:schemeClr val="tx1"/>
                    </a:solidFill>
                    <a:effectLst/>
                    <a:uLnTx/>
                    <a:uFillTx/>
                    <a:latin typeface="Calibri" panose="020F0502020204030204"/>
                    <a:cs typeface="+mn-cs"/>
                  </a:rPr>
                  <a:t>.</a:t>
                </a:r>
              </a:p>
            </p:txBody>
          </p:sp>
        </mc:Choice>
        <mc:Fallback xmlns="">
          <p:sp>
            <p:nvSpPr>
              <p:cNvPr id="5" name="内容占位符 2">
                <a:extLst>
                  <a:ext uri="{FF2B5EF4-FFF2-40B4-BE49-F238E27FC236}">
                    <a16:creationId xmlns:a16="http://schemas.microsoft.com/office/drawing/2014/main" id="{C32FE11C-F06F-6940-A9D7-3BC0D611B13C}"/>
                  </a:ext>
                </a:extLst>
              </p:cNvPr>
              <p:cNvSpPr txBox="1">
                <a:spLocks noRot="1" noChangeAspect="1" noMove="1" noResize="1" noEditPoints="1" noAdjustHandles="1" noChangeArrowheads="1" noChangeShapeType="1" noTextEdit="1"/>
              </p:cNvSpPr>
              <p:nvPr/>
            </p:nvSpPr>
            <p:spPr>
              <a:xfrm>
                <a:off x="1028018" y="964130"/>
                <a:ext cx="10515600" cy="4351338"/>
              </a:xfrm>
              <a:prstGeom prst="rect">
                <a:avLst/>
              </a:prstGeom>
              <a:blipFill>
                <a:blip r:embed="rId2"/>
                <a:stretch>
                  <a:fillRect l="-483" t="-1453"/>
                </a:stretch>
              </a:blipFill>
            </p:spPr>
            <p:txBody>
              <a:bodyPr/>
              <a:lstStyle/>
              <a:p>
                <a:r>
                  <a:rPr lang="en-US">
                    <a:noFill/>
                  </a:rPr>
                  <a:t> </a:t>
                </a:r>
              </a:p>
            </p:txBody>
          </p:sp>
        </mc:Fallback>
      </mc:AlternateContent>
      <p:grpSp>
        <p:nvGrpSpPr>
          <p:cNvPr id="6" name="组合 40">
            <a:extLst>
              <a:ext uri="{FF2B5EF4-FFF2-40B4-BE49-F238E27FC236}">
                <a16:creationId xmlns:a16="http://schemas.microsoft.com/office/drawing/2014/main" id="{FECAAA57-A7E8-ED47-B1C3-E179A47DF708}"/>
              </a:ext>
            </a:extLst>
          </p:cNvPr>
          <p:cNvGrpSpPr/>
          <p:nvPr/>
        </p:nvGrpSpPr>
        <p:grpSpPr>
          <a:xfrm>
            <a:off x="2151080" y="4099395"/>
            <a:ext cx="7995857" cy="1828800"/>
            <a:chOff x="2253914" y="4864100"/>
            <a:chExt cx="7995857" cy="1828800"/>
          </a:xfrm>
        </p:grpSpPr>
        <p:sp>
          <p:nvSpPr>
            <p:cNvPr id="7" name="椭圆 3">
              <a:extLst>
                <a:ext uri="{FF2B5EF4-FFF2-40B4-BE49-F238E27FC236}">
                  <a16:creationId xmlns:a16="http://schemas.microsoft.com/office/drawing/2014/main" id="{B74BB031-18E1-D44A-AEE3-D57DAB9CD597}"/>
                </a:ext>
              </a:extLst>
            </p:cNvPr>
            <p:cNvSpPr/>
            <p:nvPr/>
          </p:nvSpPr>
          <p:spPr>
            <a:xfrm>
              <a:off x="4660900" y="4864100"/>
              <a:ext cx="1828800" cy="1828800"/>
            </a:xfrm>
            <a:prstGeom prst="ellipse">
              <a:avLst/>
            </a:prstGeom>
            <a:solidFill>
              <a:srgbClr val="5B9BD5">
                <a:alpha val="7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Calibri" panose="020F0502020204030204"/>
                <a:ea typeface="+mn-ea"/>
                <a:cs typeface="+mn-cs"/>
              </a:endParaRPr>
            </a:p>
          </p:txBody>
        </p:sp>
        <p:sp>
          <p:nvSpPr>
            <p:cNvPr id="8" name="椭圆 5">
              <a:extLst>
                <a:ext uri="{FF2B5EF4-FFF2-40B4-BE49-F238E27FC236}">
                  <a16:creationId xmlns:a16="http://schemas.microsoft.com/office/drawing/2014/main" id="{9CFDCBA5-BCB4-CD4F-A823-9D63BD3ABC1C}"/>
                </a:ext>
              </a:extLst>
            </p:cNvPr>
            <p:cNvSpPr/>
            <p:nvPr/>
          </p:nvSpPr>
          <p:spPr>
            <a:xfrm>
              <a:off x="5854700" y="4864100"/>
              <a:ext cx="1828800" cy="1828800"/>
            </a:xfrm>
            <a:prstGeom prst="ellipse">
              <a:avLst/>
            </a:prstGeom>
            <a:solidFill>
              <a:srgbClr val="ED7D31">
                <a:alpha val="7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Calibri" panose="020F0502020204030204"/>
                <a:ea typeface="+mn-ea"/>
                <a:cs typeface="+mn-cs"/>
              </a:endParaRPr>
            </a:p>
          </p:txBody>
        </p:sp>
        <p:sp>
          <p:nvSpPr>
            <p:cNvPr id="9" name="椭圆 6">
              <a:extLst>
                <a:ext uri="{FF2B5EF4-FFF2-40B4-BE49-F238E27FC236}">
                  <a16:creationId xmlns:a16="http://schemas.microsoft.com/office/drawing/2014/main" id="{9EBF17C7-C11A-5443-81D3-2AF0FDD243E4}"/>
                </a:ext>
              </a:extLst>
            </p:cNvPr>
            <p:cNvSpPr/>
            <p:nvPr/>
          </p:nvSpPr>
          <p:spPr>
            <a:xfrm>
              <a:off x="5003800" y="5092700"/>
              <a:ext cx="1371600" cy="1371600"/>
            </a:xfrm>
            <a:prstGeom prst="ellipse">
              <a:avLst/>
            </a:prstGeom>
            <a:solidFill>
              <a:srgbClr val="4472C4">
                <a:alpha val="7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Calibri" panose="020F0502020204030204"/>
                <a:ea typeface="+mn-ea"/>
                <a:cs typeface="+mn-cs"/>
              </a:endParaRPr>
            </a:p>
          </p:txBody>
        </p:sp>
        <p:cxnSp>
          <p:nvCxnSpPr>
            <p:cNvPr id="10" name="直接箭头连接符 8">
              <a:extLst>
                <a:ext uri="{FF2B5EF4-FFF2-40B4-BE49-F238E27FC236}">
                  <a16:creationId xmlns:a16="http://schemas.microsoft.com/office/drawing/2014/main" id="{75EA3BDF-F39D-6145-B099-C05F5027B719}"/>
                </a:ext>
              </a:extLst>
            </p:cNvPr>
            <p:cNvCxnSpPr>
              <a:stCxn id="11" idx="3"/>
            </p:cNvCxnSpPr>
            <p:nvPr/>
          </p:nvCxnSpPr>
          <p:spPr>
            <a:xfrm>
              <a:off x="3886861" y="5313125"/>
              <a:ext cx="1012727" cy="488454"/>
            </a:xfrm>
            <a:prstGeom prst="straightConnector1">
              <a:avLst/>
            </a:prstGeom>
            <a:noFill/>
            <a:ln w="6350" cap="flat" cmpd="sng" algn="ctr">
              <a:solidFill>
                <a:srgbClr val="5B9BD5"/>
              </a:solidFill>
              <a:prstDash val="solid"/>
              <a:miter lim="800000"/>
              <a:tailEnd type="triangle"/>
            </a:ln>
            <a:effectLst/>
          </p:spPr>
        </p:cxnSp>
        <p:sp>
          <p:nvSpPr>
            <p:cNvPr id="11" name="文本框 10">
              <a:extLst>
                <a:ext uri="{FF2B5EF4-FFF2-40B4-BE49-F238E27FC236}">
                  <a16:creationId xmlns:a16="http://schemas.microsoft.com/office/drawing/2014/main" id="{9BFE39D7-0064-144A-93BB-B160F3ABA17C}"/>
                </a:ext>
              </a:extLst>
            </p:cNvPr>
            <p:cNvSpPr txBox="1"/>
            <p:nvPr/>
          </p:nvSpPr>
          <p:spPr>
            <a:xfrm>
              <a:off x="2804705" y="5128459"/>
              <a:ext cx="1082156" cy="369332"/>
            </a:xfrm>
            <a:prstGeom prst="rect">
              <a:avLst/>
            </a:prstGeom>
            <a:noFill/>
            <a:ln>
              <a:solidFill>
                <a:srgbClr val="5B9BD5"/>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effectLst/>
                  <a:uLnTx/>
                  <a:uFillTx/>
                  <a:latin typeface="Calibri" panose="020F0502020204030204"/>
                </a:rPr>
                <a:t>RepLearn</a:t>
              </a:r>
              <a:endParaRPr kumimoji="0" lang="en-US" sz="1800" b="0" i="0" u="none" strike="noStrike" kern="0" cap="none" spc="0" normalizeH="0" baseline="0" noProof="0" dirty="0">
                <a:ln>
                  <a:noFill/>
                </a:ln>
                <a:effectLst/>
                <a:uLnTx/>
                <a:uFillTx/>
                <a:latin typeface="Calibri" panose="020F0502020204030204"/>
              </a:endParaRPr>
            </a:p>
          </p:txBody>
        </p:sp>
        <p:sp>
          <p:nvSpPr>
            <p:cNvPr id="12" name="文本框 12">
              <a:extLst>
                <a:ext uri="{FF2B5EF4-FFF2-40B4-BE49-F238E27FC236}">
                  <a16:creationId xmlns:a16="http://schemas.microsoft.com/office/drawing/2014/main" id="{4049EAA3-FD25-3E46-AA20-4061A060B5B9}"/>
                </a:ext>
              </a:extLst>
            </p:cNvPr>
            <p:cNvSpPr txBox="1"/>
            <p:nvPr/>
          </p:nvSpPr>
          <p:spPr>
            <a:xfrm>
              <a:off x="2253914" y="6012716"/>
              <a:ext cx="2183739" cy="369332"/>
            </a:xfrm>
            <a:prstGeom prst="rect">
              <a:avLst/>
            </a:prstGeom>
            <a:noFill/>
            <a:ln>
              <a:solidFill>
                <a:srgbClr val="5B9BD5">
                  <a:lumMod val="50000"/>
                </a:srgbClr>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rPr>
                <a:t>Generative </a:t>
              </a:r>
              <a:r>
                <a:rPr kumimoji="0" lang="en-US" sz="1800" b="0" i="0" u="none" strike="noStrike" kern="0" cap="none" spc="0" normalizeH="0" baseline="0" noProof="0" dirty="0" err="1">
                  <a:ln>
                    <a:noFill/>
                  </a:ln>
                  <a:effectLst/>
                  <a:uLnTx/>
                  <a:uFillTx/>
                  <a:latin typeface="Calibri" panose="020F0502020204030204"/>
                </a:rPr>
                <a:t>RepLearn</a:t>
              </a:r>
              <a:endParaRPr kumimoji="0" lang="en-US" sz="1800" b="0" i="0" u="none" strike="noStrike" kern="0" cap="none" spc="0" normalizeH="0" baseline="0" noProof="0" dirty="0">
                <a:ln>
                  <a:noFill/>
                </a:ln>
                <a:effectLst/>
                <a:uLnTx/>
                <a:uFillTx/>
                <a:latin typeface="Calibri" panose="020F0502020204030204"/>
              </a:endParaRPr>
            </a:p>
          </p:txBody>
        </p:sp>
        <p:cxnSp>
          <p:nvCxnSpPr>
            <p:cNvPr id="13" name="直接箭头连接符 13">
              <a:extLst>
                <a:ext uri="{FF2B5EF4-FFF2-40B4-BE49-F238E27FC236}">
                  <a16:creationId xmlns:a16="http://schemas.microsoft.com/office/drawing/2014/main" id="{CF06CC98-A9A1-9C47-B6CC-1A1A197DB486}"/>
                </a:ext>
              </a:extLst>
            </p:cNvPr>
            <p:cNvCxnSpPr>
              <a:stCxn id="12" idx="3"/>
            </p:cNvCxnSpPr>
            <p:nvPr/>
          </p:nvCxnSpPr>
          <p:spPr>
            <a:xfrm flipV="1">
              <a:off x="4437653" y="5778500"/>
              <a:ext cx="1134726" cy="418882"/>
            </a:xfrm>
            <a:prstGeom prst="straightConnector1">
              <a:avLst/>
            </a:prstGeom>
            <a:noFill/>
            <a:ln w="6350" cap="flat" cmpd="sng" algn="ctr">
              <a:solidFill>
                <a:srgbClr val="5B9BD5">
                  <a:lumMod val="50000"/>
                </a:srgbClr>
              </a:solidFill>
              <a:prstDash val="solid"/>
              <a:miter lim="800000"/>
              <a:tailEnd type="triangle"/>
            </a:ln>
            <a:effectLst/>
          </p:spPr>
        </p:cxnSp>
        <p:sp>
          <p:nvSpPr>
            <p:cNvPr id="14" name="文本框 20">
              <a:extLst>
                <a:ext uri="{FF2B5EF4-FFF2-40B4-BE49-F238E27FC236}">
                  <a16:creationId xmlns:a16="http://schemas.microsoft.com/office/drawing/2014/main" id="{D64DFA51-5AEA-8F4A-9665-5AD0AFA5E1FA}"/>
                </a:ext>
              </a:extLst>
            </p:cNvPr>
            <p:cNvSpPr txBox="1"/>
            <p:nvPr/>
          </p:nvSpPr>
          <p:spPr>
            <a:xfrm>
              <a:off x="8184333" y="5128459"/>
              <a:ext cx="1783117" cy="369332"/>
            </a:xfrm>
            <a:prstGeom prst="rect">
              <a:avLst/>
            </a:prstGeom>
            <a:noFill/>
            <a:ln>
              <a:solidFill>
                <a:srgbClr val="ED7D3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rPr>
                <a:t>Causal Discovery</a:t>
              </a:r>
            </a:p>
          </p:txBody>
        </p:sp>
        <p:cxnSp>
          <p:nvCxnSpPr>
            <p:cNvPr id="15" name="直接箭头连接符 22">
              <a:extLst>
                <a:ext uri="{FF2B5EF4-FFF2-40B4-BE49-F238E27FC236}">
                  <a16:creationId xmlns:a16="http://schemas.microsoft.com/office/drawing/2014/main" id="{F17EAB6B-80EF-D446-A91F-2CBDE2F5628A}"/>
                </a:ext>
              </a:extLst>
            </p:cNvPr>
            <p:cNvCxnSpPr>
              <a:stCxn id="14" idx="1"/>
            </p:cNvCxnSpPr>
            <p:nvPr/>
          </p:nvCxnSpPr>
          <p:spPr>
            <a:xfrm flipH="1">
              <a:off x="6935522" y="5313125"/>
              <a:ext cx="1248811" cy="465375"/>
            </a:xfrm>
            <a:prstGeom prst="straightConnector1">
              <a:avLst/>
            </a:prstGeom>
            <a:noFill/>
            <a:ln w="6350" cap="flat" cmpd="sng" algn="ctr">
              <a:solidFill>
                <a:srgbClr val="ED7D31"/>
              </a:solidFill>
              <a:prstDash val="solid"/>
              <a:miter lim="800000"/>
              <a:tailEnd type="triangle"/>
            </a:ln>
            <a:effectLst/>
          </p:spPr>
        </p:cxnSp>
        <p:sp>
          <p:nvSpPr>
            <p:cNvPr id="16" name="文本框 23">
              <a:extLst>
                <a:ext uri="{FF2B5EF4-FFF2-40B4-BE49-F238E27FC236}">
                  <a16:creationId xmlns:a16="http://schemas.microsoft.com/office/drawing/2014/main" id="{F48A550F-CD97-504E-B581-70E128562FD7}"/>
                </a:ext>
              </a:extLst>
            </p:cNvPr>
            <p:cNvSpPr txBox="1"/>
            <p:nvPr/>
          </p:nvSpPr>
          <p:spPr>
            <a:xfrm>
              <a:off x="7902012" y="6012716"/>
              <a:ext cx="2347759" cy="369332"/>
            </a:xfrm>
            <a:prstGeom prst="rect">
              <a:avLst/>
            </a:prstGeom>
            <a:noFill/>
            <a:ln>
              <a:solidFill>
                <a:srgbClr val="C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rPr>
                <a:t>Disentangled </a:t>
              </a:r>
              <a:r>
                <a:rPr kumimoji="0" lang="en-US" sz="1800" b="0" i="0" u="none" strike="noStrike" kern="0" cap="none" spc="0" normalizeH="0" baseline="0" noProof="0" dirty="0" err="1">
                  <a:ln>
                    <a:noFill/>
                  </a:ln>
                  <a:effectLst/>
                  <a:uLnTx/>
                  <a:uFillTx/>
                  <a:latin typeface="Calibri" panose="020F0502020204030204"/>
                </a:rPr>
                <a:t>RepLearn</a:t>
              </a:r>
              <a:endParaRPr kumimoji="0" lang="en-US" sz="1800" b="0" i="0" u="none" strike="noStrike" kern="0" cap="none" spc="0" normalizeH="0" baseline="0" noProof="0" dirty="0">
                <a:ln>
                  <a:noFill/>
                </a:ln>
                <a:effectLst/>
                <a:uLnTx/>
                <a:uFillTx/>
                <a:latin typeface="Calibri" panose="020F0502020204030204"/>
              </a:endParaRPr>
            </a:p>
          </p:txBody>
        </p:sp>
        <p:sp>
          <p:nvSpPr>
            <p:cNvPr id="17" name="椭圆 38">
              <a:extLst>
                <a:ext uri="{FF2B5EF4-FFF2-40B4-BE49-F238E27FC236}">
                  <a16:creationId xmlns:a16="http://schemas.microsoft.com/office/drawing/2014/main" id="{9F43A092-9376-3142-83BD-BB0C457EE675}"/>
                </a:ext>
              </a:extLst>
            </p:cNvPr>
            <p:cNvSpPr/>
            <p:nvPr/>
          </p:nvSpPr>
          <p:spPr>
            <a:xfrm>
              <a:off x="5909202" y="5504180"/>
              <a:ext cx="548640" cy="548640"/>
            </a:xfrm>
            <a:prstGeom prst="ellipse">
              <a:avLst/>
            </a:prstGeom>
            <a:solidFill>
              <a:srgbClr val="C00000">
                <a:alpha val="5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Calibri" panose="020F0502020204030204"/>
                <a:ea typeface="+mn-ea"/>
                <a:cs typeface="+mn-cs"/>
              </a:endParaRPr>
            </a:p>
          </p:txBody>
        </p:sp>
        <p:cxnSp>
          <p:nvCxnSpPr>
            <p:cNvPr id="18" name="直接箭头连接符 25">
              <a:extLst>
                <a:ext uri="{FF2B5EF4-FFF2-40B4-BE49-F238E27FC236}">
                  <a16:creationId xmlns:a16="http://schemas.microsoft.com/office/drawing/2014/main" id="{8FE2AB80-191E-434B-B099-0A25BBA8F68B}"/>
                </a:ext>
              </a:extLst>
            </p:cNvPr>
            <p:cNvCxnSpPr>
              <a:stCxn id="16" idx="1"/>
            </p:cNvCxnSpPr>
            <p:nvPr/>
          </p:nvCxnSpPr>
          <p:spPr>
            <a:xfrm flipH="1" flipV="1">
              <a:off x="6183522" y="5774726"/>
              <a:ext cx="1718490" cy="422656"/>
            </a:xfrm>
            <a:prstGeom prst="straightConnector1">
              <a:avLst/>
            </a:prstGeom>
            <a:noFill/>
            <a:ln w="6350" cap="flat" cmpd="sng" algn="ctr">
              <a:solidFill>
                <a:srgbClr val="C00000"/>
              </a:solidFill>
              <a:prstDash val="solid"/>
              <a:miter lim="800000"/>
              <a:tailEnd type="triangle"/>
            </a:ln>
            <a:effectLst/>
          </p:spPr>
        </p:cxnSp>
      </p:grpSp>
      <p:sp>
        <p:nvSpPr>
          <p:cNvPr id="19" name="文本框 4">
            <a:extLst>
              <a:ext uri="{FF2B5EF4-FFF2-40B4-BE49-F238E27FC236}">
                <a16:creationId xmlns:a16="http://schemas.microsoft.com/office/drawing/2014/main" id="{AA41E827-A49F-1C4A-AC22-47DAC614B586}"/>
              </a:ext>
            </a:extLst>
          </p:cNvPr>
          <p:cNvSpPr txBox="1"/>
          <p:nvPr/>
        </p:nvSpPr>
        <p:spPr>
          <a:xfrm>
            <a:off x="5726719" y="6540922"/>
            <a:ext cx="6401176" cy="369332"/>
          </a:xfrm>
          <a:prstGeom prst="rect">
            <a:avLst/>
          </a:prstGeom>
          <a:noFill/>
        </p:spPr>
        <p:txBody>
          <a:bodyPr wrap="none" rtlCol="0">
            <a:spAutoFit/>
          </a:bodyPr>
          <a:lstStyle/>
          <a:p>
            <a:r>
              <a:rPr lang="en-US" dirty="0">
                <a:latin typeface="Calibri" panose="020F0502020204030204"/>
              </a:rPr>
              <a:t>Robustly Disentangled Causal Mechanisms. Suter et al., ICML 2019.</a:t>
            </a:r>
          </a:p>
        </p:txBody>
      </p:sp>
      <p:sp>
        <p:nvSpPr>
          <p:cNvPr id="20" name="标题文案">
            <a:extLst>
              <a:ext uri="{FF2B5EF4-FFF2-40B4-BE49-F238E27FC236}">
                <a16:creationId xmlns:a16="http://schemas.microsoft.com/office/drawing/2014/main" id="{0374C8EF-7CF8-614D-8B3A-CAB4E21B5D98}"/>
              </a:ext>
            </a:extLst>
          </p:cNvPr>
          <p:cNvSpPr txBox="1"/>
          <p:nvPr/>
        </p:nvSpPr>
        <p:spPr>
          <a:xfrm>
            <a:off x="372443" y="244687"/>
            <a:ext cx="6720656" cy="3847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r>
              <a:rPr lang="en-US" altLang="zh-CN" dirty="0">
                <a:solidFill>
                  <a:schemeClr val="tx1"/>
                </a:solidFill>
                <a:latin typeface="Alibaba Sans Heavy" panose="020B0903020203040204" pitchFamily="34" charset="0"/>
                <a:ea typeface="微软雅黑"/>
              </a:rPr>
              <a:t>Causality</a:t>
            </a:r>
            <a:r>
              <a:rPr lang="zh-CN" altLang="en-US" dirty="0">
                <a:solidFill>
                  <a:schemeClr val="tx1"/>
                </a:solidFill>
                <a:latin typeface="Alibaba Sans Heavy" panose="020B0903020203040204" pitchFamily="34" charset="0"/>
                <a:ea typeface="微软雅黑"/>
              </a:rPr>
              <a:t> </a:t>
            </a:r>
            <a:r>
              <a:rPr lang="en-US" altLang="zh-CN" dirty="0">
                <a:solidFill>
                  <a:schemeClr val="tx1"/>
                </a:solidFill>
                <a:latin typeface="Alibaba Sans Heavy" panose="020B0903020203040204" pitchFamily="34" charset="0"/>
                <a:ea typeface="微软雅黑"/>
              </a:rPr>
              <a:t>vs</a:t>
            </a:r>
            <a:r>
              <a:rPr lang="zh-CN" altLang="en-US" dirty="0">
                <a:solidFill>
                  <a:schemeClr val="tx1"/>
                </a:solidFill>
                <a:latin typeface="Alibaba Sans Heavy" panose="020B0903020203040204" pitchFamily="34" charset="0"/>
                <a:ea typeface="微软雅黑"/>
              </a:rPr>
              <a:t> </a:t>
            </a:r>
            <a:r>
              <a:rPr lang="en-US" altLang="zh-CN" dirty="0">
                <a:solidFill>
                  <a:schemeClr val="tx1"/>
                </a:solidFill>
                <a:latin typeface="Alibaba Sans Heavy" panose="020B0903020203040204" pitchFamily="34" charset="0"/>
                <a:ea typeface="微软雅黑"/>
              </a:rPr>
              <a:t>Disentanglement</a:t>
            </a:r>
          </a:p>
        </p:txBody>
      </p:sp>
    </p:spTree>
    <p:extLst>
      <p:ext uri="{BB962C8B-B14F-4D97-AF65-F5344CB8AC3E}">
        <p14:creationId xmlns:p14="http://schemas.microsoft.com/office/powerpoint/2010/main" val="31070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11941E32-EAC1-9E4C-BA48-865F96929459}"/>
              </a:ext>
            </a:extLst>
          </p:cNvPr>
          <p:cNvSpPr txBox="1">
            <a:spLocks/>
          </p:cNvSpPr>
          <p:nvPr/>
        </p:nvSpPr>
        <p:spPr>
          <a:xfrm>
            <a:off x="838199" y="136816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Calibri" panose="020F0502020204030204"/>
                <a:ea typeface="+mn-ea"/>
                <a:cs typeface="+mn-cs"/>
              </a:rPr>
              <a:t>Anti-causal learning: To infer the cause given the effect.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Calibri" panose="020F0502020204030204"/>
                <a:ea typeface="+mn-ea"/>
                <a:cs typeface="+mn-cs"/>
              </a:rPr>
              <a:t>E.g., to predict a user’s preference (cause) given his/her behavior (effect).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Calibri" panose="020F0502020204030204"/>
                <a:ea typeface="+mn-ea"/>
                <a:cs typeface="+mn-cs"/>
              </a:rPr>
              <a:t>E.g., to predict lung cancer (cause) given a lung image (effect).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
        <p:nvSpPr>
          <p:cNvPr id="6" name="文本框 11">
            <a:extLst>
              <a:ext uri="{FF2B5EF4-FFF2-40B4-BE49-F238E27FC236}">
                <a16:creationId xmlns:a16="http://schemas.microsoft.com/office/drawing/2014/main" id="{AE68F267-D71F-0A4D-8FB5-60BF7045F07F}"/>
              </a:ext>
            </a:extLst>
          </p:cNvPr>
          <p:cNvSpPr txBox="1"/>
          <p:nvPr/>
        </p:nvSpPr>
        <p:spPr>
          <a:xfrm>
            <a:off x="5036828" y="6231012"/>
            <a:ext cx="6199261" cy="584775"/>
          </a:xfrm>
          <a:prstGeom prst="rect">
            <a:avLst/>
          </a:prstGeom>
          <a:noFill/>
        </p:spPr>
        <p:txBody>
          <a:bodyPr wrap="none" rtlCol="0">
            <a:spAutoFit/>
          </a:bodyPr>
          <a:lstStyle/>
          <a:p>
            <a:r>
              <a:rPr lang="en-US" sz="1600" dirty="0">
                <a:latin typeface="Calibri" panose="020F0502020204030204"/>
              </a:rPr>
              <a:t>On Causal and </a:t>
            </a:r>
            <a:r>
              <a:rPr lang="en-US" sz="1600" dirty="0" err="1">
                <a:latin typeface="Calibri" panose="020F0502020204030204"/>
              </a:rPr>
              <a:t>Anticausal</a:t>
            </a:r>
            <a:r>
              <a:rPr lang="en-US" sz="1600" dirty="0">
                <a:latin typeface="Calibri" panose="020F0502020204030204"/>
              </a:rPr>
              <a:t> Learning. </a:t>
            </a:r>
            <a:r>
              <a:rPr lang="en-US" sz="1600" dirty="0" err="1">
                <a:latin typeface="Calibri" panose="020F0502020204030204"/>
              </a:rPr>
              <a:t>Schölkopf</a:t>
            </a:r>
            <a:r>
              <a:rPr lang="en-US" sz="1600" dirty="0">
                <a:latin typeface="Calibri" panose="020F0502020204030204"/>
              </a:rPr>
              <a:t> et al., ICML 2012.</a:t>
            </a:r>
          </a:p>
          <a:p>
            <a:r>
              <a:rPr lang="en-US" sz="1600" dirty="0">
                <a:latin typeface="Calibri" panose="020F0502020204030204"/>
              </a:rPr>
              <a:t>Generalization in anti-causal learning. </a:t>
            </a:r>
            <a:r>
              <a:rPr lang="en-US" sz="1600" dirty="0" err="1">
                <a:latin typeface="Calibri" panose="020F0502020204030204"/>
              </a:rPr>
              <a:t>Kilbertus</a:t>
            </a:r>
            <a:r>
              <a:rPr lang="en-US" sz="1600" dirty="0">
                <a:latin typeface="Calibri" panose="020F0502020204030204"/>
              </a:rPr>
              <a:t> et al.,  </a:t>
            </a:r>
            <a:r>
              <a:rPr lang="en-US" sz="1600" dirty="0" err="1">
                <a:latin typeface="Calibri" panose="020F0502020204030204"/>
              </a:rPr>
              <a:t>arXiv</a:t>
            </a:r>
            <a:r>
              <a:rPr lang="en-US" sz="1600" dirty="0">
                <a:latin typeface="Calibri" panose="020F0502020204030204"/>
              </a:rPr>
              <a:t> 1812.00524.</a:t>
            </a:r>
          </a:p>
        </p:txBody>
      </p:sp>
      <p:grpSp>
        <p:nvGrpSpPr>
          <p:cNvPr id="7" name="组合 13">
            <a:extLst>
              <a:ext uri="{FF2B5EF4-FFF2-40B4-BE49-F238E27FC236}">
                <a16:creationId xmlns:a16="http://schemas.microsoft.com/office/drawing/2014/main" id="{6E9E498D-5317-4B40-B21B-E57ECCF1A78C}"/>
              </a:ext>
            </a:extLst>
          </p:cNvPr>
          <p:cNvGrpSpPr>
            <a:grpSpLocks noChangeAspect="1"/>
          </p:cNvGrpSpPr>
          <p:nvPr/>
        </p:nvGrpSpPr>
        <p:grpSpPr>
          <a:xfrm>
            <a:off x="2301392" y="2691384"/>
            <a:ext cx="7032626" cy="3268897"/>
            <a:chOff x="4035425" y="2834184"/>
            <a:chExt cx="7997825" cy="3719016"/>
          </a:xfrm>
        </p:grpSpPr>
        <p:pic>
          <p:nvPicPr>
            <p:cNvPr id="8" name="图片 15" descr="anit_causal.pdf - Adobe Acrobat Reader DC">
              <a:extLst>
                <a:ext uri="{FF2B5EF4-FFF2-40B4-BE49-F238E27FC236}">
                  <a16:creationId xmlns:a16="http://schemas.microsoft.com/office/drawing/2014/main" id="{DD6B2DF8-954D-E04B-B63A-811D3CA34D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735" t="26481" r="8642" b="11388"/>
            <a:stretch/>
          </p:blipFill>
          <p:spPr>
            <a:xfrm>
              <a:off x="4035425" y="2834184"/>
              <a:ext cx="7997825" cy="3719016"/>
            </a:xfrm>
            <a:prstGeom prst="rect">
              <a:avLst/>
            </a:prstGeom>
          </p:spPr>
        </p:pic>
        <mc:AlternateContent xmlns:mc="http://schemas.openxmlformats.org/markup-compatibility/2006" xmlns:a14="http://schemas.microsoft.com/office/drawing/2010/main">
          <mc:Choice Requires="a14">
            <p:sp>
              <p:nvSpPr>
                <p:cNvPr id="9" name="文本框 7">
                  <a:extLst>
                    <a:ext uri="{FF2B5EF4-FFF2-40B4-BE49-F238E27FC236}">
                      <a16:creationId xmlns:a16="http://schemas.microsoft.com/office/drawing/2014/main" id="{A1036E7C-DB47-5945-A16A-D1051EC99996}"/>
                    </a:ext>
                  </a:extLst>
                </p:cNvPr>
                <p:cNvSpPr txBox="1"/>
                <p:nvPr/>
              </p:nvSpPr>
              <p:spPr>
                <a:xfrm>
                  <a:off x="5264150" y="4800600"/>
                  <a:ext cx="266700" cy="420188"/>
                </a:xfrm>
                <a:prstGeom prst="rect">
                  <a:avLst/>
                </a:prstGeom>
                <a:solidFill>
                  <a:srgbClr val="99C1DA"/>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𝒁</m:t>
                        </m:r>
                      </m:oMath>
                    </m:oMathPara>
                  </a14:m>
                  <a:endParaRPr lang="en-US" b="1" dirty="0">
                    <a:solidFill>
                      <a:schemeClr val="tx1"/>
                    </a:solidFill>
                    <a:latin typeface="Calibri" panose="020F0502020204030204"/>
                  </a:endParaRPr>
                </a:p>
              </p:txBody>
            </p:sp>
          </mc:Choice>
          <mc:Fallback xmlns="">
            <p:sp>
              <p:nvSpPr>
                <p:cNvPr id="14" name="文本框 7">
                  <a:extLst>
                    <a:ext uri="{FF2B5EF4-FFF2-40B4-BE49-F238E27FC236}">
                      <a16:creationId xmlns:a16="http://schemas.microsoft.com/office/drawing/2014/main" id="{86D4F6CA-6824-AA46-8E78-A7D76F5CBFE5}"/>
                    </a:ext>
                  </a:extLst>
                </p:cNvPr>
                <p:cNvSpPr txBox="1">
                  <a:spLocks noRot="1" noChangeAspect="1" noMove="1" noResize="1" noEditPoints="1" noAdjustHandles="1" noChangeArrowheads="1" noChangeShapeType="1" noTextEdit="1"/>
                </p:cNvSpPr>
                <p:nvPr/>
              </p:nvSpPr>
              <p:spPr>
                <a:xfrm>
                  <a:off x="5264150" y="4800600"/>
                  <a:ext cx="266700" cy="420188"/>
                </a:xfrm>
                <a:prstGeom prst="rect">
                  <a:avLst/>
                </a:prstGeom>
                <a:blipFill>
                  <a:blip r:embed="rId3"/>
                  <a:stretch>
                    <a:fillRect r="-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8">
                  <a:extLst>
                    <a:ext uri="{FF2B5EF4-FFF2-40B4-BE49-F238E27FC236}">
                      <a16:creationId xmlns:a16="http://schemas.microsoft.com/office/drawing/2014/main" id="{FFD143D2-FB20-F043-902A-52DAD3278873}"/>
                    </a:ext>
                  </a:extLst>
                </p:cNvPr>
                <p:cNvSpPr txBox="1"/>
                <p:nvPr/>
              </p:nvSpPr>
              <p:spPr>
                <a:xfrm>
                  <a:off x="11579225" y="4637603"/>
                  <a:ext cx="266700" cy="420188"/>
                </a:xfrm>
                <a:prstGeom prst="rect">
                  <a:avLst/>
                </a:prstGeom>
                <a:solidFill>
                  <a:srgbClr val="99C1DA"/>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𝒁</m:t>
                        </m:r>
                      </m:oMath>
                    </m:oMathPara>
                  </a14:m>
                  <a:endParaRPr lang="en-US" b="1" dirty="0">
                    <a:solidFill>
                      <a:schemeClr val="tx1"/>
                    </a:solidFill>
                    <a:latin typeface="Calibri" panose="020F0502020204030204"/>
                  </a:endParaRPr>
                </a:p>
              </p:txBody>
            </p:sp>
          </mc:Choice>
          <mc:Fallback xmlns="">
            <p:sp>
              <p:nvSpPr>
                <p:cNvPr id="15" name="文本框 8">
                  <a:extLst>
                    <a:ext uri="{FF2B5EF4-FFF2-40B4-BE49-F238E27FC236}">
                      <a16:creationId xmlns:a16="http://schemas.microsoft.com/office/drawing/2014/main" id="{CEAFE254-77D3-D74D-A9D5-8CD262ADA0F9}"/>
                    </a:ext>
                  </a:extLst>
                </p:cNvPr>
                <p:cNvSpPr txBox="1">
                  <a:spLocks noRot="1" noChangeAspect="1" noMove="1" noResize="1" noEditPoints="1" noAdjustHandles="1" noChangeArrowheads="1" noChangeShapeType="1" noTextEdit="1"/>
                </p:cNvSpPr>
                <p:nvPr/>
              </p:nvSpPr>
              <p:spPr>
                <a:xfrm>
                  <a:off x="11579225" y="4637603"/>
                  <a:ext cx="266700" cy="420188"/>
                </a:xfrm>
                <a:prstGeom prst="rect">
                  <a:avLst/>
                </a:prstGeom>
                <a:blipFill>
                  <a:blip r:embed="rId4"/>
                  <a:stretch>
                    <a:fillRect r="-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9">
                  <a:extLst>
                    <a:ext uri="{FF2B5EF4-FFF2-40B4-BE49-F238E27FC236}">
                      <a16:creationId xmlns:a16="http://schemas.microsoft.com/office/drawing/2014/main" id="{D19A544C-DC86-274E-86CC-45547E910307}"/>
                    </a:ext>
                  </a:extLst>
                </p:cNvPr>
                <p:cNvSpPr txBox="1"/>
                <p:nvPr/>
              </p:nvSpPr>
              <p:spPr>
                <a:xfrm>
                  <a:off x="9928225" y="3110468"/>
                  <a:ext cx="266700" cy="420188"/>
                </a:xfrm>
                <a:prstGeom prst="rect">
                  <a:avLst/>
                </a:prstGeom>
                <a:solidFill>
                  <a:srgbClr val="B3D9C1"/>
                </a:solidFill>
                <a:ln>
                  <a:solidFill>
                    <a:srgbClr val="B3D9C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𝑿</m:t>
                        </m:r>
                      </m:oMath>
                    </m:oMathPara>
                  </a14:m>
                  <a:endParaRPr lang="en-US" b="1" dirty="0">
                    <a:solidFill>
                      <a:schemeClr val="tx1"/>
                    </a:solidFill>
                    <a:latin typeface="Calibri" panose="020F0502020204030204"/>
                  </a:endParaRPr>
                </a:p>
              </p:txBody>
            </p:sp>
          </mc:Choice>
          <mc:Fallback xmlns="">
            <p:sp>
              <p:nvSpPr>
                <p:cNvPr id="16" name="文本框 9">
                  <a:extLst>
                    <a:ext uri="{FF2B5EF4-FFF2-40B4-BE49-F238E27FC236}">
                      <a16:creationId xmlns:a16="http://schemas.microsoft.com/office/drawing/2014/main" id="{5962BCC3-4FA0-2843-B373-05C1D6E495CE}"/>
                    </a:ext>
                  </a:extLst>
                </p:cNvPr>
                <p:cNvSpPr txBox="1">
                  <a:spLocks noRot="1" noChangeAspect="1" noMove="1" noResize="1" noEditPoints="1" noAdjustHandles="1" noChangeArrowheads="1" noChangeShapeType="1" noTextEdit="1"/>
                </p:cNvSpPr>
                <p:nvPr/>
              </p:nvSpPr>
              <p:spPr>
                <a:xfrm>
                  <a:off x="9928225" y="3110468"/>
                  <a:ext cx="266700" cy="420188"/>
                </a:xfrm>
                <a:prstGeom prst="rect">
                  <a:avLst/>
                </a:prstGeom>
                <a:blipFill>
                  <a:blip r:embed="rId5"/>
                  <a:stretch>
                    <a:fillRect r="-28571"/>
                  </a:stretch>
                </a:blipFill>
                <a:ln>
                  <a:solidFill>
                    <a:srgbClr val="B3D9C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0">
                  <a:extLst>
                    <a:ext uri="{FF2B5EF4-FFF2-40B4-BE49-F238E27FC236}">
                      <a16:creationId xmlns:a16="http://schemas.microsoft.com/office/drawing/2014/main" id="{280D74E6-B297-0D48-B452-74C1A0B9FB73}"/>
                    </a:ext>
                  </a:extLst>
                </p:cNvPr>
                <p:cNvSpPr txBox="1"/>
                <p:nvPr/>
              </p:nvSpPr>
              <p:spPr>
                <a:xfrm>
                  <a:off x="8583172" y="4620478"/>
                  <a:ext cx="1169885" cy="385172"/>
                </a:xfrm>
                <a:prstGeom prst="rect">
                  <a:avLst/>
                </a:prstGeom>
                <a:solidFill>
                  <a:srgbClr val="FBBC90"/>
                </a:solidFill>
                <a:ln>
                  <a:solidFill>
                    <a:srgbClr val="FBBC9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𝒇</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𝒁</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𝑿</m:t>
                        </m:r>
                      </m:oMath>
                    </m:oMathPara>
                  </a14:m>
                  <a:endParaRPr lang="en-US" sz="1600" b="1" dirty="0">
                    <a:solidFill>
                      <a:schemeClr val="tx1"/>
                    </a:solidFill>
                    <a:latin typeface="Calibri" panose="020F0502020204030204"/>
                  </a:endParaRPr>
                </a:p>
              </p:txBody>
            </p:sp>
          </mc:Choice>
          <mc:Fallback xmlns="">
            <p:sp>
              <p:nvSpPr>
                <p:cNvPr id="17" name="文本框 10">
                  <a:extLst>
                    <a:ext uri="{FF2B5EF4-FFF2-40B4-BE49-F238E27FC236}">
                      <a16:creationId xmlns:a16="http://schemas.microsoft.com/office/drawing/2014/main" id="{8306AEC3-83A2-F04C-B53C-0F937506F353}"/>
                    </a:ext>
                  </a:extLst>
                </p:cNvPr>
                <p:cNvSpPr txBox="1">
                  <a:spLocks noRot="1" noChangeAspect="1" noMove="1" noResize="1" noEditPoints="1" noAdjustHandles="1" noChangeArrowheads="1" noChangeShapeType="1" noTextEdit="1"/>
                </p:cNvSpPr>
                <p:nvPr/>
              </p:nvSpPr>
              <p:spPr>
                <a:xfrm>
                  <a:off x="8583172" y="4620478"/>
                  <a:ext cx="1169885" cy="385172"/>
                </a:xfrm>
                <a:prstGeom prst="rect">
                  <a:avLst/>
                </a:prstGeom>
                <a:blipFill>
                  <a:blip r:embed="rId6"/>
                  <a:stretch>
                    <a:fillRect b="-3704"/>
                  </a:stretch>
                </a:blipFill>
                <a:ln>
                  <a:solidFill>
                    <a:srgbClr val="FBBC90"/>
                  </a:solidFill>
                </a:ln>
              </p:spPr>
              <p:txBody>
                <a:bodyPr/>
                <a:lstStyle/>
                <a:p>
                  <a:r>
                    <a:rPr lang="en-US">
                      <a:noFill/>
                    </a:rPr>
                    <a:t> </a:t>
                  </a:r>
                </a:p>
              </p:txBody>
            </p:sp>
          </mc:Fallback>
        </mc:AlternateContent>
      </p:grpSp>
      <p:sp>
        <p:nvSpPr>
          <p:cNvPr id="13" name="标题文案">
            <a:extLst>
              <a:ext uri="{FF2B5EF4-FFF2-40B4-BE49-F238E27FC236}">
                <a16:creationId xmlns:a16="http://schemas.microsoft.com/office/drawing/2014/main" id="{AB56FEF4-F4B5-DD4B-B319-CD89B7ABEF80}"/>
              </a:ext>
            </a:extLst>
          </p:cNvPr>
          <p:cNvSpPr txBox="1"/>
          <p:nvPr/>
        </p:nvSpPr>
        <p:spPr>
          <a:xfrm>
            <a:off x="372443" y="244687"/>
            <a:ext cx="6720656" cy="3847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r>
              <a:rPr lang="en-US" altLang="zh-CN" dirty="0">
                <a:solidFill>
                  <a:schemeClr val="tx1"/>
                </a:solidFill>
                <a:latin typeface="Alibaba Sans Heavy" panose="020B0903020203040204" pitchFamily="34" charset="0"/>
                <a:ea typeface="微软雅黑"/>
              </a:rPr>
              <a:t>Causality</a:t>
            </a:r>
            <a:r>
              <a:rPr lang="zh-CN" altLang="en-US" dirty="0">
                <a:solidFill>
                  <a:schemeClr val="tx1"/>
                </a:solidFill>
                <a:latin typeface="Alibaba Sans Heavy" panose="020B0903020203040204" pitchFamily="34" charset="0"/>
                <a:ea typeface="微软雅黑"/>
              </a:rPr>
              <a:t> </a:t>
            </a:r>
            <a:r>
              <a:rPr lang="en-US" altLang="zh-CN" dirty="0">
                <a:solidFill>
                  <a:schemeClr val="tx1"/>
                </a:solidFill>
                <a:latin typeface="Alibaba Sans Heavy" panose="020B0903020203040204" pitchFamily="34" charset="0"/>
                <a:ea typeface="微软雅黑"/>
              </a:rPr>
              <a:t>vs</a:t>
            </a:r>
            <a:r>
              <a:rPr lang="zh-CN" altLang="en-US" dirty="0">
                <a:solidFill>
                  <a:schemeClr val="tx1"/>
                </a:solidFill>
                <a:latin typeface="Alibaba Sans Heavy" panose="020B0903020203040204" pitchFamily="34" charset="0"/>
                <a:ea typeface="微软雅黑"/>
              </a:rPr>
              <a:t> </a:t>
            </a:r>
            <a:r>
              <a:rPr lang="en-US" altLang="zh-CN" dirty="0" err="1">
                <a:solidFill>
                  <a:schemeClr val="tx1"/>
                </a:solidFill>
                <a:latin typeface="Alibaba Sans Heavy" panose="020B0903020203040204" pitchFamily="34" charset="0"/>
                <a:ea typeface="微软雅黑"/>
              </a:rPr>
              <a:t>RepLearn</a:t>
            </a:r>
            <a:endParaRPr lang="en-US" altLang="zh-CN" dirty="0">
              <a:solidFill>
                <a:schemeClr val="tx1"/>
              </a:solidFill>
              <a:latin typeface="Alibaba Sans Heavy" panose="020B0903020203040204" pitchFamily="34" charset="0"/>
              <a:ea typeface="微软雅黑"/>
            </a:endParaRPr>
          </a:p>
        </p:txBody>
      </p:sp>
    </p:spTree>
    <p:extLst>
      <p:ext uri="{BB962C8B-B14F-4D97-AF65-F5344CB8AC3E}">
        <p14:creationId xmlns:p14="http://schemas.microsoft.com/office/powerpoint/2010/main" val="26098107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84DF85CC-F471-4040-B27C-FD6DDA4A04B6}"/>
                  </a:ext>
                </a:extLst>
              </p:cNvPr>
              <p:cNvSpPr txBox="1">
                <a:spLocks/>
              </p:cNvSpPr>
              <p:nvPr/>
            </p:nvSpPr>
            <p:spPr>
              <a:xfrm>
                <a:off x="997228" y="1404975"/>
                <a:ext cx="10515600" cy="481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All these representations can achieve the maximum likelihood.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Disentangled representation I: </a:t>
                </a:r>
                <a14:m>
                  <m:oMath xmlns:m="http://schemas.openxmlformats.org/officeDocument/2006/math">
                    <m:sSub>
                      <m:sSubPr>
                        <m:ctrlP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e>
                      <m:sub>
                        <m:sSub>
                          <m:sSubPr>
                            <m:ctrlP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𝜃</m:t>
                            </m:r>
                          </m:e>
                          <m:sub>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𝐴</m:t>
                            </m:r>
                          </m:sub>
                        </m:sSub>
                      </m:sub>
                    </m:sSub>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𝐴</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 and </a:t>
                </a:r>
                <a14:m>
                  <m:oMath xmlns:m="http://schemas.openxmlformats.org/officeDocument/2006/math">
                    <m:sSub>
                      <m:sSub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𝑃</m:t>
                        </m:r>
                      </m:e>
                      <m:sub>
                        <m:sSub>
                          <m:sSub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𝜃</m:t>
                            </m:r>
                          </m:e>
                          <m:sub>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𝐴</m:t>
                            </m:r>
                          </m:sub>
                        </m:sSub>
                      </m:sub>
                    </m:sSub>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𝐴</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oMath>
                </a14:m>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Disentangled representation II: </a:t>
                </a:r>
                <a14:m>
                  <m:oMath xmlns:m="http://schemas.openxmlformats.org/officeDocument/2006/math">
                    <m:sSub>
                      <m:sSub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𝑃</m:t>
                        </m:r>
                      </m:e>
                      <m:sub>
                        <m:sSub>
                          <m:sSub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𝜃</m:t>
                            </m:r>
                          </m:e>
                          <m:sub>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sub>
                        </m:sSub>
                      </m:sub>
                    </m:sSub>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oMath>
                </a14:m>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 and </a:t>
                </a:r>
                <a14:m>
                  <m:oMath xmlns:m="http://schemas.openxmlformats.org/officeDocument/2006/math">
                    <m:sSub>
                      <m:sSub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𝑃</m:t>
                        </m:r>
                      </m:e>
                      <m:sub>
                        <m:sSub>
                          <m:sSub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𝜃</m:t>
                            </m:r>
                          </m:e>
                          <m:sub>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𝐴</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sub>
                        </m:sSub>
                      </m:sub>
                    </m:sSub>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𝐴</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oMath>
                </a14:m>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But if </a:t>
                </a:r>
                <a14:m>
                  <m:oMath xmlns:m="http://schemas.openxmlformats.org/officeDocument/2006/math">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𝐴</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oMath>
                </a14:m>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 is true, then </a:t>
                </a:r>
                <a14:m>
                  <m:oMath xmlns:m="http://schemas.openxmlformats.org/officeDocument/2006/math">
                    <m:sSub>
                      <m:sSub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𝑃</m:t>
                        </m:r>
                      </m:e>
                      <m:sub>
                        <m:sSub>
                          <m:sSub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𝜃</m:t>
                            </m:r>
                          </m:e>
                          <m:sub>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𝐴</m:t>
                            </m:r>
                          </m:sub>
                        </m:sSub>
                      </m:sub>
                    </m:sSub>
                    <m:d>
                      <m:d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𝐴</m:t>
                        </m:r>
                      </m:e>
                    </m:d>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𝑃</m:t>
                        </m:r>
                      </m:e>
                      <m:sub>
                        <m:sSub>
                          <m:sSubPr>
                            <m:ctrlP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𝜃</m:t>
                            </m:r>
                          </m:e>
                          <m:sub>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𝐵</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𝐴</m:t>
                            </m:r>
                          </m:sub>
                        </m:sSub>
                      </m:sub>
                    </m:sSub>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𝐵</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𝐴</m:t>
                    </m:r>
                    <m:r>
                      <a:rPr kumimoji="0" lang="en-US" sz="2000" b="0" i="1" u="none" strike="noStrike" kern="1200" cap="none" spc="0" normalizeH="0" baseline="0" noProof="0">
                        <a:ln>
                          <a:noFill/>
                        </a:ln>
                        <a:solidFill>
                          <a:schemeClr val="tx1"/>
                        </a:solidFill>
                        <a:effectLst/>
                        <a:uLnTx/>
                        <a:uFillTx/>
                        <a:latin typeface="Cambria Math" panose="02040503050406030204" pitchFamily="18" charset="0"/>
                        <a:ea typeface="+mn-ea"/>
                        <a:cs typeface="+mn-cs"/>
                      </a:rPr>
                      <m:t>)</m:t>
                    </m:r>
                  </m:oMath>
                </a14:m>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 needs much fewer new samples to adapt to the new distribution once </a:t>
                </a:r>
                <a14:m>
                  <m:oMath xmlns:m="http://schemas.openxmlformats.org/officeDocument/2006/math">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𝑃</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𝐴</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a14:m>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 shifts.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Because we need to update only </a:t>
                </a:r>
                <a14:m>
                  <m:oMath xmlns:m="http://schemas.openxmlformats.org/officeDocument/2006/math">
                    <m:sSub>
                      <m:sSubPr>
                        <m:ctrlP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𝜃</m:t>
                        </m:r>
                      </m:e>
                      <m:sub>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𝐵</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𝐴</m:t>
                        </m:r>
                      </m:sub>
                    </m:sSub>
                  </m:oMath>
                </a14:m>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5" name="内容占位符 4">
                <a:extLst>
                  <a:ext uri="{FF2B5EF4-FFF2-40B4-BE49-F238E27FC236}">
                    <a16:creationId xmlns:a16="http://schemas.microsoft.com/office/drawing/2014/main" id="{84DF85CC-F471-4040-B27C-FD6DDA4A04B6}"/>
                  </a:ext>
                </a:extLst>
              </p:cNvPr>
              <p:cNvSpPr txBox="1">
                <a:spLocks noRot="1" noChangeAspect="1" noMove="1" noResize="1" noEditPoints="1" noAdjustHandles="1" noChangeArrowheads="1" noChangeShapeType="1" noTextEdit="1"/>
              </p:cNvSpPr>
              <p:nvPr/>
            </p:nvSpPr>
            <p:spPr>
              <a:xfrm>
                <a:off x="997228" y="1404975"/>
                <a:ext cx="10515600" cy="4812620"/>
              </a:xfrm>
              <a:prstGeom prst="rect">
                <a:avLst/>
              </a:prstGeom>
              <a:blipFill>
                <a:blip r:embed="rId2"/>
                <a:stretch>
                  <a:fillRect l="-483" t="-1316"/>
                </a:stretch>
              </a:blipFill>
            </p:spPr>
            <p:txBody>
              <a:bodyPr/>
              <a:lstStyle/>
              <a:p>
                <a:r>
                  <a:rPr lang="en-US">
                    <a:noFill/>
                  </a:rPr>
                  <a:t> </a:t>
                </a:r>
              </a:p>
            </p:txBody>
          </p:sp>
        </mc:Fallback>
      </mc:AlternateContent>
      <p:grpSp>
        <p:nvGrpSpPr>
          <p:cNvPr id="6" name="组合 2">
            <a:extLst>
              <a:ext uri="{FF2B5EF4-FFF2-40B4-BE49-F238E27FC236}">
                <a16:creationId xmlns:a16="http://schemas.microsoft.com/office/drawing/2014/main" id="{964D6C81-ECCD-0F4F-8D01-E5DBE706FD4B}"/>
              </a:ext>
            </a:extLst>
          </p:cNvPr>
          <p:cNvGrpSpPr/>
          <p:nvPr/>
        </p:nvGrpSpPr>
        <p:grpSpPr>
          <a:xfrm>
            <a:off x="-319314" y="3957059"/>
            <a:ext cx="12511314" cy="2649319"/>
            <a:chOff x="-159657" y="4116085"/>
            <a:chExt cx="12511314" cy="2649319"/>
          </a:xfrm>
        </p:grpSpPr>
        <p:pic>
          <p:nvPicPr>
            <p:cNvPr id="7" name="图片 1" descr="meta_transfer.pdf - Adobe Acrobat Reader DC">
              <a:extLst>
                <a:ext uri="{FF2B5EF4-FFF2-40B4-BE49-F238E27FC236}">
                  <a16:creationId xmlns:a16="http://schemas.microsoft.com/office/drawing/2014/main" id="{4FB4F018-1480-1D45-A4E6-A89C052A8FB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977" t="34014" r="25238" b="5530"/>
            <a:stretch/>
          </p:blipFill>
          <p:spPr>
            <a:xfrm>
              <a:off x="3468283" y="4116085"/>
              <a:ext cx="4963887" cy="2649319"/>
            </a:xfrm>
            <a:prstGeom prst="rect">
              <a:avLst/>
            </a:prstGeom>
          </p:spPr>
        </p:pic>
        <p:sp>
          <p:nvSpPr>
            <p:cNvPr id="8" name="内容占位符 4">
              <a:extLst>
                <a:ext uri="{FF2B5EF4-FFF2-40B4-BE49-F238E27FC236}">
                  <a16:creationId xmlns:a16="http://schemas.microsoft.com/office/drawing/2014/main" id="{A67D88FB-8B57-2E45-B91E-D74CB32D21DB}"/>
                </a:ext>
              </a:extLst>
            </p:cNvPr>
            <p:cNvSpPr txBox="1">
              <a:spLocks/>
            </p:cNvSpPr>
            <p:nvPr/>
          </p:nvSpPr>
          <p:spPr>
            <a:xfrm>
              <a:off x="-159657" y="5051477"/>
              <a:ext cx="4042228" cy="789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Calibri" panose="020F0502020204030204"/>
                </a:rPr>
                <a:t>It adapts faster if correctly disentangled.</a:t>
              </a:r>
            </a:p>
          </p:txBody>
        </p:sp>
        <p:sp>
          <p:nvSpPr>
            <p:cNvPr id="9" name="内容占位符 4">
              <a:extLst>
                <a:ext uri="{FF2B5EF4-FFF2-40B4-BE49-F238E27FC236}">
                  <a16:creationId xmlns:a16="http://schemas.microsoft.com/office/drawing/2014/main" id="{C2E739C1-E5C7-8048-81D3-9A0522701218}"/>
                </a:ext>
              </a:extLst>
            </p:cNvPr>
            <p:cNvSpPr txBox="1">
              <a:spLocks/>
            </p:cNvSpPr>
            <p:nvPr/>
          </p:nvSpPr>
          <p:spPr>
            <a:xfrm>
              <a:off x="8309429" y="5051477"/>
              <a:ext cx="4042228" cy="789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Calibri" panose="020F0502020204030204"/>
                </a:rPr>
                <a:t>This is a new approach to infer the causal direction!</a:t>
              </a:r>
            </a:p>
          </p:txBody>
        </p:sp>
      </p:grpSp>
      <p:sp>
        <p:nvSpPr>
          <p:cNvPr id="10" name="标题文案">
            <a:extLst>
              <a:ext uri="{FF2B5EF4-FFF2-40B4-BE49-F238E27FC236}">
                <a16:creationId xmlns:a16="http://schemas.microsoft.com/office/drawing/2014/main" id="{5BE1B41E-76E0-EF4D-935F-F0D215273447}"/>
              </a:ext>
            </a:extLst>
          </p:cNvPr>
          <p:cNvSpPr txBox="1"/>
          <p:nvPr/>
        </p:nvSpPr>
        <p:spPr>
          <a:xfrm>
            <a:off x="372443" y="244687"/>
            <a:ext cx="6720656" cy="3847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2500">
                <a:solidFill>
                  <a:srgbClr val="FFFFFF"/>
                </a:solidFill>
                <a:latin typeface="Microsoft YaHei"/>
                <a:ea typeface="Microsoft YaHei"/>
                <a:cs typeface="Microsoft YaHei"/>
                <a:sym typeface="Microsoft YaHei"/>
              </a:defRPr>
            </a:lvl1pPr>
          </a:lstStyle>
          <a:p>
            <a:r>
              <a:rPr lang="en-US" altLang="zh-CN" dirty="0">
                <a:solidFill>
                  <a:schemeClr val="tx1"/>
                </a:solidFill>
                <a:latin typeface="Alibaba Sans Heavy" panose="020B0903020203040204" pitchFamily="34" charset="0"/>
                <a:ea typeface="微软雅黑"/>
              </a:rPr>
              <a:t>Causality</a:t>
            </a:r>
            <a:r>
              <a:rPr lang="zh-CN" altLang="en-US" dirty="0">
                <a:solidFill>
                  <a:schemeClr val="tx1"/>
                </a:solidFill>
                <a:latin typeface="Alibaba Sans Heavy" panose="020B0903020203040204" pitchFamily="34" charset="0"/>
                <a:ea typeface="微软雅黑"/>
              </a:rPr>
              <a:t> </a:t>
            </a:r>
            <a:r>
              <a:rPr lang="en-US" altLang="zh-CN" dirty="0">
                <a:solidFill>
                  <a:schemeClr val="tx1"/>
                </a:solidFill>
                <a:latin typeface="Alibaba Sans Heavy" panose="020B0903020203040204" pitchFamily="34" charset="0"/>
                <a:ea typeface="微软雅黑"/>
              </a:rPr>
              <a:t>vs</a:t>
            </a:r>
            <a:r>
              <a:rPr lang="zh-CN" altLang="en-US" dirty="0">
                <a:solidFill>
                  <a:schemeClr val="tx1"/>
                </a:solidFill>
                <a:latin typeface="Alibaba Sans Heavy" panose="020B0903020203040204" pitchFamily="34" charset="0"/>
                <a:ea typeface="微软雅黑"/>
              </a:rPr>
              <a:t> </a:t>
            </a:r>
            <a:r>
              <a:rPr lang="en-US" altLang="zh-CN" dirty="0" err="1">
                <a:solidFill>
                  <a:schemeClr val="tx1"/>
                </a:solidFill>
                <a:latin typeface="Alibaba Sans Heavy" panose="020B0903020203040204" pitchFamily="34" charset="0"/>
                <a:ea typeface="微软雅黑"/>
              </a:rPr>
              <a:t>RepLearn</a:t>
            </a:r>
            <a:endParaRPr lang="en-US" altLang="zh-CN" dirty="0">
              <a:solidFill>
                <a:schemeClr val="tx1"/>
              </a:solidFill>
              <a:latin typeface="Alibaba Sans Heavy" panose="020B0903020203040204" pitchFamily="34" charset="0"/>
              <a:ea typeface="微软雅黑"/>
            </a:endParaRPr>
          </a:p>
        </p:txBody>
      </p:sp>
    </p:spTree>
    <p:extLst>
      <p:ext uri="{BB962C8B-B14F-4D97-AF65-F5344CB8AC3E}">
        <p14:creationId xmlns:p14="http://schemas.microsoft.com/office/powerpoint/2010/main" val="167593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245374" y="92015"/>
            <a:ext cx="11731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3733" b="1" dirty="0">
                <a:solidFill>
                  <a:srgbClr val="7030A0"/>
                </a:solidFill>
                <a:latin typeface="微软雅黑" panose="020B0503020204020204" pitchFamily="34" charset="-122"/>
                <a:ea typeface="微软雅黑" panose="020B0503020204020204" pitchFamily="34" charset="-122"/>
                <a:sym typeface="Arial"/>
              </a:rPr>
              <a:t>From graph theory and analysis to learning</a:t>
            </a:r>
            <a:endParaRPr lang="zh-CN" altLang="en-US" sz="3733" b="1" dirty="0">
              <a:solidFill>
                <a:srgbClr val="7030A0"/>
              </a:solidFill>
              <a:latin typeface="微软雅黑" panose="020B0503020204020204" pitchFamily="34" charset="-122"/>
              <a:ea typeface="微软雅黑" panose="020B0503020204020204" pitchFamily="34" charset="-122"/>
              <a:sym typeface="Arial"/>
            </a:endParaRPr>
          </a:p>
        </p:txBody>
      </p:sp>
      <p:sp>
        <p:nvSpPr>
          <p:cNvPr id="5" name="文本框 4"/>
          <p:cNvSpPr txBox="1"/>
          <p:nvPr/>
        </p:nvSpPr>
        <p:spPr>
          <a:xfrm>
            <a:off x="2376961" y="1417578"/>
            <a:ext cx="7569701" cy="461665"/>
          </a:xfrm>
          <a:prstGeom prst="rect">
            <a:avLst/>
          </a:prstGeom>
          <a:noFill/>
        </p:spPr>
        <p:txBody>
          <a:bodyPr wrap="none" rtlCol="0">
            <a:spAutoFit/>
          </a:bodyPr>
          <a:lstStyle/>
          <a:p>
            <a:pPr defTabSz="1219170">
              <a:buClr>
                <a:srgbClr val="000000"/>
              </a:buClr>
            </a:pPr>
            <a:r>
              <a:rPr lang="en-US" altLang="zh-CN" sz="2400" b="1" kern="0" dirty="0">
                <a:solidFill>
                  <a:srgbClr val="000000"/>
                </a:solidFill>
                <a:latin typeface="Arial"/>
                <a:cs typeface="Arial"/>
                <a:sym typeface="Arial"/>
              </a:rPr>
              <a:t>Progressive development of learning related fields</a:t>
            </a:r>
            <a:endParaRPr lang="zh-CN" altLang="en-US" sz="2400" b="1" kern="0" dirty="0">
              <a:solidFill>
                <a:srgbClr val="000000"/>
              </a:solidFill>
              <a:latin typeface="Arial"/>
              <a:cs typeface="Arial"/>
              <a:sym typeface="Arial"/>
            </a:endParaRPr>
          </a:p>
        </p:txBody>
      </p:sp>
      <p:sp>
        <p:nvSpPr>
          <p:cNvPr id="2" name="流程图: 磁盘 1"/>
          <p:cNvSpPr/>
          <p:nvPr/>
        </p:nvSpPr>
        <p:spPr>
          <a:xfrm>
            <a:off x="848140" y="2574709"/>
            <a:ext cx="1416089" cy="939011"/>
          </a:xfrm>
          <a:prstGeom prst="flowChartMagneticDisk">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Raw Data</a:t>
            </a:r>
            <a:endParaRPr lang="zh-CN" altLang="en-US" sz="1867" kern="0" dirty="0">
              <a:solidFill>
                <a:srgbClr val="000000"/>
              </a:solidFill>
              <a:latin typeface="Arial"/>
              <a:ea typeface="宋体" panose="02010600030101010101" pitchFamily="2" charset="-122"/>
              <a:sym typeface="Arial"/>
            </a:endParaRPr>
          </a:p>
        </p:txBody>
      </p:sp>
      <p:sp>
        <p:nvSpPr>
          <p:cNvPr id="3" name="流程图: 可选过程 2"/>
          <p:cNvSpPr/>
          <p:nvPr/>
        </p:nvSpPr>
        <p:spPr>
          <a:xfrm>
            <a:off x="2711008" y="2574709"/>
            <a:ext cx="1817440" cy="939011"/>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Feature Crafting</a:t>
            </a:r>
            <a:endParaRPr lang="zh-CN" altLang="en-US" sz="1867" kern="0" dirty="0">
              <a:solidFill>
                <a:srgbClr val="000000"/>
              </a:solidFill>
              <a:latin typeface="Arial"/>
              <a:ea typeface="宋体" panose="02010600030101010101" pitchFamily="2" charset="-122"/>
              <a:sym typeface="Arial"/>
            </a:endParaRPr>
          </a:p>
        </p:txBody>
      </p:sp>
      <p:sp>
        <p:nvSpPr>
          <p:cNvPr id="6" name="流程图: 可选过程 5"/>
          <p:cNvSpPr/>
          <p:nvPr/>
        </p:nvSpPr>
        <p:spPr>
          <a:xfrm>
            <a:off x="4874277" y="2574709"/>
            <a:ext cx="1817440" cy="939011"/>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Feature Selection </a:t>
            </a:r>
            <a:endParaRPr lang="zh-CN" altLang="en-US" sz="1867" kern="0" dirty="0">
              <a:solidFill>
                <a:srgbClr val="000000"/>
              </a:solidFill>
              <a:latin typeface="Arial"/>
              <a:ea typeface="宋体" panose="02010600030101010101" pitchFamily="2" charset="-122"/>
              <a:sym typeface="Arial"/>
            </a:endParaRPr>
          </a:p>
        </p:txBody>
      </p:sp>
      <p:sp>
        <p:nvSpPr>
          <p:cNvPr id="7" name="流程图: 可选过程 6"/>
          <p:cNvSpPr/>
          <p:nvPr/>
        </p:nvSpPr>
        <p:spPr>
          <a:xfrm>
            <a:off x="6994624" y="2574709"/>
            <a:ext cx="1986563" cy="939011"/>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Representation Learning</a:t>
            </a:r>
            <a:endParaRPr lang="zh-CN" altLang="en-US" sz="1867" kern="0" dirty="0">
              <a:solidFill>
                <a:srgbClr val="000000"/>
              </a:solidFill>
              <a:latin typeface="Arial"/>
              <a:ea typeface="宋体" panose="02010600030101010101" pitchFamily="2" charset="-122"/>
              <a:sym typeface="Arial"/>
            </a:endParaRPr>
          </a:p>
        </p:txBody>
      </p:sp>
      <p:sp>
        <p:nvSpPr>
          <p:cNvPr id="8" name="流程图: 可选过程 7"/>
          <p:cNvSpPr/>
          <p:nvPr/>
        </p:nvSpPr>
        <p:spPr>
          <a:xfrm>
            <a:off x="9327016" y="2574709"/>
            <a:ext cx="1986563" cy="939011"/>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End-to-end Learning</a:t>
            </a:r>
            <a:endParaRPr lang="zh-CN" altLang="en-US" sz="1867" kern="0" dirty="0">
              <a:solidFill>
                <a:srgbClr val="000000"/>
              </a:solidFill>
              <a:latin typeface="Arial"/>
              <a:ea typeface="宋体" panose="02010600030101010101" pitchFamily="2" charset="-122"/>
              <a:sym typeface="Arial"/>
            </a:endParaRPr>
          </a:p>
        </p:txBody>
      </p:sp>
      <p:cxnSp>
        <p:nvCxnSpPr>
          <p:cNvPr id="9" name="直接箭头连接符 8"/>
          <p:cNvCxnSpPr>
            <a:stCxn id="2" idx="4"/>
            <a:endCxn id="3" idx="1"/>
          </p:cNvCxnSpPr>
          <p:nvPr/>
        </p:nvCxnSpPr>
        <p:spPr>
          <a:xfrm>
            <a:off x="2264229" y="3044215"/>
            <a:ext cx="446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3" idx="3"/>
            <a:endCxn id="6" idx="1"/>
          </p:cNvCxnSpPr>
          <p:nvPr/>
        </p:nvCxnSpPr>
        <p:spPr>
          <a:xfrm>
            <a:off x="4528448" y="3044215"/>
            <a:ext cx="3458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3"/>
            <a:endCxn id="7" idx="1"/>
          </p:cNvCxnSpPr>
          <p:nvPr/>
        </p:nvCxnSpPr>
        <p:spPr>
          <a:xfrm>
            <a:off x="6691717" y="3044215"/>
            <a:ext cx="302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7" idx="3"/>
            <a:endCxn id="8" idx="1"/>
          </p:cNvCxnSpPr>
          <p:nvPr/>
        </p:nvCxnSpPr>
        <p:spPr>
          <a:xfrm>
            <a:off x="8981187" y="3044215"/>
            <a:ext cx="3458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æ¥çæºå¾å"/>
          <p:cNvPicPr>
            <a:picLocks noChangeAspect="1" noChangeArrowheads="1"/>
          </p:cNvPicPr>
          <p:nvPr/>
        </p:nvPicPr>
        <p:blipFill rotWithShape="1">
          <a:blip r:embed="rId3">
            <a:extLst>
              <a:ext uri="{28A0092B-C50C-407E-A947-70E740481C1C}">
                <a14:useLocalDpi xmlns:a14="http://schemas.microsoft.com/office/drawing/2010/main" val="0"/>
              </a:ext>
            </a:extLst>
          </a:blip>
          <a:srcRect r="49982"/>
          <a:stretch/>
        </p:blipFill>
        <p:spPr bwMode="auto">
          <a:xfrm>
            <a:off x="2947825" y="3583707"/>
            <a:ext cx="1343807" cy="1400019"/>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图片 16"/>
          <p:cNvPicPr>
            <a:picLocks noChangeAspect="1"/>
          </p:cNvPicPr>
          <p:nvPr/>
        </p:nvPicPr>
        <p:blipFill>
          <a:blip r:embed="rId4"/>
          <a:stretch>
            <a:fillRect/>
          </a:stretch>
        </p:blipFill>
        <p:spPr>
          <a:xfrm>
            <a:off x="990757" y="3650136"/>
            <a:ext cx="1264529" cy="1264529"/>
          </a:xfrm>
          <a:prstGeom prst="rect">
            <a:avLst/>
          </a:prstGeom>
        </p:spPr>
      </p:pic>
      <p:pic>
        <p:nvPicPr>
          <p:cNvPr id="19" name="图片 18"/>
          <p:cNvPicPr>
            <a:picLocks noChangeAspect="1"/>
          </p:cNvPicPr>
          <p:nvPr/>
        </p:nvPicPr>
        <p:blipFill rotWithShape="1">
          <a:blip r:embed="rId5"/>
          <a:srcRect l="24494" t="29440" b="4459"/>
          <a:stretch/>
        </p:blipFill>
        <p:spPr>
          <a:xfrm>
            <a:off x="5216402" y="3786389"/>
            <a:ext cx="1133191" cy="992020"/>
          </a:xfrm>
          <a:prstGeom prst="rect">
            <a:avLst/>
          </a:prstGeom>
        </p:spPr>
      </p:pic>
      <p:pic>
        <p:nvPicPr>
          <p:cNvPr id="6152" name="Picture 8" descr="æ¥çæºå¾å"/>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3745" y="3749505"/>
            <a:ext cx="1140364" cy="1065784"/>
          </a:xfrm>
          <a:prstGeom prst="rect">
            <a:avLst/>
          </a:prstGeom>
          <a:noFill/>
          <a:extLst>
            <a:ext uri="{909E8E84-426E-40dd-AFC4-6F175D3DCCD1}">
              <a14:hiddenFill xmlns:a14="http://schemas.microsoft.com/office/drawing/2010/main" xmlns="">
                <a:solidFill>
                  <a:srgbClr val="FFFFFF"/>
                </a:solidFill>
              </a14:hiddenFill>
            </a:ext>
          </a:extLst>
        </p:spPr>
      </p:pic>
      <p:pic>
        <p:nvPicPr>
          <p:cNvPr id="6154" name="Picture 10" descr="æ¥çæºå¾å"/>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05231" y="3844412"/>
            <a:ext cx="2277516" cy="826441"/>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6700" y="5119125"/>
            <a:ext cx="952641" cy="15448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4" name="虚尾箭头 23"/>
          <p:cNvSpPr/>
          <p:nvPr/>
        </p:nvSpPr>
        <p:spPr>
          <a:xfrm>
            <a:off x="2801888" y="5314416"/>
            <a:ext cx="8680859" cy="112235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altLang="zh-CN" sz="2667" kern="0" dirty="0">
                <a:solidFill>
                  <a:srgbClr val="FFFFFF"/>
                </a:solidFill>
                <a:latin typeface="Arial"/>
                <a:ea typeface="宋体" panose="02010600030101010101" pitchFamily="2" charset="-122"/>
                <a:sym typeface="Arial"/>
              </a:rPr>
              <a:t>Go through a similar development path?</a:t>
            </a:r>
            <a:endParaRPr lang="zh-CN" altLang="en-US" sz="2667" kern="0" dirty="0">
              <a:solidFill>
                <a:srgbClr val="FFFFFF"/>
              </a:solidFill>
              <a:latin typeface="Arial"/>
              <a:ea typeface="宋体" panose="02010600030101010101" pitchFamily="2" charset="-122"/>
              <a:sym typeface="Arial"/>
            </a:endParaRPr>
          </a:p>
        </p:txBody>
      </p:sp>
    </p:spTree>
    <p:extLst>
      <p:ext uri="{BB962C8B-B14F-4D97-AF65-F5344CB8AC3E}">
        <p14:creationId xmlns:p14="http://schemas.microsoft.com/office/powerpoint/2010/main" val="9596188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245374" y="92015"/>
            <a:ext cx="11731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4267" b="1" dirty="0">
                <a:solidFill>
                  <a:srgbClr val="7030A0"/>
                </a:solidFill>
                <a:latin typeface="微软雅黑" panose="020B0503020204020204" pitchFamily="34" charset="-122"/>
                <a:ea typeface="微软雅黑" panose="020B0503020204020204" pitchFamily="34" charset="-122"/>
                <a:sym typeface="Arial"/>
              </a:rPr>
              <a:t>Learning from Networks</a:t>
            </a:r>
            <a:endParaRPr lang="zh-CN" altLang="en-US" sz="4267" b="1" dirty="0">
              <a:solidFill>
                <a:srgbClr val="7030A0"/>
              </a:solidFill>
              <a:latin typeface="微软雅黑" panose="020B0503020204020204" pitchFamily="34" charset="-122"/>
              <a:ea typeface="微软雅黑" panose="020B0503020204020204" pitchFamily="34" charset="-122"/>
              <a:sym typeface="Arial"/>
            </a:endParaRPr>
          </a:p>
        </p:txBody>
      </p:sp>
      <p:sp>
        <p:nvSpPr>
          <p:cNvPr id="5" name="文本框 4"/>
          <p:cNvSpPr txBox="1"/>
          <p:nvPr/>
        </p:nvSpPr>
        <p:spPr>
          <a:xfrm>
            <a:off x="325626" y="1523597"/>
            <a:ext cx="11040953" cy="913199"/>
          </a:xfrm>
          <a:prstGeom prst="rect">
            <a:avLst/>
          </a:prstGeom>
          <a:noFill/>
        </p:spPr>
        <p:txBody>
          <a:bodyPr wrap="square" rtlCol="0">
            <a:spAutoFit/>
          </a:bodyPr>
          <a:lstStyle/>
          <a:p>
            <a:pPr algn="ctr" defTabSz="1219170">
              <a:buClr>
                <a:srgbClr val="000000"/>
              </a:buClr>
            </a:pPr>
            <a:r>
              <a:rPr lang="en-US" altLang="zh-CN" sz="2667" b="1" kern="0" dirty="0">
                <a:solidFill>
                  <a:srgbClr val="000000"/>
                </a:solidFill>
                <a:latin typeface="Arial"/>
                <a:cs typeface="Arial"/>
                <a:sym typeface="Arial"/>
              </a:rPr>
              <a:t>Provide </a:t>
            </a:r>
            <a:r>
              <a:rPr lang="en-US" altLang="zh-CN" sz="2667" b="1" kern="0" dirty="0">
                <a:solidFill>
                  <a:srgbClr val="0070C0"/>
                </a:solidFill>
                <a:latin typeface="Arial"/>
                <a:cs typeface="Arial"/>
                <a:sym typeface="Arial"/>
              </a:rPr>
              <a:t>general learning solutions </a:t>
            </a:r>
            <a:r>
              <a:rPr lang="en-US" altLang="zh-CN" sz="2667" b="1" kern="0" dirty="0">
                <a:solidFill>
                  <a:srgbClr val="000000"/>
                </a:solidFill>
                <a:latin typeface="Arial"/>
                <a:cs typeface="Arial"/>
                <a:sym typeface="Arial"/>
              </a:rPr>
              <a:t>to </a:t>
            </a:r>
            <a:r>
              <a:rPr lang="en-US" altLang="zh-CN" sz="2667" b="1" kern="0" dirty="0">
                <a:solidFill>
                  <a:srgbClr val="0070C0"/>
                </a:solidFill>
                <a:latin typeface="Arial"/>
                <a:cs typeface="Arial"/>
                <a:sym typeface="Arial"/>
              </a:rPr>
              <a:t>various tasks </a:t>
            </a:r>
            <a:r>
              <a:rPr lang="en-US" altLang="zh-CN" sz="2667" b="1" kern="0" dirty="0">
                <a:solidFill>
                  <a:srgbClr val="000000"/>
                </a:solidFill>
                <a:latin typeface="Arial"/>
                <a:cs typeface="Arial"/>
                <a:sym typeface="Arial"/>
              </a:rPr>
              <a:t>over a diverse range of </a:t>
            </a:r>
            <a:r>
              <a:rPr lang="en-US" altLang="zh-CN" sz="2667" b="1" kern="0" dirty="0">
                <a:solidFill>
                  <a:srgbClr val="0070C0"/>
                </a:solidFill>
                <a:latin typeface="Arial"/>
                <a:cs typeface="Arial"/>
                <a:sym typeface="Arial"/>
              </a:rPr>
              <a:t>complex networks</a:t>
            </a:r>
            <a:r>
              <a:rPr lang="en-US" altLang="zh-CN" sz="2667" b="1" kern="0" dirty="0">
                <a:solidFill>
                  <a:srgbClr val="000000"/>
                </a:solidFill>
                <a:latin typeface="Arial"/>
                <a:cs typeface="Arial"/>
                <a:sym typeface="Arial"/>
              </a:rPr>
              <a:t>.</a:t>
            </a:r>
            <a:endParaRPr lang="zh-CN" altLang="en-US" sz="2667" b="1" kern="0" dirty="0">
              <a:solidFill>
                <a:srgbClr val="000000"/>
              </a:solidFill>
              <a:latin typeface="Arial"/>
              <a:cs typeface="Arial"/>
              <a:sym typeface="Arial"/>
            </a:endParaRPr>
          </a:p>
        </p:txBody>
      </p:sp>
      <p:sp>
        <p:nvSpPr>
          <p:cNvPr id="53" name="流程图: 磁盘 52"/>
          <p:cNvSpPr/>
          <p:nvPr/>
        </p:nvSpPr>
        <p:spPr>
          <a:xfrm>
            <a:off x="848140" y="2923059"/>
            <a:ext cx="1416089" cy="939011"/>
          </a:xfrm>
          <a:prstGeom prst="flowChartMagneticDisk">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Raw Data</a:t>
            </a:r>
            <a:endParaRPr lang="zh-CN" altLang="en-US" sz="1867" kern="0" dirty="0">
              <a:solidFill>
                <a:srgbClr val="000000"/>
              </a:solidFill>
              <a:latin typeface="Arial"/>
              <a:ea typeface="宋体" panose="02010600030101010101" pitchFamily="2" charset="-122"/>
              <a:sym typeface="Arial"/>
            </a:endParaRPr>
          </a:p>
        </p:txBody>
      </p:sp>
      <p:sp>
        <p:nvSpPr>
          <p:cNvPr id="54" name="流程图: 可选过程 53"/>
          <p:cNvSpPr/>
          <p:nvPr/>
        </p:nvSpPr>
        <p:spPr>
          <a:xfrm>
            <a:off x="2711008" y="2923059"/>
            <a:ext cx="1817440" cy="939011"/>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Feature Crafting</a:t>
            </a:r>
            <a:endParaRPr lang="zh-CN" altLang="en-US" sz="1867" kern="0" dirty="0">
              <a:solidFill>
                <a:srgbClr val="000000"/>
              </a:solidFill>
              <a:latin typeface="Arial"/>
              <a:ea typeface="宋体" panose="02010600030101010101" pitchFamily="2" charset="-122"/>
              <a:sym typeface="Arial"/>
            </a:endParaRPr>
          </a:p>
        </p:txBody>
      </p:sp>
      <p:sp>
        <p:nvSpPr>
          <p:cNvPr id="55" name="流程图: 可选过程 54"/>
          <p:cNvSpPr/>
          <p:nvPr/>
        </p:nvSpPr>
        <p:spPr>
          <a:xfrm>
            <a:off x="4874277" y="2923059"/>
            <a:ext cx="1817440" cy="939011"/>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Feature Selection </a:t>
            </a:r>
            <a:endParaRPr lang="zh-CN" altLang="en-US" sz="1867" kern="0" dirty="0">
              <a:solidFill>
                <a:srgbClr val="000000"/>
              </a:solidFill>
              <a:latin typeface="Arial"/>
              <a:ea typeface="宋体" panose="02010600030101010101" pitchFamily="2" charset="-122"/>
              <a:sym typeface="Arial"/>
            </a:endParaRPr>
          </a:p>
        </p:txBody>
      </p:sp>
      <p:sp>
        <p:nvSpPr>
          <p:cNvPr id="56" name="流程图: 可选过程 55"/>
          <p:cNvSpPr/>
          <p:nvPr/>
        </p:nvSpPr>
        <p:spPr>
          <a:xfrm>
            <a:off x="6994624" y="2923059"/>
            <a:ext cx="1986563" cy="939011"/>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Representation Learning</a:t>
            </a:r>
            <a:endParaRPr lang="zh-CN" altLang="en-US" sz="1867" kern="0" dirty="0">
              <a:solidFill>
                <a:srgbClr val="000000"/>
              </a:solidFill>
              <a:latin typeface="Arial"/>
              <a:ea typeface="宋体" panose="02010600030101010101" pitchFamily="2" charset="-122"/>
              <a:sym typeface="Arial"/>
            </a:endParaRPr>
          </a:p>
        </p:txBody>
      </p:sp>
      <p:sp>
        <p:nvSpPr>
          <p:cNvPr id="57" name="流程图: 可选过程 56"/>
          <p:cNvSpPr/>
          <p:nvPr/>
        </p:nvSpPr>
        <p:spPr>
          <a:xfrm>
            <a:off x="9327016" y="2923059"/>
            <a:ext cx="1986563" cy="939011"/>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End-to-end Learning</a:t>
            </a:r>
            <a:endParaRPr lang="zh-CN" altLang="en-US" sz="1867" kern="0" dirty="0">
              <a:solidFill>
                <a:srgbClr val="000000"/>
              </a:solidFill>
              <a:latin typeface="Arial"/>
              <a:ea typeface="宋体" panose="02010600030101010101" pitchFamily="2" charset="-122"/>
              <a:sym typeface="Arial"/>
            </a:endParaRPr>
          </a:p>
        </p:txBody>
      </p:sp>
      <p:cxnSp>
        <p:nvCxnSpPr>
          <p:cNvPr id="58" name="直接箭头连接符 57"/>
          <p:cNvCxnSpPr>
            <a:stCxn id="53" idx="4"/>
            <a:endCxn id="54" idx="1"/>
          </p:cNvCxnSpPr>
          <p:nvPr/>
        </p:nvCxnSpPr>
        <p:spPr>
          <a:xfrm>
            <a:off x="2264229" y="3392564"/>
            <a:ext cx="446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54" idx="3"/>
            <a:endCxn id="55" idx="1"/>
          </p:cNvCxnSpPr>
          <p:nvPr/>
        </p:nvCxnSpPr>
        <p:spPr>
          <a:xfrm>
            <a:off x="4528448" y="3392564"/>
            <a:ext cx="3458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5" idx="3"/>
            <a:endCxn id="56" idx="1"/>
          </p:cNvCxnSpPr>
          <p:nvPr/>
        </p:nvCxnSpPr>
        <p:spPr>
          <a:xfrm>
            <a:off x="6691717" y="3392564"/>
            <a:ext cx="302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56" idx="3"/>
            <a:endCxn id="57" idx="1"/>
          </p:cNvCxnSpPr>
          <p:nvPr/>
        </p:nvCxnSpPr>
        <p:spPr>
          <a:xfrm>
            <a:off x="8981187" y="3392564"/>
            <a:ext cx="3458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9998" y="4438840"/>
            <a:ext cx="952641" cy="15448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3" name="矩形 72"/>
          <p:cNvSpPr/>
          <p:nvPr/>
        </p:nvSpPr>
        <p:spPr>
          <a:xfrm>
            <a:off x="2711008" y="4787182"/>
            <a:ext cx="1817440" cy="71183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Graph Theory and Analysis</a:t>
            </a:r>
            <a:endParaRPr lang="zh-CN" altLang="en-US" sz="1867" kern="0" dirty="0">
              <a:solidFill>
                <a:srgbClr val="000000"/>
              </a:solidFill>
              <a:latin typeface="Arial"/>
              <a:ea typeface="宋体" panose="02010600030101010101" pitchFamily="2" charset="-122"/>
              <a:sym typeface="Arial"/>
            </a:endParaRPr>
          </a:p>
        </p:txBody>
      </p:sp>
      <p:sp>
        <p:nvSpPr>
          <p:cNvPr id="74" name="矩形 73"/>
          <p:cNvSpPr/>
          <p:nvPr/>
        </p:nvSpPr>
        <p:spPr>
          <a:xfrm>
            <a:off x="4867956" y="4787185"/>
            <a:ext cx="1817440" cy="71183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Graph Feature Selection</a:t>
            </a:r>
            <a:endParaRPr lang="zh-CN" altLang="en-US" sz="1867" kern="0" dirty="0">
              <a:solidFill>
                <a:srgbClr val="000000"/>
              </a:solidFill>
              <a:latin typeface="Arial"/>
              <a:ea typeface="宋体" panose="02010600030101010101" pitchFamily="2" charset="-122"/>
              <a:sym typeface="Arial"/>
            </a:endParaRPr>
          </a:p>
        </p:txBody>
      </p:sp>
      <p:sp>
        <p:nvSpPr>
          <p:cNvPr id="75" name="矩形 74"/>
          <p:cNvSpPr/>
          <p:nvPr/>
        </p:nvSpPr>
        <p:spPr>
          <a:xfrm>
            <a:off x="7077923" y="4787183"/>
            <a:ext cx="1817440" cy="71183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Network Embedding</a:t>
            </a:r>
            <a:endParaRPr lang="zh-CN" altLang="en-US" sz="1867" kern="0" dirty="0">
              <a:solidFill>
                <a:srgbClr val="000000"/>
              </a:solidFill>
              <a:latin typeface="Arial"/>
              <a:ea typeface="宋体" panose="02010600030101010101" pitchFamily="2" charset="-122"/>
              <a:sym typeface="Arial"/>
            </a:endParaRPr>
          </a:p>
        </p:txBody>
      </p:sp>
      <p:sp>
        <p:nvSpPr>
          <p:cNvPr id="76" name="矩形 75"/>
          <p:cNvSpPr/>
          <p:nvPr/>
        </p:nvSpPr>
        <p:spPr>
          <a:xfrm>
            <a:off x="9340897" y="4787183"/>
            <a:ext cx="1817440" cy="71183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1219170">
              <a:buClr>
                <a:srgbClr val="000000"/>
              </a:buClr>
            </a:pPr>
            <a:r>
              <a:rPr lang="en-US" altLang="zh-CN" sz="1867" kern="0" dirty="0">
                <a:solidFill>
                  <a:srgbClr val="000000"/>
                </a:solidFill>
                <a:latin typeface="Arial"/>
                <a:ea typeface="宋体" panose="02010600030101010101" pitchFamily="2" charset="-122"/>
                <a:sym typeface="Arial"/>
              </a:rPr>
              <a:t>Graph Neural Network</a:t>
            </a:r>
            <a:endParaRPr lang="zh-CN" altLang="en-US" sz="1867" kern="0" dirty="0">
              <a:solidFill>
                <a:srgbClr val="000000"/>
              </a:solidFill>
              <a:latin typeface="Arial"/>
              <a:ea typeface="宋体" panose="02010600030101010101" pitchFamily="2" charset="-122"/>
              <a:sym typeface="Arial"/>
            </a:endParaRPr>
          </a:p>
        </p:txBody>
      </p:sp>
    </p:spTree>
    <p:extLst>
      <p:ext uri="{BB962C8B-B14F-4D97-AF65-F5344CB8AC3E}">
        <p14:creationId xmlns:p14="http://schemas.microsoft.com/office/powerpoint/2010/main" val="1140986674"/>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3F56B3-5D20-7242-8896-21E9A6481A40}"/>
              </a:ext>
            </a:extLst>
          </p:cNvPr>
          <p:cNvSpPr>
            <a:spLocks noGrp="1"/>
          </p:cNvSpPr>
          <p:nvPr>
            <p:ph type="sldNum" sz="quarter" idx="12"/>
          </p:nvPr>
        </p:nvSpPr>
        <p:spPr/>
        <p:txBody>
          <a:bodyPr/>
          <a:lstStyle/>
          <a:p>
            <a:pPr algn="l" defTabSz="914377">
              <a:defRPr/>
            </a:pPr>
            <a:fld id="{0CFEC368-1D7A-4F81-ABF6-AE0E36BAF64C}" type="slidenum">
              <a:rPr lang="en-US" sz="1400" b="1" smtClean="0">
                <a:solidFill>
                  <a:srgbClr val="FFFFFF"/>
                </a:solidFill>
              </a:rPr>
              <a:pPr algn="l" defTabSz="914377">
                <a:defRPr/>
              </a:pPr>
              <a:t>17</a:t>
            </a:fld>
            <a:endParaRPr lang="en-US" sz="1400" b="1">
              <a:solidFill>
                <a:srgbClr val="FFFFFF"/>
              </a:solidFill>
            </a:endParaRPr>
          </a:p>
        </p:txBody>
      </p:sp>
      <p:sp>
        <p:nvSpPr>
          <p:cNvPr id="30" name="TextBox 29">
            <a:extLst>
              <a:ext uri="{FF2B5EF4-FFF2-40B4-BE49-F238E27FC236}">
                <a16:creationId xmlns:a16="http://schemas.microsoft.com/office/drawing/2014/main" id="{87C98013-7899-1441-9903-ECA53BECA8FF}"/>
              </a:ext>
            </a:extLst>
          </p:cNvPr>
          <p:cNvSpPr txBox="1"/>
          <p:nvPr/>
        </p:nvSpPr>
        <p:spPr>
          <a:xfrm>
            <a:off x="2860390" y="455982"/>
            <a:ext cx="4831080" cy="461665"/>
          </a:xfrm>
          <a:prstGeom prst="rect">
            <a:avLst/>
          </a:prstGeom>
          <a:noFill/>
          <a:ln>
            <a:noFill/>
          </a:ln>
        </p:spPr>
        <p:txBody>
          <a:bodyPr wrap="square" rtlCol="0">
            <a:spAutoFit/>
          </a:bodyPr>
          <a:lstStyle/>
          <a:p>
            <a:pPr>
              <a:defRPr/>
            </a:pPr>
            <a:r>
              <a:rPr lang="en-US" altLang="zh-CN" sz="2400" b="1" kern="0" dirty="0">
                <a:latin typeface="Microsoft Tai Le" panose="020B0502040204020203" pitchFamily="34" charset="0"/>
                <a:cs typeface="Microsoft Tai Le" panose="020B0502040204020203" pitchFamily="34" charset="0"/>
              </a:rPr>
              <a:t>Graph</a:t>
            </a:r>
            <a:r>
              <a:rPr lang="zh-CN" altLang="en-US" sz="2400" b="1" kern="0" dirty="0">
                <a:latin typeface="Microsoft Tai Le" panose="020B0502040204020203" pitchFamily="34" charset="0"/>
                <a:cs typeface="Microsoft Tai Le" panose="020B0502040204020203" pitchFamily="34" charset="0"/>
              </a:rPr>
              <a:t> </a:t>
            </a:r>
            <a:r>
              <a:rPr lang="en-US" altLang="zh-CN" sz="2400" b="1" kern="0" dirty="0">
                <a:latin typeface="Microsoft Tai Le" panose="020B0502040204020203" pitchFamily="34" charset="0"/>
                <a:cs typeface="Microsoft Tai Le" panose="020B0502040204020203" pitchFamily="34" charset="0"/>
              </a:rPr>
              <a:t>Embedding</a:t>
            </a:r>
            <a:r>
              <a:rPr lang="zh-CN" altLang="en-US" sz="2400" b="1" kern="0" dirty="0">
                <a:latin typeface="Microsoft Tai Le" panose="020B0502040204020203" pitchFamily="34" charset="0"/>
                <a:cs typeface="Microsoft Tai Le" panose="020B0502040204020203" pitchFamily="34" charset="0"/>
              </a:rPr>
              <a:t> </a:t>
            </a:r>
            <a:endParaRPr lang="en-US" sz="2400" b="1" kern="0" dirty="0">
              <a:latin typeface="Microsoft Tai Le" panose="020B0502040204020203" pitchFamily="34" charset="0"/>
              <a:cs typeface="Microsoft Tai Le" panose="020B0502040204020203" pitchFamily="34" charset="0"/>
            </a:endParaRPr>
          </a:p>
        </p:txBody>
      </p:sp>
      <p:cxnSp>
        <p:nvCxnSpPr>
          <p:cNvPr id="31" name="Straight Arrow Connector 30">
            <a:extLst>
              <a:ext uri="{FF2B5EF4-FFF2-40B4-BE49-F238E27FC236}">
                <a16:creationId xmlns:a16="http://schemas.microsoft.com/office/drawing/2014/main" id="{93122048-CB89-6B49-819D-76DD6E902113}"/>
              </a:ext>
            </a:extLst>
          </p:cNvPr>
          <p:cNvCxnSpPr/>
          <p:nvPr/>
        </p:nvCxnSpPr>
        <p:spPr>
          <a:xfrm flipH="1">
            <a:off x="2113630" y="917647"/>
            <a:ext cx="1584960" cy="772775"/>
          </a:xfrm>
          <a:prstGeom prst="straightConnector1">
            <a:avLst/>
          </a:prstGeom>
          <a:noFill/>
          <a:ln w="25400" cap="flat" cmpd="sng" algn="ctr">
            <a:solidFill>
              <a:srgbClr val="1891FB"/>
            </a:solidFill>
            <a:prstDash val="solid"/>
            <a:tailEnd type="triangle"/>
          </a:ln>
          <a:effectLst>
            <a:outerShdw blurRad="40000" dist="20000" dir="5400000" rotWithShape="0">
              <a:srgbClr val="000000">
                <a:alpha val="38000"/>
              </a:srgbClr>
            </a:outerShdw>
          </a:effectLst>
        </p:spPr>
      </p:cxnSp>
      <p:sp>
        <p:nvSpPr>
          <p:cNvPr id="32" name="TextBox 31">
            <a:extLst>
              <a:ext uri="{FF2B5EF4-FFF2-40B4-BE49-F238E27FC236}">
                <a16:creationId xmlns:a16="http://schemas.microsoft.com/office/drawing/2014/main" id="{34F8F863-7136-634D-84D0-BD20946E880B}"/>
              </a:ext>
            </a:extLst>
          </p:cNvPr>
          <p:cNvSpPr txBox="1"/>
          <p:nvPr/>
        </p:nvSpPr>
        <p:spPr>
          <a:xfrm>
            <a:off x="665830" y="1690422"/>
            <a:ext cx="3154680" cy="369332"/>
          </a:xfrm>
          <a:prstGeom prst="rect">
            <a:avLst/>
          </a:prstGeom>
          <a:noFill/>
          <a:ln>
            <a:noFill/>
          </a:ln>
        </p:spPr>
        <p:txBody>
          <a:bodyPr wrap="square" rtlCol="0">
            <a:spAutoFit/>
          </a:bodyPr>
          <a:lstStyle/>
          <a:p>
            <a:pPr>
              <a:defRPr/>
            </a:pPr>
            <a:r>
              <a:rPr lang="en-US" altLang="zh-CN" b="1" kern="0" dirty="0">
                <a:latin typeface="Calibri"/>
              </a:rPr>
              <a:t>Shallow</a:t>
            </a:r>
            <a:r>
              <a:rPr lang="zh-CN" altLang="en-US" b="1" kern="0" dirty="0">
                <a:latin typeface="Calibri"/>
              </a:rPr>
              <a:t> </a:t>
            </a:r>
            <a:r>
              <a:rPr lang="en-US" altLang="zh-CN" b="1" kern="0" dirty="0">
                <a:latin typeface="Calibri"/>
              </a:rPr>
              <a:t>Embedding</a:t>
            </a:r>
            <a:r>
              <a:rPr lang="zh-CN" altLang="en-US" b="1" kern="0" dirty="0">
                <a:latin typeface="Calibri"/>
              </a:rPr>
              <a:t> </a:t>
            </a:r>
            <a:r>
              <a:rPr lang="en-US" altLang="zh-CN" b="1" kern="0" dirty="0">
                <a:latin typeface="Calibri"/>
              </a:rPr>
              <a:t>Methods</a:t>
            </a:r>
            <a:endParaRPr lang="en-US" b="1" kern="0" dirty="0">
              <a:latin typeface="Calibri"/>
            </a:endParaRPr>
          </a:p>
        </p:txBody>
      </p:sp>
      <p:cxnSp>
        <p:nvCxnSpPr>
          <p:cNvPr id="33" name="Straight Connector 32">
            <a:extLst>
              <a:ext uri="{FF2B5EF4-FFF2-40B4-BE49-F238E27FC236}">
                <a16:creationId xmlns:a16="http://schemas.microsoft.com/office/drawing/2014/main" id="{77D5446C-6633-DD49-9518-795438013046}"/>
              </a:ext>
            </a:extLst>
          </p:cNvPr>
          <p:cNvCxnSpPr>
            <a:cxnSpLocks/>
          </p:cNvCxnSpPr>
          <p:nvPr/>
        </p:nvCxnSpPr>
        <p:spPr>
          <a:xfrm>
            <a:off x="848710" y="2059754"/>
            <a:ext cx="0" cy="2008345"/>
          </a:xfrm>
          <a:prstGeom prst="line">
            <a:avLst/>
          </a:prstGeom>
          <a:noFill/>
          <a:ln w="25400" cap="flat" cmpd="sng" algn="ctr">
            <a:solidFill>
              <a:srgbClr val="1891FB"/>
            </a:solidFill>
            <a:prstDash val="solid"/>
          </a:ln>
          <a:effectLst>
            <a:outerShdw blurRad="40000" dist="20000" dir="5400000" rotWithShape="0">
              <a:srgbClr val="000000">
                <a:alpha val="38000"/>
              </a:srgbClr>
            </a:outerShdw>
          </a:effectLst>
        </p:spPr>
      </p:cxnSp>
      <p:cxnSp>
        <p:nvCxnSpPr>
          <p:cNvPr id="34" name="Straight Connector 33">
            <a:extLst>
              <a:ext uri="{FF2B5EF4-FFF2-40B4-BE49-F238E27FC236}">
                <a16:creationId xmlns:a16="http://schemas.microsoft.com/office/drawing/2014/main" id="{532C5386-877C-A347-AD34-A0BBAA5C3647}"/>
              </a:ext>
            </a:extLst>
          </p:cNvPr>
          <p:cNvCxnSpPr/>
          <p:nvPr/>
        </p:nvCxnSpPr>
        <p:spPr>
          <a:xfrm>
            <a:off x="848710" y="2574342"/>
            <a:ext cx="350520" cy="0"/>
          </a:xfrm>
          <a:prstGeom prst="line">
            <a:avLst/>
          </a:prstGeom>
          <a:noFill/>
          <a:ln w="25400" cap="flat" cmpd="sng" algn="ctr">
            <a:solidFill>
              <a:srgbClr val="1891FB"/>
            </a:solidFill>
            <a:prstDash val="solid"/>
          </a:ln>
          <a:effectLst>
            <a:outerShdw blurRad="40000" dist="20000" dir="5400000" rotWithShape="0">
              <a:srgbClr val="000000">
                <a:alpha val="38000"/>
              </a:srgbClr>
            </a:outerShdw>
          </a:effectLst>
        </p:spPr>
      </p:cxnSp>
      <p:sp>
        <p:nvSpPr>
          <p:cNvPr id="35" name="TextBox 34">
            <a:extLst>
              <a:ext uri="{FF2B5EF4-FFF2-40B4-BE49-F238E27FC236}">
                <a16:creationId xmlns:a16="http://schemas.microsoft.com/office/drawing/2014/main" id="{BFF87013-880E-AD4A-BF40-0876CC009C73}"/>
              </a:ext>
            </a:extLst>
          </p:cNvPr>
          <p:cNvSpPr txBox="1"/>
          <p:nvPr/>
        </p:nvSpPr>
        <p:spPr>
          <a:xfrm>
            <a:off x="1199230" y="2387890"/>
            <a:ext cx="3840480" cy="369332"/>
          </a:xfrm>
          <a:prstGeom prst="rect">
            <a:avLst/>
          </a:prstGeom>
          <a:noFill/>
          <a:ln>
            <a:noFill/>
          </a:ln>
        </p:spPr>
        <p:txBody>
          <a:bodyPr wrap="square" rtlCol="0">
            <a:spAutoFit/>
          </a:bodyPr>
          <a:lstStyle/>
          <a:p>
            <a:pPr>
              <a:defRPr/>
            </a:pPr>
            <a:r>
              <a:rPr lang="en-US" altLang="zh-CN" b="1" kern="0" dirty="0">
                <a:latin typeface="Calibri"/>
              </a:rPr>
              <a:t>Matrix</a:t>
            </a:r>
            <a:r>
              <a:rPr lang="zh-CN" altLang="en-US" b="1" kern="0" dirty="0">
                <a:latin typeface="Calibri"/>
              </a:rPr>
              <a:t> </a:t>
            </a:r>
            <a:r>
              <a:rPr lang="en-US" altLang="zh-CN" b="1" kern="0" dirty="0">
                <a:latin typeface="Calibri"/>
              </a:rPr>
              <a:t>Factorization</a:t>
            </a:r>
            <a:r>
              <a:rPr lang="zh-CN" altLang="en-US" b="1" kern="0" dirty="0">
                <a:latin typeface="Calibri"/>
              </a:rPr>
              <a:t> </a:t>
            </a:r>
            <a:r>
              <a:rPr lang="en-US" altLang="zh-CN" b="1" kern="0" dirty="0">
                <a:latin typeface="Calibri"/>
              </a:rPr>
              <a:t>Based</a:t>
            </a:r>
            <a:r>
              <a:rPr lang="zh-CN" altLang="en-US" b="1" kern="0" dirty="0">
                <a:latin typeface="Calibri"/>
              </a:rPr>
              <a:t> </a:t>
            </a:r>
            <a:r>
              <a:rPr lang="en-US" altLang="zh-CN" b="1" kern="0" dirty="0">
                <a:latin typeface="Calibri"/>
              </a:rPr>
              <a:t>Methods</a:t>
            </a:r>
            <a:r>
              <a:rPr lang="zh-CN" altLang="en-US" b="1" kern="0" dirty="0">
                <a:latin typeface="Calibri"/>
              </a:rPr>
              <a:t> </a:t>
            </a:r>
            <a:endParaRPr lang="en-US" b="1" kern="0" dirty="0">
              <a:latin typeface="Calibri"/>
            </a:endParaRPr>
          </a:p>
        </p:txBody>
      </p:sp>
      <p:sp>
        <p:nvSpPr>
          <p:cNvPr id="36" name="TextBox 35">
            <a:extLst>
              <a:ext uri="{FF2B5EF4-FFF2-40B4-BE49-F238E27FC236}">
                <a16:creationId xmlns:a16="http://schemas.microsoft.com/office/drawing/2014/main" id="{9CD9E025-3B8A-6C48-AB6E-00C63CACE28E}"/>
              </a:ext>
            </a:extLst>
          </p:cNvPr>
          <p:cNvSpPr txBox="1"/>
          <p:nvPr/>
        </p:nvSpPr>
        <p:spPr>
          <a:xfrm>
            <a:off x="1344010" y="2836993"/>
            <a:ext cx="3550920" cy="1231106"/>
          </a:xfrm>
          <a:prstGeom prst="rect">
            <a:avLst/>
          </a:prstGeom>
          <a:noFill/>
          <a:ln>
            <a:noFill/>
          </a:ln>
        </p:spPr>
        <p:txBody>
          <a:bodyPr wrap="square" rtlCol="0">
            <a:spAutoFit/>
          </a:bodyPr>
          <a:lstStyle/>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[Belkin</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NIPS2002]</a:t>
            </a:r>
          </a:p>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[Ahmed</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WWW2013]</a:t>
            </a:r>
          </a:p>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[Cao</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KDD2015]</a:t>
            </a:r>
          </a:p>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a:t>
            </a:r>
            <a:r>
              <a:rPr lang="en-US" sz="1400" b="1" kern="0" dirty="0" err="1">
                <a:latin typeface="Microsoft Tai Le" panose="020B0502040204020203" pitchFamily="34" charset="0"/>
                <a:cs typeface="Microsoft Tai Le" panose="020B0502040204020203" pitchFamily="34" charset="0"/>
              </a:rPr>
              <a:t>Ou</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KDD2016] </a:t>
            </a:r>
          </a:p>
          <a:p>
            <a:pPr marL="285750" indent="-285750">
              <a:buFont typeface="Arial" panose="020B0604020202020204" pitchFamily="34" charset="0"/>
              <a:buChar char="•"/>
              <a:defRPr/>
            </a:pPr>
            <a:endParaRPr lang="en-US" b="1" kern="0" dirty="0">
              <a:latin typeface="Calibri"/>
            </a:endParaRPr>
          </a:p>
        </p:txBody>
      </p:sp>
      <p:cxnSp>
        <p:nvCxnSpPr>
          <p:cNvPr id="37" name="Straight Connector 36">
            <a:extLst>
              <a:ext uri="{FF2B5EF4-FFF2-40B4-BE49-F238E27FC236}">
                <a16:creationId xmlns:a16="http://schemas.microsoft.com/office/drawing/2014/main" id="{61B41148-FF21-3B4E-A087-2CEB25F0B803}"/>
              </a:ext>
            </a:extLst>
          </p:cNvPr>
          <p:cNvCxnSpPr/>
          <p:nvPr/>
        </p:nvCxnSpPr>
        <p:spPr>
          <a:xfrm>
            <a:off x="848710" y="4068099"/>
            <a:ext cx="350520" cy="0"/>
          </a:xfrm>
          <a:prstGeom prst="line">
            <a:avLst/>
          </a:prstGeom>
          <a:noFill/>
          <a:ln w="25400" cap="flat" cmpd="sng" algn="ctr">
            <a:solidFill>
              <a:srgbClr val="1891FB"/>
            </a:solidFill>
            <a:prstDash val="solid"/>
          </a:ln>
          <a:effectLst>
            <a:outerShdw blurRad="40000" dist="20000" dir="5400000" rotWithShape="0">
              <a:srgbClr val="000000">
                <a:alpha val="38000"/>
              </a:srgbClr>
            </a:outerShdw>
          </a:effectLst>
        </p:spPr>
      </p:cxnSp>
      <p:sp>
        <p:nvSpPr>
          <p:cNvPr id="38" name="TextBox 37">
            <a:extLst>
              <a:ext uri="{FF2B5EF4-FFF2-40B4-BE49-F238E27FC236}">
                <a16:creationId xmlns:a16="http://schemas.microsoft.com/office/drawing/2014/main" id="{21AD5C7E-51E2-C444-82A8-514F0235E34C}"/>
              </a:ext>
            </a:extLst>
          </p:cNvPr>
          <p:cNvSpPr txBox="1"/>
          <p:nvPr/>
        </p:nvSpPr>
        <p:spPr>
          <a:xfrm>
            <a:off x="1183990" y="3858133"/>
            <a:ext cx="3550920" cy="369332"/>
          </a:xfrm>
          <a:prstGeom prst="rect">
            <a:avLst/>
          </a:prstGeom>
          <a:noFill/>
          <a:ln>
            <a:noFill/>
          </a:ln>
        </p:spPr>
        <p:txBody>
          <a:bodyPr wrap="square" rtlCol="0">
            <a:spAutoFit/>
          </a:bodyPr>
          <a:lstStyle/>
          <a:p>
            <a:pPr>
              <a:defRPr/>
            </a:pPr>
            <a:r>
              <a:rPr lang="en-US" altLang="zh-CN" b="1" kern="0" dirty="0">
                <a:latin typeface="Calibri"/>
              </a:rPr>
              <a:t>Random</a:t>
            </a:r>
            <a:r>
              <a:rPr lang="zh-CN" altLang="en-US" b="1" kern="0" dirty="0">
                <a:latin typeface="Calibri"/>
              </a:rPr>
              <a:t> </a:t>
            </a:r>
            <a:r>
              <a:rPr lang="en-US" altLang="zh-CN" b="1" kern="0" dirty="0">
                <a:latin typeface="Calibri"/>
              </a:rPr>
              <a:t>Walk</a:t>
            </a:r>
            <a:r>
              <a:rPr lang="zh-CN" altLang="en-US" b="1" kern="0" dirty="0">
                <a:latin typeface="Calibri"/>
              </a:rPr>
              <a:t> </a:t>
            </a:r>
            <a:r>
              <a:rPr lang="en-US" altLang="zh-CN" b="1" kern="0" dirty="0">
                <a:latin typeface="Calibri"/>
              </a:rPr>
              <a:t>Based</a:t>
            </a:r>
            <a:r>
              <a:rPr lang="zh-CN" altLang="en-US" b="1" kern="0" dirty="0">
                <a:latin typeface="Calibri"/>
              </a:rPr>
              <a:t> </a:t>
            </a:r>
            <a:r>
              <a:rPr lang="en-US" altLang="zh-CN" b="1" kern="0" dirty="0">
                <a:latin typeface="Calibri"/>
              </a:rPr>
              <a:t>Methods</a:t>
            </a:r>
            <a:endParaRPr lang="en-US" b="1" kern="0" dirty="0">
              <a:latin typeface="Calibri"/>
            </a:endParaRPr>
          </a:p>
        </p:txBody>
      </p:sp>
      <p:sp>
        <p:nvSpPr>
          <p:cNvPr id="39" name="TextBox 38">
            <a:extLst>
              <a:ext uri="{FF2B5EF4-FFF2-40B4-BE49-F238E27FC236}">
                <a16:creationId xmlns:a16="http://schemas.microsoft.com/office/drawing/2014/main" id="{4F679F15-340E-9344-81DC-A8BD9B6D3839}"/>
              </a:ext>
            </a:extLst>
          </p:cNvPr>
          <p:cNvSpPr txBox="1"/>
          <p:nvPr/>
        </p:nvSpPr>
        <p:spPr>
          <a:xfrm>
            <a:off x="1344010" y="4261575"/>
            <a:ext cx="3550920" cy="800219"/>
          </a:xfrm>
          <a:prstGeom prst="rect">
            <a:avLst/>
          </a:prstGeom>
          <a:noFill/>
          <a:ln>
            <a:noFill/>
          </a:ln>
        </p:spPr>
        <p:txBody>
          <a:bodyPr wrap="square" rtlCol="0">
            <a:spAutoFit/>
          </a:bodyPr>
          <a:lstStyle/>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a:t>
            </a:r>
            <a:r>
              <a:rPr lang="en-US" sz="1400" b="1" kern="0" dirty="0" err="1">
                <a:latin typeface="Microsoft Tai Le" panose="020B0502040204020203" pitchFamily="34" charset="0"/>
                <a:cs typeface="Microsoft Tai Le" panose="020B0502040204020203" pitchFamily="34" charset="0"/>
              </a:rPr>
              <a:t>Perozzi</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KDD2014]</a:t>
            </a:r>
          </a:p>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[Grover</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KDD2016] </a:t>
            </a:r>
          </a:p>
          <a:p>
            <a:pPr>
              <a:defRPr/>
            </a:pPr>
            <a:endParaRPr lang="en-US" b="1" kern="0" dirty="0">
              <a:latin typeface="Calibri"/>
            </a:endParaRPr>
          </a:p>
        </p:txBody>
      </p:sp>
      <p:cxnSp>
        <p:nvCxnSpPr>
          <p:cNvPr id="40" name="Straight Arrow Connector 39">
            <a:extLst>
              <a:ext uri="{FF2B5EF4-FFF2-40B4-BE49-F238E27FC236}">
                <a16:creationId xmlns:a16="http://schemas.microsoft.com/office/drawing/2014/main" id="{54907B1B-A423-B841-86C4-D59EF48F8D8F}"/>
              </a:ext>
            </a:extLst>
          </p:cNvPr>
          <p:cNvCxnSpPr/>
          <p:nvPr/>
        </p:nvCxnSpPr>
        <p:spPr>
          <a:xfrm>
            <a:off x="4734910" y="917647"/>
            <a:ext cx="1996440" cy="772775"/>
          </a:xfrm>
          <a:prstGeom prst="straightConnector1">
            <a:avLst/>
          </a:prstGeom>
          <a:noFill/>
          <a:ln w="25400" cap="flat" cmpd="sng" algn="ctr">
            <a:solidFill>
              <a:srgbClr val="1891FB"/>
            </a:solidFill>
            <a:prstDash val="solid"/>
            <a:tailEnd type="triangle"/>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CECBE4C8-97DB-6C4C-8DF6-FE6A8FCC746C}"/>
              </a:ext>
            </a:extLst>
          </p:cNvPr>
          <p:cNvSpPr txBox="1"/>
          <p:nvPr/>
        </p:nvSpPr>
        <p:spPr>
          <a:xfrm>
            <a:off x="5717890" y="1669824"/>
            <a:ext cx="3154680" cy="369332"/>
          </a:xfrm>
          <a:prstGeom prst="rect">
            <a:avLst/>
          </a:prstGeom>
          <a:noFill/>
          <a:ln>
            <a:noFill/>
          </a:ln>
        </p:spPr>
        <p:txBody>
          <a:bodyPr wrap="square" rtlCol="0">
            <a:spAutoFit/>
          </a:bodyPr>
          <a:lstStyle/>
          <a:p>
            <a:pPr>
              <a:defRPr/>
            </a:pPr>
            <a:r>
              <a:rPr lang="en-US" altLang="zh-CN" b="1" kern="0" dirty="0">
                <a:latin typeface="Calibri"/>
              </a:rPr>
              <a:t>Deep</a:t>
            </a:r>
            <a:r>
              <a:rPr lang="zh-CN" altLang="en-US" b="1" kern="0" dirty="0">
                <a:latin typeface="Calibri"/>
              </a:rPr>
              <a:t> </a:t>
            </a:r>
            <a:r>
              <a:rPr lang="en-US" altLang="zh-CN" b="1" kern="0" dirty="0">
                <a:latin typeface="Calibri"/>
              </a:rPr>
              <a:t>Embedding</a:t>
            </a:r>
            <a:r>
              <a:rPr lang="zh-CN" altLang="en-US" b="1" kern="0" dirty="0">
                <a:latin typeface="Calibri"/>
              </a:rPr>
              <a:t> </a:t>
            </a:r>
            <a:r>
              <a:rPr lang="en-US" altLang="zh-CN" b="1" kern="0" dirty="0">
                <a:latin typeface="Calibri"/>
              </a:rPr>
              <a:t>Methods</a:t>
            </a:r>
            <a:endParaRPr lang="en-US" b="1" kern="0" dirty="0">
              <a:latin typeface="Calibri"/>
            </a:endParaRPr>
          </a:p>
        </p:txBody>
      </p:sp>
      <p:cxnSp>
        <p:nvCxnSpPr>
          <p:cNvPr id="42" name="Straight Connector 41">
            <a:extLst>
              <a:ext uri="{FF2B5EF4-FFF2-40B4-BE49-F238E27FC236}">
                <a16:creationId xmlns:a16="http://schemas.microsoft.com/office/drawing/2014/main" id="{5335E799-0730-084B-8B13-4973BF1A6263}"/>
              </a:ext>
            </a:extLst>
          </p:cNvPr>
          <p:cNvCxnSpPr>
            <a:cxnSpLocks/>
          </p:cNvCxnSpPr>
          <p:nvPr/>
        </p:nvCxnSpPr>
        <p:spPr>
          <a:xfrm>
            <a:off x="5969350" y="2029274"/>
            <a:ext cx="7620" cy="2642053"/>
          </a:xfrm>
          <a:prstGeom prst="line">
            <a:avLst/>
          </a:prstGeom>
          <a:noFill/>
          <a:ln w="25400" cap="flat" cmpd="sng" algn="ctr">
            <a:solidFill>
              <a:srgbClr val="1891FB"/>
            </a:solidFill>
            <a:prstDash val="solid"/>
          </a:ln>
          <a:effectLst>
            <a:outerShdw blurRad="40000" dist="20000" dir="5400000" rotWithShape="0">
              <a:srgbClr val="000000">
                <a:alpha val="38000"/>
              </a:srgbClr>
            </a:outerShdw>
          </a:effectLst>
        </p:spPr>
      </p:cxnSp>
      <p:cxnSp>
        <p:nvCxnSpPr>
          <p:cNvPr id="43" name="Straight Connector 42">
            <a:extLst>
              <a:ext uri="{FF2B5EF4-FFF2-40B4-BE49-F238E27FC236}">
                <a16:creationId xmlns:a16="http://schemas.microsoft.com/office/drawing/2014/main" id="{0A163929-7C16-F746-ACEB-0A82DF728F5F}"/>
              </a:ext>
            </a:extLst>
          </p:cNvPr>
          <p:cNvCxnSpPr/>
          <p:nvPr/>
        </p:nvCxnSpPr>
        <p:spPr>
          <a:xfrm>
            <a:off x="5969350" y="2557316"/>
            <a:ext cx="350520" cy="0"/>
          </a:xfrm>
          <a:prstGeom prst="line">
            <a:avLst/>
          </a:prstGeom>
          <a:noFill/>
          <a:ln w="25400" cap="flat" cmpd="sng" algn="ctr">
            <a:solidFill>
              <a:srgbClr val="1891FB"/>
            </a:solidFill>
            <a:prstDash val="solid"/>
          </a:ln>
          <a:effectLst>
            <a:outerShdw blurRad="40000" dist="20000" dir="5400000" rotWithShape="0">
              <a:srgbClr val="000000">
                <a:alpha val="38000"/>
              </a:srgbClr>
            </a:outerShdw>
          </a:effectLst>
        </p:spPr>
      </p:cxnSp>
      <p:sp>
        <p:nvSpPr>
          <p:cNvPr id="44" name="TextBox 43">
            <a:extLst>
              <a:ext uri="{FF2B5EF4-FFF2-40B4-BE49-F238E27FC236}">
                <a16:creationId xmlns:a16="http://schemas.microsoft.com/office/drawing/2014/main" id="{BD2167D7-7B8A-1349-9B52-B794302C4A07}"/>
              </a:ext>
            </a:extLst>
          </p:cNvPr>
          <p:cNvSpPr txBox="1"/>
          <p:nvPr/>
        </p:nvSpPr>
        <p:spPr>
          <a:xfrm>
            <a:off x="6319869" y="2372650"/>
            <a:ext cx="3840480" cy="369332"/>
          </a:xfrm>
          <a:prstGeom prst="rect">
            <a:avLst/>
          </a:prstGeom>
          <a:noFill/>
          <a:ln>
            <a:noFill/>
          </a:ln>
        </p:spPr>
        <p:txBody>
          <a:bodyPr wrap="square" rtlCol="0">
            <a:spAutoFit/>
          </a:bodyPr>
          <a:lstStyle/>
          <a:p>
            <a:pPr>
              <a:defRPr/>
            </a:pPr>
            <a:r>
              <a:rPr lang="en-US" altLang="zh-CN" b="1" kern="0" dirty="0">
                <a:latin typeface="Calibri"/>
              </a:rPr>
              <a:t>Graph</a:t>
            </a:r>
            <a:r>
              <a:rPr lang="zh-CN" altLang="en-US" b="1" kern="0" dirty="0">
                <a:latin typeface="Calibri"/>
              </a:rPr>
              <a:t> </a:t>
            </a:r>
            <a:r>
              <a:rPr lang="en-US" altLang="zh-CN" b="1" kern="0" dirty="0">
                <a:latin typeface="Calibri"/>
              </a:rPr>
              <a:t>Autoencoder</a:t>
            </a:r>
            <a:endParaRPr lang="en-US" b="1" kern="0" dirty="0">
              <a:latin typeface="Calibri"/>
            </a:endParaRPr>
          </a:p>
        </p:txBody>
      </p:sp>
      <p:sp>
        <p:nvSpPr>
          <p:cNvPr id="45" name="TextBox 44">
            <a:extLst>
              <a:ext uri="{FF2B5EF4-FFF2-40B4-BE49-F238E27FC236}">
                <a16:creationId xmlns:a16="http://schemas.microsoft.com/office/drawing/2014/main" id="{89D1CAA4-20BA-C24C-AE80-D765371ABE87}"/>
              </a:ext>
            </a:extLst>
          </p:cNvPr>
          <p:cNvSpPr txBox="1"/>
          <p:nvPr/>
        </p:nvSpPr>
        <p:spPr>
          <a:xfrm>
            <a:off x="6133180" y="2741982"/>
            <a:ext cx="3550920" cy="800219"/>
          </a:xfrm>
          <a:prstGeom prst="rect">
            <a:avLst/>
          </a:prstGeom>
          <a:noFill/>
          <a:ln>
            <a:noFill/>
          </a:ln>
        </p:spPr>
        <p:txBody>
          <a:bodyPr wrap="square" rtlCol="0">
            <a:spAutoFit/>
          </a:bodyPr>
          <a:lstStyle/>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[Cao</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AAAI2016]</a:t>
            </a:r>
          </a:p>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[Wang</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KDD2016] </a:t>
            </a:r>
          </a:p>
          <a:p>
            <a:pPr marL="285750" indent="-285750">
              <a:buFont typeface="Arial" panose="020B0604020202020204" pitchFamily="34" charset="0"/>
              <a:buChar char="•"/>
              <a:defRPr/>
            </a:pPr>
            <a:endParaRPr lang="en-US" b="1" kern="0" dirty="0">
              <a:latin typeface="Calibri"/>
            </a:endParaRPr>
          </a:p>
        </p:txBody>
      </p:sp>
      <p:cxnSp>
        <p:nvCxnSpPr>
          <p:cNvPr id="46" name="Straight Connector 45">
            <a:extLst>
              <a:ext uri="{FF2B5EF4-FFF2-40B4-BE49-F238E27FC236}">
                <a16:creationId xmlns:a16="http://schemas.microsoft.com/office/drawing/2014/main" id="{F4052B82-2528-F143-83AA-53C6AB191177}"/>
              </a:ext>
            </a:extLst>
          </p:cNvPr>
          <p:cNvCxnSpPr/>
          <p:nvPr/>
        </p:nvCxnSpPr>
        <p:spPr>
          <a:xfrm>
            <a:off x="5976970" y="3468023"/>
            <a:ext cx="350520" cy="0"/>
          </a:xfrm>
          <a:prstGeom prst="line">
            <a:avLst/>
          </a:prstGeom>
          <a:noFill/>
          <a:ln w="25400" cap="flat" cmpd="sng" algn="ctr">
            <a:solidFill>
              <a:srgbClr val="1891FB"/>
            </a:solidFill>
            <a:prstDash val="solid"/>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6AA6A6F6-8691-6449-8A50-7BE463074BF1}"/>
              </a:ext>
            </a:extLst>
          </p:cNvPr>
          <p:cNvSpPr txBox="1"/>
          <p:nvPr/>
        </p:nvSpPr>
        <p:spPr>
          <a:xfrm>
            <a:off x="6335109" y="3267880"/>
            <a:ext cx="3840480" cy="369332"/>
          </a:xfrm>
          <a:prstGeom prst="rect">
            <a:avLst/>
          </a:prstGeom>
          <a:noFill/>
          <a:ln>
            <a:noFill/>
          </a:ln>
        </p:spPr>
        <p:txBody>
          <a:bodyPr wrap="square" rtlCol="0">
            <a:spAutoFit/>
          </a:bodyPr>
          <a:lstStyle/>
          <a:p>
            <a:pPr>
              <a:defRPr/>
            </a:pPr>
            <a:r>
              <a:rPr lang="en-US" altLang="zh-CN" b="1" kern="0" dirty="0">
                <a:latin typeface="Calibri"/>
              </a:rPr>
              <a:t>Graph</a:t>
            </a:r>
            <a:r>
              <a:rPr lang="zh-CN" altLang="en-US" b="1" kern="0" dirty="0">
                <a:latin typeface="Calibri"/>
              </a:rPr>
              <a:t> </a:t>
            </a:r>
            <a:r>
              <a:rPr lang="en-US" altLang="zh-CN" b="1" kern="0" dirty="0">
                <a:latin typeface="Calibri"/>
              </a:rPr>
              <a:t>Convolutional</a:t>
            </a:r>
            <a:r>
              <a:rPr lang="zh-CN" altLang="en-US" b="1" kern="0" dirty="0">
                <a:latin typeface="Calibri"/>
              </a:rPr>
              <a:t> </a:t>
            </a:r>
            <a:r>
              <a:rPr lang="en-US" altLang="zh-CN" b="1" kern="0" dirty="0">
                <a:latin typeface="Calibri"/>
              </a:rPr>
              <a:t>Network</a:t>
            </a:r>
            <a:endParaRPr lang="en-US" b="1" kern="0" dirty="0">
              <a:latin typeface="Calibri"/>
            </a:endParaRPr>
          </a:p>
        </p:txBody>
      </p:sp>
      <p:sp>
        <p:nvSpPr>
          <p:cNvPr id="48" name="TextBox 47">
            <a:extLst>
              <a:ext uri="{FF2B5EF4-FFF2-40B4-BE49-F238E27FC236}">
                <a16:creationId xmlns:a16="http://schemas.microsoft.com/office/drawing/2014/main" id="{AB76CA49-3E26-C94A-8AEA-5AADB0A236D7}"/>
              </a:ext>
            </a:extLst>
          </p:cNvPr>
          <p:cNvSpPr txBox="1"/>
          <p:nvPr/>
        </p:nvSpPr>
        <p:spPr>
          <a:xfrm>
            <a:off x="6152230" y="3655664"/>
            <a:ext cx="3550920" cy="1015663"/>
          </a:xfrm>
          <a:prstGeom prst="rect">
            <a:avLst/>
          </a:prstGeom>
          <a:noFill/>
          <a:ln>
            <a:noFill/>
          </a:ln>
        </p:spPr>
        <p:txBody>
          <a:bodyPr wrap="square" rtlCol="0">
            <a:spAutoFit/>
          </a:bodyPr>
          <a:lstStyle/>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[Bruna</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ICLR2014]</a:t>
            </a:r>
          </a:p>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a:t>
            </a:r>
            <a:r>
              <a:rPr lang="en-US" sz="1400" b="1" kern="0" dirty="0" err="1">
                <a:latin typeface="Microsoft Tai Le" panose="020B0502040204020203" pitchFamily="34" charset="0"/>
                <a:cs typeface="Microsoft Tai Le" panose="020B0502040204020203" pitchFamily="34" charset="0"/>
              </a:rPr>
              <a:t>Duvenaud</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NIPS2015]</a:t>
            </a:r>
          </a:p>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a:t>
            </a:r>
            <a:r>
              <a:rPr lang="en-US" sz="1400" b="1" kern="0" dirty="0" err="1">
                <a:latin typeface="Microsoft Tai Le" panose="020B0502040204020203" pitchFamily="34" charset="0"/>
                <a:cs typeface="Microsoft Tai Le" panose="020B0502040204020203" pitchFamily="34" charset="0"/>
              </a:rPr>
              <a:t>Kipf&amp;Welling</a:t>
            </a:r>
            <a:r>
              <a:rPr lang="en-US" sz="1400" b="1" kern="0" dirty="0">
                <a:latin typeface="Microsoft Tai Le" panose="020B0502040204020203" pitchFamily="34" charset="0"/>
                <a:cs typeface="Microsoft Tai Le" panose="020B0502040204020203" pitchFamily="34" charset="0"/>
              </a:rPr>
              <a: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ICLR2017] </a:t>
            </a:r>
          </a:p>
          <a:p>
            <a:pPr marL="285750" indent="-285750">
              <a:buFont typeface="Arial" panose="020B0604020202020204" pitchFamily="34" charset="0"/>
              <a:buChar char="•"/>
              <a:defRPr/>
            </a:pPr>
            <a:endParaRPr lang="en-US" b="1" kern="0" dirty="0">
              <a:latin typeface="Calibri"/>
            </a:endParaRPr>
          </a:p>
        </p:txBody>
      </p:sp>
      <p:cxnSp>
        <p:nvCxnSpPr>
          <p:cNvPr id="49" name="Straight Connector 48">
            <a:extLst>
              <a:ext uri="{FF2B5EF4-FFF2-40B4-BE49-F238E27FC236}">
                <a16:creationId xmlns:a16="http://schemas.microsoft.com/office/drawing/2014/main" id="{CEB3C814-CA76-3748-85FD-4951142F039C}"/>
              </a:ext>
            </a:extLst>
          </p:cNvPr>
          <p:cNvCxnSpPr/>
          <p:nvPr/>
        </p:nvCxnSpPr>
        <p:spPr>
          <a:xfrm>
            <a:off x="5984589" y="4671327"/>
            <a:ext cx="350520" cy="0"/>
          </a:xfrm>
          <a:prstGeom prst="line">
            <a:avLst/>
          </a:prstGeom>
          <a:noFill/>
          <a:ln w="25400" cap="flat" cmpd="sng" algn="ctr">
            <a:solidFill>
              <a:srgbClr val="1891FB"/>
            </a:solidFill>
            <a:prstDash val="solid"/>
          </a:ln>
          <a:effectLst>
            <a:outerShdw blurRad="40000" dist="20000" dir="5400000" rotWithShape="0">
              <a:srgbClr val="000000">
                <a:alpha val="38000"/>
              </a:srgbClr>
            </a:outerShdw>
          </a:effectLst>
        </p:spPr>
      </p:cxnSp>
      <p:sp>
        <p:nvSpPr>
          <p:cNvPr id="50" name="TextBox 49">
            <a:extLst>
              <a:ext uri="{FF2B5EF4-FFF2-40B4-BE49-F238E27FC236}">
                <a16:creationId xmlns:a16="http://schemas.microsoft.com/office/drawing/2014/main" id="{6B9F900A-CDC5-8F44-B1FC-BDEDFE3720E8}"/>
              </a:ext>
            </a:extLst>
          </p:cNvPr>
          <p:cNvSpPr txBox="1"/>
          <p:nvPr/>
        </p:nvSpPr>
        <p:spPr>
          <a:xfrm>
            <a:off x="6342728" y="4486662"/>
            <a:ext cx="3840480" cy="369332"/>
          </a:xfrm>
          <a:prstGeom prst="rect">
            <a:avLst/>
          </a:prstGeom>
          <a:noFill/>
          <a:ln>
            <a:noFill/>
          </a:ln>
        </p:spPr>
        <p:txBody>
          <a:bodyPr wrap="square" rtlCol="0">
            <a:spAutoFit/>
          </a:bodyPr>
          <a:lstStyle/>
          <a:p>
            <a:pPr>
              <a:defRPr/>
            </a:pPr>
            <a:r>
              <a:rPr lang="en-US" altLang="zh-CN" b="1" kern="0" dirty="0">
                <a:latin typeface="Calibri"/>
              </a:rPr>
              <a:t>Graph-Gated</a:t>
            </a:r>
            <a:r>
              <a:rPr lang="zh-CN" altLang="en-US" b="1" kern="0" dirty="0">
                <a:latin typeface="Calibri"/>
              </a:rPr>
              <a:t> </a:t>
            </a:r>
            <a:r>
              <a:rPr lang="en-US" altLang="zh-CN" b="1" kern="0" dirty="0">
                <a:latin typeface="Calibri"/>
              </a:rPr>
              <a:t>Recurrent</a:t>
            </a:r>
            <a:r>
              <a:rPr lang="zh-CN" altLang="en-US" b="1" kern="0" dirty="0">
                <a:latin typeface="Calibri"/>
              </a:rPr>
              <a:t> </a:t>
            </a:r>
            <a:r>
              <a:rPr lang="en-US" altLang="zh-CN" b="1" kern="0" dirty="0">
                <a:latin typeface="Calibri"/>
              </a:rPr>
              <a:t>Unit</a:t>
            </a:r>
            <a:endParaRPr lang="en-US" b="1" kern="0" dirty="0">
              <a:latin typeface="Calibri"/>
            </a:endParaRPr>
          </a:p>
        </p:txBody>
      </p:sp>
      <p:sp>
        <p:nvSpPr>
          <p:cNvPr id="51" name="TextBox 50">
            <a:extLst>
              <a:ext uri="{FF2B5EF4-FFF2-40B4-BE49-F238E27FC236}">
                <a16:creationId xmlns:a16="http://schemas.microsoft.com/office/drawing/2014/main" id="{13BBF596-4E9F-D649-83EF-B1A8E97C4FEA}"/>
              </a:ext>
            </a:extLst>
          </p:cNvPr>
          <p:cNvSpPr txBox="1"/>
          <p:nvPr/>
        </p:nvSpPr>
        <p:spPr>
          <a:xfrm>
            <a:off x="6159849" y="4958565"/>
            <a:ext cx="3550920" cy="1446550"/>
          </a:xfrm>
          <a:prstGeom prst="rect">
            <a:avLst/>
          </a:prstGeom>
          <a:noFill/>
          <a:ln>
            <a:noFill/>
          </a:ln>
        </p:spPr>
        <p:txBody>
          <a:bodyPr wrap="square" rtlCol="0">
            <a:spAutoFit/>
          </a:bodyPr>
          <a:lstStyle/>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[Li</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ICLR2018]</a:t>
            </a:r>
          </a:p>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[Yan</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AAAI’2018]</a:t>
            </a:r>
          </a:p>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[Wu</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IJCAI’2019]</a:t>
            </a:r>
          </a:p>
          <a:p>
            <a:pPr marL="285750" indent="-285750">
              <a:buFont typeface="Arial" panose="020B0604020202020204" pitchFamily="34" charset="0"/>
              <a:buChar char="•"/>
              <a:defRPr/>
            </a:pPr>
            <a:r>
              <a:rPr lang="en-US" sz="1400" b="1" kern="0" dirty="0">
                <a:latin typeface="Microsoft Tai Le" panose="020B0502040204020203" pitchFamily="34" charset="0"/>
                <a:cs typeface="Microsoft Tai Le" panose="020B0502040204020203" pitchFamily="34" charset="0"/>
              </a:rPr>
              <a:t>[Guo</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et</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al.</a:t>
            </a:r>
            <a:r>
              <a:rPr lang="zh-CN" altLang="en-US" sz="1400" b="1" kern="0" dirty="0">
                <a:latin typeface="Microsoft Tai Le" panose="020B0502040204020203" pitchFamily="34" charset="0"/>
                <a:cs typeface="Microsoft Tai Le" panose="020B0502040204020203" pitchFamily="34" charset="0"/>
              </a:rPr>
              <a:t> </a:t>
            </a:r>
            <a:r>
              <a:rPr lang="en-US" sz="1400" b="1" kern="0" dirty="0">
                <a:latin typeface="Microsoft Tai Le" panose="020B0502040204020203" pitchFamily="34" charset="0"/>
                <a:cs typeface="Microsoft Tai Le" panose="020B0502040204020203" pitchFamily="34" charset="0"/>
              </a:rPr>
              <a:t>AAAI2019]</a:t>
            </a:r>
            <a:br>
              <a:rPr lang="en-US" sz="1400" b="1" kern="0" dirty="0">
                <a:latin typeface="Microsoft Tai Le" panose="020B0502040204020203" pitchFamily="34" charset="0"/>
                <a:cs typeface="Microsoft Tai Le" panose="020B0502040204020203" pitchFamily="34" charset="0"/>
              </a:rPr>
            </a:br>
            <a:endParaRPr lang="en-US" sz="1400" b="1" kern="0" dirty="0">
              <a:latin typeface="Microsoft Tai Le" panose="020B0502040204020203" pitchFamily="34" charset="0"/>
              <a:cs typeface="Microsoft Tai Le" panose="020B0502040204020203" pitchFamily="34" charset="0"/>
            </a:endParaRPr>
          </a:p>
          <a:p>
            <a:pPr>
              <a:defRPr/>
            </a:pPr>
            <a:endParaRPr lang="en-US" b="1" kern="0" dirty="0">
              <a:latin typeface="Calibri"/>
            </a:endParaRPr>
          </a:p>
        </p:txBody>
      </p:sp>
      <p:sp>
        <p:nvSpPr>
          <p:cNvPr id="52" name="Title 1">
            <a:extLst>
              <a:ext uri="{FF2B5EF4-FFF2-40B4-BE49-F238E27FC236}">
                <a16:creationId xmlns:a16="http://schemas.microsoft.com/office/drawing/2014/main" id="{20BCB8F9-59B9-E948-AA14-33F72A50D133}"/>
              </a:ext>
            </a:extLst>
          </p:cNvPr>
          <p:cNvSpPr txBox="1">
            <a:spLocks/>
          </p:cNvSpPr>
          <p:nvPr/>
        </p:nvSpPr>
        <p:spPr>
          <a:xfrm>
            <a:off x="183435" y="39051"/>
            <a:ext cx="12008565" cy="647764"/>
          </a:xfrm>
          <a:prstGeom prst="rect">
            <a:avLst/>
          </a:prstGeom>
          <a:ln>
            <a:noFill/>
          </a:ln>
        </p:spPr>
        <p:txBody>
          <a:bodyPr vert="horz" lIns="121920" tIns="60960" rIns="121920" bIns="60960" rtlCol="0" anchor="ctr">
            <a:noAutofit/>
          </a:bodyPr>
          <a:lstStyle>
            <a:lvl1pPr algn="ctr" defTabSz="609585" rtl="0" eaLnBrk="1" latinLnBrk="0" hangingPunct="1">
              <a:spcBef>
                <a:spcPct val="0"/>
              </a:spcBef>
              <a:buNone/>
              <a:defRPr sz="5867" kern="1200">
                <a:solidFill>
                  <a:schemeClr val="tx1"/>
                </a:solidFill>
                <a:latin typeface="Lantinghei SC Extralight"/>
                <a:ea typeface="Lantinghei TC Extralight"/>
                <a:cs typeface="+mj-cs"/>
              </a:defRPr>
            </a:lvl1pPr>
          </a:lstStyle>
          <a:p>
            <a:pPr algn="l">
              <a:defRPr/>
            </a:pPr>
            <a:r>
              <a:rPr lang="en-US" altLang="zh-CN" sz="2800" b="1" dirty="0">
                <a:latin typeface="微软雅黑"/>
                <a:ea typeface="微软雅黑"/>
                <a:cs typeface="微软雅黑"/>
              </a:rPr>
              <a:t>GE</a:t>
            </a:r>
            <a:r>
              <a:rPr lang="zh-CN" altLang="en-US" sz="2800" b="1" dirty="0">
                <a:latin typeface="微软雅黑"/>
                <a:ea typeface="微软雅黑"/>
                <a:cs typeface="微软雅黑"/>
              </a:rPr>
              <a:t> </a:t>
            </a:r>
            <a:r>
              <a:rPr lang="en-US" altLang="zh-CN" sz="2800" b="1" dirty="0">
                <a:latin typeface="微软雅黑"/>
                <a:ea typeface="微软雅黑"/>
                <a:cs typeface="微软雅黑"/>
              </a:rPr>
              <a:t>Family</a:t>
            </a:r>
            <a:endParaRPr lang="en-US" sz="2800" b="1" dirty="0">
              <a:latin typeface="微软雅黑"/>
              <a:ea typeface="微软雅黑"/>
              <a:cs typeface="微软雅黑"/>
            </a:endParaRPr>
          </a:p>
        </p:txBody>
      </p:sp>
      <p:sp>
        <p:nvSpPr>
          <p:cNvPr id="53" name="Rectangle 52">
            <a:extLst>
              <a:ext uri="{FF2B5EF4-FFF2-40B4-BE49-F238E27FC236}">
                <a16:creationId xmlns:a16="http://schemas.microsoft.com/office/drawing/2014/main" id="{E7C2420C-F984-8746-B38A-8EF9A7D872C7}"/>
              </a:ext>
            </a:extLst>
          </p:cNvPr>
          <p:cNvSpPr/>
          <p:nvPr/>
        </p:nvSpPr>
        <p:spPr>
          <a:xfrm>
            <a:off x="1023970" y="4958565"/>
            <a:ext cx="4191000" cy="1384995"/>
          </a:xfrm>
          <a:prstGeom prst="rect">
            <a:avLst/>
          </a:prstGeom>
          <a:ln>
            <a:solidFill>
              <a:srgbClr val="FF0000"/>
            </a:solidFill>
          </a:ln>
        </p:spPr>
        <p:txBody>
          <a:bodyPr wrap="square">
            <a:spAutoFit/>
          </a:bodyPr>
          <a:lstStyle/>
          <a:p>
            <a:pPr>
              <a:defRPr/>
            </a:pPr>
            <a:r>
              <a:rPr lang="en-US" altLang="zh-CN" sz="1200" b="1" kern="0" dirty="0">
                <a:latin typeface="Microsoft Tai Le" panose="020B0502040204020203" pitchFamily="34" charset="0"/>
                <a:cs typeface="Microsoft Tai Le" panose="020B0502040204020203" pitchFamily="34" charset="0"/>
              </a:rPr>
              <a:t>No</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parameters</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sharing</a:t>
            </a:r>
          </a:p>
          <a:p>
            <a:pPr marL="171450" indent="-171450">
              <a:buFont typeface="Arial" panose="020B0604020202020204" pitchFamily="34" charset="0"/>
              <a:buChar char="•"/>
              <a:defRPr/>
            </a:pPr>
            <a:r>
              <a:rPr lang="en-US" sz="1200" b="1" kern="0" dirty="0">
                <a:latin typeface="Microsoft Tai Le" panose="020B0502040204020203" pitchFamily="34" charset="0"/>
                <a:cs typeface="Microsoft Tai Le" panose="020B0502040204020203" pitchFamily="34" charset="0"/>
              </a:rPr>
              <a:t>Simply</a:t>
            </a:r>
            <a:r>
              <a:rPr lang="zh-CN" altLang="en-US" sz="1200" b="1" kern="0" dirty="0">
                <a:latin typeface="Microsoft Tai Le" panose="020B0502040204020203" pitchFamily="34" charset="0"/>
                <a:cs typeface="Microsoft Tai Le" panose="020B0502040204020203" pitchFamily="34" charset="0"/>
              </a:rPr>
              <a:t> </a:t>
            </a:r>
            <a:r>
              <a:rPr lang="en-US" sz="1200" b="1" kern="0" dirty="0">
                <a:latin typeface="Microsoft Tai Le" panose="020B0502040204020203" pitchFamily="34" charset="0"/>
                <a:cs typeface="Microsoft Tai Le" panose="020B0502040204020203" pitchFamily="34" charset="0"/>
              </a:rPr>
              <a:t>an</a:t>
            </a:r>
            <a:r>
              <a:rPr lang="zh-CN" altLang="en-US" sz="1200" b="1" kern="0" dirty="0">
                <a:latin typeface="Microsoft Tai Le" panose="020B0502040204020203" pitchFamily="34" charset="0"/>
                <a:cs typeface="Microsoft Tai Le" panose="020B0502040204020203" pitchFamily="34" charset="0"/>
              </a:rPr>
              <a:t> </a:t>
            </a:r>
            <a:r>
              <a:rPr lang="en-US" sz="1200" b="1" kern="0" dirty="0">
                <a:latin typeface="Microsoft Tai Le" panose="020B0502040204020203" pitchFamily="34" charset="0"/>
                <a:cs typeface="Microsoft Tai Le" panose="020B0502040204020203" pitchFamily="34" charset="0"/>
              </a:rPr>
              <a:t>embedding</a:t>
            </a:r>
            <a:r>
              <a:rPr lang="zh-CN" altLang="en-US" sz="1200" b="1" kern="0" dirty="0">
                <a:latin typeface="Microsoft Tai Le" panose="020B0502040204020203" pitchFamily="34" charset="0"/>
                <a:cs typeface="Microsoft Tai Le" panose="020B0502040204020203" pitchFamily="34" charset="0"/>
              </a:rPr>
              <a:t> </a:t>
            </a:r>
            <a:r>
              <a:rPr lang="en-US" sz="1200" b="1" kern="0" dirty="0">
                <a:latin typeface="Microsoft Tai Le" panose="020B0502040204020203" pitchFamily="34" charset="0"/>
                <a:cs typeface="Microsoft Tai Le" panose="020B0502040204020203" pitchFamily="34" charset="0"/>
              </a:rPr>
              <a:t>lookup</a:t>
            </a:r>
            <a:r>
              <a:rPr lang="zh-CN" altLang="en-US" sz="1200" b="1" kern="0" dirty="0">
                <a:latin typeface="Microsoft Tai Le" panose="020B0502040204020203" pitchFamily="34" charset="0"/>
                <a:cs typeface="Microsoft Tai Le" panose="020B0502040204020203" pitchFamily="34" charset="0"/>
              </a:rPr>
              <a:t> </a:t>
            </a:r>
            <a:r>
              <a:rPr lang="en-US" sz="1200" b="1" kern="0" dirty="0">
                <a:latin typeface="Microsoft Tai Le" panose="020B0502040204020203" pitchFamily="34" charset="0"/>
                <a:cs typeface="Microsoft Tai Le" panose="020B0502040204020203" pitchFamily="34" charset="0"/>
              </a:rPr>
              <a:t>based</a:t>
            </a:r>
            <a:r>
              <a:rPr lang="zh-CN" altLang="en-US" sz="1200" b="1" kern="0" dirty="0">
                <a:latin typeface="Microsoft Tai Le" panose="020B0502040204020203" pitchFamily="34" charset="0"/>
                <a:cs typeface="Microsoft Tai Le" panose="020B0502040204020203" pitchFamily="34" charset="0"/>
              </a:rPr>
              <a:t> </a:t>
            </a:r>
            <a:r>
              <a:rPr lang="en-US" sz="1200" b="1" kern="0" dirty="0">
                <a:latin typeface="Microsoft Tai Le" panose="020B0502040204020203" pitchFamily="34" charset="0"/>
                <a:cs typeface="Microsoft Tai Le" panose="020B0502040204020203" pitchFamily="34" charset="0"/>
              </a:rPr>
              <a:t>on</a:t>
            </a:r>
            <a:r>
              <a:rPr lang="zh-CN" altLang="en-US" sz="1200" b="1" kern="0" dirty="0">
                <a:latin typeface="Microsoft Tai Le" panose="020B0502040204020203" pitchFamily="34" charset="0"/>
                <a:cs typeface="Microsoft Tai Le" panose="020B0502040204020203" pitchFamily="34" charset="0"/>
              </a:rPr>
              <a:t> </a:t>
            </a:r>
            <a:r>
              <a:rPr lang="en-US" sz="1200" b="1" kern="0" dirty="0">
                <a:latin typeface="Microsoft Tai Le" panose="020B0502040204020203" pitchFamily="34" charset="0"/>
                <a:cs typeface="Microsoft Tai Le" panose="020B0502040204020203" pitchFamily="34" charset="0"/>
              </a:rPr>
              <a:t>arbitrary</a:t>
            </a:r>
            <a:r>
              <a:rPr lang="zh-CN" altLang="en-US" sz="1200" b="1" kern="0" dirty="0">
                <a:latin typeface="Microsoft Tai Le" panose="020B0502040204020203" pitchFamily="34" charset="0"/>
                <a:cs typeface="Microsoft Tai Le" panose="020B0502040204020203" pitchFamily="34" charset="0"/>
              </a:rPr>
              <a:t> </a:t>
            </a:r>
            <a:r>
              <a:rPr lang="en-US" sz="1200" b="1" kern="0" dirty="0">
                <a:latin typeface="Microsoft Tai Le" panose="020B0502040204020203" pitchFamily="34" charset="0"/>
                <a:cs typeface="Microsoft Tai Le" panose="020B0502040204020203" pitchFamily="34" charset="0"/>
              </a:rPr>
              <a:t>node</a:t>
            </a:r>
            <a:r>
              <a:rPr lang="zh-CN" altLang="en-US" sz="1200" b="1" kern="0" dirty="0">
                <a:latin typeface="Microsoft Tai Le" panose="020B0502040204020203" pitchFamily="34" charset="0"/>
                <a:cs typeface="Microsoft Tai Le" panose="020B0502040204020203" pitchFamily="34" charset="0"/>
              </a:rPr>
              <a:t> </a:t>
            </a:r>
            <a:r>
              <a:rPr lang="en-US" sz="1200" b="1" kern="0" dirty="0">
                <a:latin typeface="Microsoft Tai Le" panose="020B0502040204020203" pitchFamily="34" charset="0"/>
                <a:cs typeface="Microsoft Tai Le" panose="020B0502040204020203" pitchFamily="34" charset="0"/>
              </a:rPr>
              <a:t>id</a:t>
            </a:r>
          </a:p>
          <a:p>
            <a:pPr>
              <a:defRPr/>
            </a:pPr>
            <a:r>
              <a:rPr lang="en-US" altLang="zh-CN" sz="1200" b="1" kern="0" dirty="0">
                <a:latin typeface="Microsoft Tai Le" panose="020B0502040204020203" pitchFamily="34" charset="0"/>
                <a:cs typeface="Microsoft Tai Le" panose="020B0502040204020203" pitchFamily="34" charset="0"/>
              </a:rPr>
              <a:t>Fail</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to</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leverage</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node</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attributes</a:t>
            </a:r>
          </a:p>
          <a:p>
            <a:pPr marL="171450" indent="-171450">
              <a:buFont typeface="Arial" panose="020B0604020202020204" pitchFamily="34" charset="0"/>
              <a:buChar char="•"/>
              <a:defRPr/>
            </a:pPr>
            <a:r>
              <a:rPr lang="en-US" altLang="zh-CN" sz="1200" b="1" kern="0" dirty="0">
                <a:latin typeface="Microsoft Tai Le" panose="020B0502040204020203" pitchFamily="34" charset="0"/>
                <a:cs typeface="Microsoft Tai Le" panose="020B0502040204020203" pitchFamily="34" charset="0"/>
              </a:rPr>
              <a:t>E.g.,</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user</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profiles</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on</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a</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recommendation</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task</a:t>
            </a:r>
          </a:p>
          <a:p>
            <a:pPr>
              <a:defRPr/>
            </a:pPr>
            <a:r>
              <a:rPr lang="en-US" altLang="zh-CN" sz="1200" b="1" kern="0" dirty="0" err="1">
                <a:latin typeface="Microsoft Tai Le" panose="020B0502040204020203" pitchFamily="34" charset="0"/>
                <a:cs typeface="Microsoft Tai Le" panose="020B0502040204020203" pitchFamily="34" charset="0"/>
              </a:rPr>
              <a:t>Transductive</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model</a:t>
            </a:r>
          </a:p>
          <a:p>
            <a:pPr marL="171450" indent="-171450">
              <a:buFont typeface="Arial" panose="020B0604020202020204" pitchFamily="34" charset="0"/>
              <a:buChar char="•"/>
              <a:defRPr/>
            </a:pPr>
            <a:r>
              <a:rPr lang="en-US" altLang="zh-CN" sz="1200" b="1" kern="0" dirty="0">
                <a:latin typeface="Microsoft Tai Le" panose="020B0502040204020203" pitchFamily="34" charset="0"/>
                <a:cs typeface="Microsoft Tai Le" panose="020B0502040204020203" pitchFamily="34" charset="0"/>
              </a:rPr>
              <a:t>The</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cold</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start</a:t>
            </a:r>
            <a:r>
              <a:rPr lang="zh-CN" altLang="en-US" sz="1200" b="1" kern="0" dirty="0">
                <a:latin typeface="Microsoft Tai Le" panose="020B0502040204020203" pitchFamily="34" charset="0"/>
                <a:cs typeface="Microsoft Tai Le" panose="020B0502040204020203" pitchFamily="34" charset="0"/>
              </a:rPr>
              <a:t> </a:t>
            </a:r>
            <a:r>
              <a:rPr lang="en-US" altLang="zh-CN" sz="1200" b="1" kern="0" dirty="0">
                <a:latin typeface="Microsoft Tai Le" panose="020B0502040204020203" pitchFamily="34" charset="0"/>
                <a:cs typeface="Microsoft Tai Le" panose="020B0502040204020203" pitchFamily="34" charset="0"/>
              </a:rPr>
              <a:t>problem</a:t>
            </a:r>
            <a:r>
              <a:rPr lang="en-US" sz="1200" b="1" kern="0" dirty="0">
                <a:latin typeface="Microsoft Tai Le" panose="020B0502040204020203" pitchFamily="34" charset="0"/>
                <a:cs typeface="Microsoft Tai Le" panose="020B0502040204020203" pitchFamily="34" charset="0"/>
              </a:rPr>
              <a:t> </a:t>
            </a:r>
          </a:p>
        </p:txBody>
      </p:sp>
      <p:sp>
        <p:nvSpPr>
          <p:cNvPr id="54" name="TextBox 53">
            <a:extLst>
              <a:ext uri="{FF2B5EF4-FFF2-40B4-BE49-F238E27FC236}">
                <a16:creationId xmlns:a16="http://schemas.microsoft.com/office/drawing/2014/main" id="{D0209727-7393-DE47-BB14-4ADB125F3E17}"/>
              </a:ext>
            </a:extLst>
          </p:cNvPr>
          <p:cNvSpPr txBox="1"/>
          <p:nvPr/>
        </p:nvSpPr>
        <p:spPr>
          <a:xfrm>
            <a:off x="8488284" y="2036237"/>
            <a:ext cx="3664172" cy="1200329"/>
          </a:xfrm>
          <a:prstGeom prst="rect">
            <a:avLst/>
          </a:prstGeom>
          <a:noFill/>
          <a:ln>
            <a:solidFill>
              <a:srgbClr val="FF0000"/>
            </a:solidFill>
          </a:ln>
        </p:spPr>
        <p:txBody>
          <a:bodyPr wrap="square" rtlCol="0">
            <a:spAutoFit/>
          </a:bodyPr>
          <a:lstStyle/>
          <a:p>
            <a:pPr>
              <a:defRPr/>
            </a:pPr>
            <a:r>
              <a:rPr lang="en-US" sz="1200" b="1" kern="0" dirty="0">
                <a:latin typeface="Microsoft Tai Le" panose="020B0502040204020203" pitchFamily="34" charset="0"/>
                <a:cs typeface="Microsoft Tai Le" panose="020B0502040204020203" pitchFamily="34" charset="0"/>
              </a:rPr>
              <a:t>Difficult to deal with large scale graphs </a:t>
            </a:r>
          </a:p>
          <a:p>
            <a:pPr marL="171450" indent="-171450">
              <a:buFont typeface="Arial" panose="020B0604020202020204" pitchFamily="34" charset="0"/>
              <a:buChar char="•"/>
              <a:defRPr/>
            </a:pPr>
            <a:r>
              <a:rPr lang="en-US" sz="1200" b="1" kern="0" dirty="0">
                <a:latin typeface="Microsoft Tai Le" panose="020B0502040204020203" pitchFamily="34" charset="0"/>
                <a:cs typeface="Microsoft Tai Le" panose="020B0502040204020203" pitchFamily="34" charset="0"/>
              </a:rPr>
              <a:t>The input dimension to the autoencoder is fixed at |V|</a:t>
            </a:r>
          </a:p>
          <a:p>
            <a:pPr>
              <a:defRPr/>
            </a:pPr>
            <a:r>
              <a:rPr lang="en-US" sz="1200" b="1" kern="0" dirty="0">
                <a:latin typeface="Microsoft Tai Le" panose="020B0502040204020203" pitchFamily="34" charset="0"/>
                <a:cs typeface="Microsoft Tai Le" panose="020B0502040204020203" pitchFamily="34" charset="0"/>
              </a:rPr>
              <a:t>Cannot cope with unseen nodes</a:t>
            </a:r>
          </a:p>
          <a:p>
            <a:pPr marL="171450" indent="-171450">
              <a:buFont typeface="Arial" panose="020B0604020202020204" pitchFamily="34" charset="0"/>
              <a:buChar char="•"/>
              <a:defRPr/>
            </a:pPr>
            <a:r>
              <a:rPr lang="en-US" sz="1200" b="1" kern="0" dirty="0">
                <a:latin typeface="Microsoft Tai Le" panose="020B0502040204020203" pitchFamily="34" charset="0"/>
                <a:cs typeface="Microsoft Tai Le" panose="020B0502040204020203" pitchFamily="34" charset="0"/>
              </a:rPr>
              <a:t>The structure and size of the autoencoder is fixed </a:t>
            </a:r>
          </a:p>
        </p:txBody>
      </p:sp>
    </p:spTree>
    <p:extLst>
      <p:ext uri="{BB962C8B-B14F-4D97-AF65-F5344CB8AC3E}">
        <p14:creationId xmlns:p14="http://schemas.microsoft.com/office/powerpoint/2010/main" val="339907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C838-1429-4E48-A571-5A41E204337F}"/>
              </a:ext>
            </a:extLst>
          </p:cNvPr>
          <p:cNvSpPr>
            <a:spLocks noGrp="1"/>
          </p:cNvSpPr>
          <p:nvPr>
            <p:ph type="title"/>
          </p:nvPr>
        </p:nvSpPr>
        <p:spPr>
          <a:xfrm>
            <a:off x="474712" y="158452"/>
            <a:ext cx="11360800" cy="763600"/>
          </a:xfrm>
          <a:noFill/>
          <a:ln>
            <a:noFill/>
          </a:ln>
        </p:spPr>
        <p:txBody>
          <a:bodyPr spcFirstLastPara="1" vert="horz" wrap="square" lIns="91440" tIns="45720" rIns="91440" bIns="45720" rtlCol="0" anchor="ctr" anchorCtr="0">
            <a:normAutofit/>
          </a:bodyPr>
          <a:lstStyle/>
          <a:p>
            <a:pPr defTabSz="914377">
              <a:lnSpc>
                <a:spcPct val="90000"/>
              </a:lnSpc>
              <a:spcBef>
                <a:spcPct val="0"/>
              </a:spcBef>
              <a:buClrTx/>
            </a:pPr>
            <a:r>
              <a:rPr lang="en-US" sz="4267" b="1" kern="1200" dirty="0">
                <a:solidFill>
                  <a:srgbClr val="7030A0"/>
                </a:solidFill>
                <a:latin typeface="微软雅黑" panose="020B0503020204020204" pitchFamily="34" charset="-122"/>
                <a:ea typeface="微软雅黑" panose="020B0503020204020204" pitchFamily="34" charset="-122"/>
                <a:cs typeface="+mj-cs"/>
              </a:rPr>
              <a:t>Real world applications</a:t>
            </a:r>
          </a:p>
        </p:txBody>
      </p:sp>
      <p:sp>
        <p:nvSpPr>
          <p:cNvPr id="3" name="Text Placeholder 2">
            <a:extLst>
              <a:ext uri="{FF2B5EF4-FFF2-40B4-BE49-F238E27FC236}">
                <a16:creationId xmlns:a16="http://schemas.microsoft.com/office/drawing/2014/main" id="{2505B31D-EEED-41C7-8182-1BE8E566A65B}"/>
              </a:ext>
            </a:extLst>
          </p:cNvPr>
          <p:cNvSpPr>
            <a:spLocks noGrp="1"/>
          </p:cNvSpPr>
          <p:nvPr>
            <p:ph type="body" idx="1"/>
          </p:nvPr>
        </p:nvSpPr>
        <p:spPr>
          <a:xfrm>
            <a:off x="928915" y="1096078"/>
            <a:ext cx="10847485" cy="5365681"/>
          </a:xfrm>
        </p:spPr>
        <p:txBody>
          <a:bodyPr/>
          <a:lstStyle/>
          <a:p>
            <a:r>
              <a:rPr lang="en-US" dirty="0"/>
              <a:t>Heterogeneous knowledge graphs</a:t>
            </a:r>
          </a:p>
          <a:p>
            <a:r>
              <a:rPr lang="en-US" dirty="0"/>
              <a:t>Online recommendation </a:t>
            </a:r>
          </a:p>
          <a:p>
            <a:r>
              <a:rPr lang="en-US" dirty="0"/>
              <a:t>Online to offline recommendation</a:t>
            </a:r>
          </a:p>
          <a:p>
            <a:r>
              <a:rPr lang="en-US" dirty="0"/>
              <a:t>Anomaly detection in </a:t>
            </a:r>
            <a:r>
              <a:rPr lang="en-US" dirty="0" err="1"/>
              <a:t>FinTech</a:t>
            </a:r>
            <a:endParaRPr lang="en-US" dirty="0"/>
          </a:p>
          <a:p>
            <a:endParaRPr lang="en-US" dirty="0"/>
          </a:p>
        </p:txBody>
      </p:sp>
      <p:pic>
        <p:nvPicPr>
          <p:cNvPr id="5" name="Picture 4">
            <a:extLst>
              <a:ext uri="{FF2B5EF4-FFF2-40B4-BE49-F238E27FC236}">
                <a16:creationId xmlns:a16="http://schemas.microsoft.com/office/drawing/2014/main" id="{6E30BA46-4E42-4FC5-92A4-48986F3CC675}"/>
              </a:ext>
            </a:extLst>
          </p:cNvPr>
          <p:cNvPicPr>
            <a:picLocks noChangeAspect="1"/>
          </p:cNvPicPr>
          <p:nvPr/>
        </p:nvPicPr>
        <p:blipFill>
          <a:blip r:embed="rId2"/>
          <a:stretch>
            <a:fillRect/>
          </a:stretch>
        </p:blipFill>
        <p:spPr>
          <a:xfrm>
            <a:off x="7740952" y="3778917"/>
            <a:ext cx="3841867" cy="2878091"/>
          </a:xfrm>
          <a:prstGeom prst="rect">
            <a:avLst/>
          </a:prstGeom>
        </p:spPr>
      </p:pic>
      <p:pic>
        <p:nvPicPr>
          <p:cNvPr id="6" name="图片 27">
            <a:extLst>
              <a:ext uri="{FF2B5EF4-FFF2-40B4-BE49-F238E27FC236}">
                <a16:creationId xmlns:a16="http://schemas.microsoft.com/office/drawing/2014/main" id="{4599C6F2-5D21-4BB7-A577-4194EC47BBB8}"/>
              </a:ext>
            </a:extLst>
          </p:cNvPr>
          <p:cNvPicPr>
            <a:picLocks noChangeAspect="1"/>
          </p:cNvPicPr>
          <p:nvPr/>
        </p:nvPicPr>
        <p:blipFill>
          <a:blip r:embed="rId3"/>
          <a:stretch>
            <a:fillRect/>
          </a:stretch>
        </p:blipFill>
        <p:spPr>
          <a:xfrm>
            <a:off x="9122088" y="2020716"/>
            <a:ext cx="1152128" cy="1152128"/>
          </a:xfrm>
          <a:prstGeom prst="rect">
            <a:avLst/>
          </a:prstGeom>
        </p:spPr>
      </p:pic>
      <p:grpSp>
        <p:nvGrpSpPr>
          <p:cNvPr id="7" name="组 29">
            <a:extLst>
              <a:ext uri="{FF2B5EF4-FFF2-40B4-BE49-F238E27FC236}">
                <a16:creationId xmlns:a16="http://schemas.microsoft.com/office/drawing/2014/main" id="{633F521C-0A96-48E2-BA96-1C2EA2969090}"/>
              </a:ext>
            </a:extLst>
          </p:cNvPr>
          <p:cNvGrpSpPr/>
          <p:nvPr/>
        </p:nvGrpSpPr>
        <p:grpSpPr>
          <a:xfrm>
            <a:off x="7616921" y="1492657"/>
            <a:ext cx="1440160" cy="2112235"/>
            <a:chOff x="5940777" y="1707446"/>
            <a:chExt cx="2196041" cy="3513665"/>
          </a:xfrm>
        </p:grpSpPr>
        <p:pic>
          <p:nvPicPr>
            <p:cNvPr id="8" name="图片 31" descr="手机边框.jpg">
              <a:extLst>
                <a:ext uri="{FF2B5EF4-FFF2-40B4-BE49-F238E27FC236}">
                  <a16:creationId xmlns:a16="http://schemas.microsoft.com/office/drawing/2014/main" id="{1A521BDF-C810-44B1-89F6-A10E78690A7D}"/>
                </a:ext>
              </a:extLst>
            </p:cNvPr>
            <p:cNvPicPr>
              <a:picLocks noChangeAspect="1"/>
            </p:cNvPicPr>
            <p:nvPr/>
          </p:nvPicPr>
          <p:blipFill rotWithShape="1">
            <a:blip r:embed="rId4">
              <a:extLst>
                <a:ext uri="{28A0092B-C50C-407E-A947-70E740481C1C}">
                  <a14:useLocalDpi xmlns:a14="http://schemas.microsoft.com/office/drawing/2010/main" val="0"/>
                </a:ext>
              </a:extLst>
            </a:blip>
            <a:srcRect l="2394" t="5349" r="65953" b="47120"/>
            <a:stretch/>
          </p:blipFill>
          <p:spPr>
            <a:xfrm>
              <a:off x="5940777" y="1707446"/>
              <a:ext cx="2196041" cy="3513665"/>
            </a:xfrm>
            <a:prstGeom prst="rect">
              <a:avLst/>
            </a:prstGeom>
          </p:spPr>
        </p:pic>
        <p:pic>
          <p:nvPicPr>
            <p:cNvPr id="9" name="图片 32" descr="IMG_2209.png">
              <a:extLst>
                <a:ext uri="{FF2B5EF4-FFF2-40B4-BE49-F238E27FC236}">
                  <a16:creationId xmlns:a16="http://schemas.microsoft.com/office/drawing/2014/main" id="{A45ADCF8-E715-4A21-9A37-F910AB650B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3582" y="2026870"/>
              <a:ext cx="1535909" cy="2730502"/>
            </a:xfrm>
            <a:prstGeom prst="rect">
              <a:avLst/>
            </a:prstGeom>
          </p:spPr>
        </p:pic>
      </p:grpSp>
    </p:spTree>
    <p:extLst>
      <p:ext uri="{BB962C8B-B14F-4D97-AF65-F5344CB8AC3E}">
        <p14:creationId xmlns:p14="http://schemas.microsoft.com/office/powerpoint/2010/main" val="389452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p:nvPr/>
        </p:nvSpPr>
        <p:spPr>
          <a:xfrm>
            <a:off x="454579" y="2932000"/>
            <a:ext cx="2496400" cy="994000"/>
          </a:xfrm>
          <a:prstGeom prst="homePlate">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64" name="Google Shape;64;p14"/>
          <p:cNvSpPr txBox="1">
            <a:spLocks noGrp="1"/>
          </p:cNvSpPr>
          <p:nvPr>
            <p:ph type="body" idx="4294967295"/>
          </p:nvPr>
        </p:nvSpPr>
        <p:spPr>
          <a:xfrm>
            <a:off x="454564" y="3115400"/>
            <a:ext cx="19400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1</a:t>
            </a:r>
            <a:r>
              <a:rPr lang="en" dirty="0">
                <a:solidFill>
                  <a:schemeClr val="lt1"/>
                </a:solidFill>
              </a:rPr>
              <a:t>5 mins </a:t>
            </a:r>
            <a:endParaRPr dirty="0">
              <a:solidFill>
                <a:schemeClr val="lt1"/>
              </a:solidFill>
            </a:endParaRPr>
          </a:p>
        </p:txBody>
      </p:sp>
      <p:grpSp>
        <p:nvGrpSpPr>
          <p:cNvPr id="65" name="Google Shape;65;p14"/>
          <p:cNvGrpSpPr/>
          <p:nvPr/>
        </p:nvGrpSpPr>
        <p:grpSpPr>
          <a:xfrm>
            <a:off x="1217093" y="2146954"/>
            <a:ext cx="265200" cy="791541"/>
            <a:chOff x="777447" y="1610215"/>
            <a:chExt cx="198900" cy="593656"/>
          </a:xfrm>
        </p:grpSpPr>
        <p:cxnSp>
          <p:nvCxnSpPr>
            <p:cNvPr id="66" name="Google Shape;66;p14"/>
            <p:cNvCxnSpPr>
              <a:cxnSpLocks/>
              <a:stCxn id="67" idx="4"/>
            </p:cNvCxnSpPr>
            <p:nvPr/>
          </p:nvCxnSpPr>
          <p:spPr>
            <a:xfrm>
              <a:off x="876897" y="1809115"/>
              <a:ext cx="12" cy="394756"/>
            </a:xfrm>
            <a:prstGeom prst="straightConnector1">
              <a:avLst/>
            </a:prstGeom>
            <a:noFill/>
            <a:ln w="9525" cap="flat" cmpd="sng">
              <a:solidFill>
                <a:schemeClr val="dk2"/>
              </a:solidFill>
              <a:prstDash val="solid"/>
              <a:round/>
              <a:headEnd type="none" w="sm" len="sm"/>
              <a:tailEnd type="none" w="sm" len="sm"/>
            </a:ln>
          </p:spPr>
        </p:cxnSp>
        <p:sp>
          <p:nvSpPr>
            <p:cNvPr id="67" name="Google Shape;67;p14"/>
            <p:cNvSpPr/>
            <p:nvPr/>
          </p:nvSpPr>
          <p:spPr>
            <a:xfrm>
              <a:off x="777447"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68" name="Google Shape;68;p14"/>
          <p:cNvSpPr txBox="1">
            <a:spLocks noGrp="1"/>
          </p:cNvSpPr>
          <p:nvPr>
            <p:ph type="body" idx="4294967295"/>
          </p:nvPr>
        </p:nvSpPr>
        <p:spPr>
          <a:xfrm>
            <a:off x="-70300" y="1058400"/>
            <a:ext cx="299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3200">
                <a:solidFill>
                  <a:srgbClr val="000000"/>
                </a:solidFill>
              </a:rPr>
              <a:t>Motivations</a:t>
            </a:r>
            <a:endParaRPr sz="3200">
              <a:solidFill>
                <a:srgbClr val="000000"/>
              </a:solidFill>
            </a:endParaRPr>
          </a:p>
        </p:txBody>
      </p:sp>
      <p:sp>
        <p:nvSpPr>
          <p:cNvPr id="70" name="Google Shape;70;p14"/>
          <p:cNvSpPr txBox="1">
            <a:spLocks noGrp="1"/>
          </p:cNvSpPr>
          <p:nvPr>
            <p:ph type="body" idx="4294967295"/>
          </p:nvPr>
        </p:nvSpPr>
        <p:spPr>
          <a:xfrm>
            <a:off x="2834267"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 </a:t>
            </a:r>
            <a:endParaRPr dirty="0">
              <a:solidFill>
                <a:schemeClr val="lt1"/>
              </a:solidFill>
            </a:endParaRPr>
          </a:p>
          <a:p>
            <a:pPr marL="0" indent="0" algn="ctr">
              <a:lnSpc>
                <a:spcPct val="100000"/>
              </a:lnSpc>
              <a:spcBef>
                <a:spcPts val="0"/>
              </a:spcBef>
              <a:buNone/>
            </a:pPr>
            <a:r>
              <a:rPr lang="en" dirty="0">
                <a:solidFill>
                  <a:schemeClr val="lt1"/>
                </a:solidFill>
              </a:rPr>
              <a:t>AM</a:t>
            </a:r>
            <a:endParaRPr dirty="0">
              <a:solidFill>
                <a:schemeClr val="lt1"/>
              </a:solidFill>
            </a:endParaRPr>
          </a:p>
        </p:txBody>
      </p:sp>
      <p:grpSp>
        <p:nvGrpSpPr>
          <p:cNvPr id="71" name="Google Shape;71;p14"/>
          <p:cNvGrpSpPr/>
          <p:nvPr/>
        </p:nvGrpSpPr>
        <p:grpSpPr>
          <a:xfrm>
            <a:off x="3021709" y="3918611"/>
            <a:ext cx="265200" cy="791541"/>
            <a:chOff x="2223534" y="2938958"/>
            <a:chExt cx="198900" cy="593656"/>
          </a:xfrm>
        </p:grpSpPr>
        <p:cxnSp>
          <p:nvCxnSpPr>
            <p:cNvPr id="72" name="Google Shape;72;p14"/>
            <p:cNvCxnSpPr>
              <a:cxnSpLocks/>
              <a:stCxn id="73" idx="4"/>
            </p:cNvCxnSpPr>
            <p:nvPr/>
          </p:nvCxnSpPr>
          <p:spPr>
            <a:xfrm flipV="1">
              <a:off x="2322984" y="2938958"/>
              <a:ext cx="13" cy="394756"/>
            </a:xfrm>
            <a:prstGeom prst="straightConnector1">
              <a:avLst/>
            </a:prstGeom>
            <a:noFill/>
            <a:ln w="9525" cap="flat" cmpd="sng">
              <a:solidFill>
                <a:schemeClr val="dk2"/>
              </a:solidFill>
              <a:prstDash val="solid"/>
              <a:round/>
              <a:headEnd type="none" w="sm" len="sm"/>
              <a:tailEnd type="none" w="sm" len="sm"/>
            </a:ln>
          </p:spPr>
        </p:cxnSp>
        <p:sp>
          <p:nvSpPr>
            <p:cNvPr id="73" name="Google Shape;73;p14"/>
            <p:cNvSpPr/>
            <p:nvPr/>
          </p:nvSpPr>
          <p:spPr>
            <a:xfrm rot="10800000" flipH="1">
              <a:off x="2223534" y="3333714"/>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74" name="Google Shape;74;p14"/>
          <p:cNvSpPr txBox="1">
            <a:spLocks noGrp="1"/>
          </p:cNvSpPr>
          <p:nvPr>
            <p:ph type="body" idx="4294967295"/>
          </p:nvPr>
        </p:nvSpPr>
        <p:spPr>
          <a:xfrm>
            <a:off x="1659116" y="4705500"/>
            <a:ext cx="299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US" sz="3200" dirty="0">
                <a:solidFill>
                  <a:srgbClr val="000000"/>
                </a:solidFill>
              </a:rPr>
              <a:t>Network Embedding</a:t>
            </a:r>
          </a:p>
        </p:txBody>
      </p:sp>
      <p:sp>
        <p:nvSpPr>
          <p:cNvPr id="75" name="Google Shape;75;p14"/>
          <p:cNvSpPr/>
          <p:nvPr/>
        </p:nvSpPr>
        <p:spPr>
          <a:xfrm>
            <a:off x="4629297"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76" name="Google Shape;76;p14"/>
          <p:cNvSpPr txBox="1">
            <a:spLocks noGrp="1"/>
          </p:cNvSpPr>
          <p:nvPr>
            <p:ph type="body" idx="4294967295"/>
          </p:nvPr>
        </p:nvSpPr>
        <p:spPr>
          <a:xfrm>
            <a:off x="5022093"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77" name="Google Shape;77;p14"/>
          <p:cNvGrpSpPr/>
          <p:nvPr/>
        </p:nvGrpSpPr>
        <p:grpSpPr>
          <a:xfrm>
            <a:off x="5411643" y="2146954"/>
            <a:ext cx="265200" cy="791541"/>
            <a:chOff x="3918084" y="1610215"/>
            <a:chExt cx="198900" cy="593656"/>
          </a:xfrm>
        </p:grpSpPr>
        <p:cxnSp>
          <p:nvCxnSpPr>
            <p:cNvPr id="78" name="Google Shape;78;p14"/>
            <p:cNvCxnSpPr>
              <a:cxnSpLocks/>
              <a:stCxn id="79" idx="4"/>
            </p:cNvCxnSpPr>
            <p:nvPr/>
          </p:nvCxnSpPr>
          <p:spPr>
            <a:xfrm>
              <a:off x="4017534" y="1809115"/>
              <a:ext cx="12" cy="394756"/>
            </a:xfrm>
            <a:prstGeom prst="straightConnector1">
              <a:avLst/>
            </a:prstGeom>
            <a:noFill/>
            <a:ln w="9525" cap="flat" cmpd="sng">
              <a:solidFill>
                <a:schemeClr val="dk2"/>
              </a:solidFill>
              <a:prstDash val="solid"/>
              <a:round/>
              <a:headEnd type="none" w="sm" len="sm"/>
              <a:tailEnd type="none" w="sm" len="sm"/>
            </a:ln>
          </p:spPr>
        </p:cxnSp>
        <p:sp>
          <p:nvSpPr>
            <p:cNvPr id="79" name="Google Shape;79;p14"/>
            <p:cNvSpPr/>
            <p:nvPr/>
          </p:nvSpPr>
          <p:spPr>
            <a:xfrm>
              <a:off x="3918084"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81" name="Google Shape;81;p14"/>
          <p:cNvSpPr/>
          <p:nvPr/>
        </p:nvSpPr>
        <p:spPr>
          <a:xfrm>
            <a:off x="6835857"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82" name="Google Shape;82;p14"/>
          <p:cNvSpPr txBox="1">
            <a:spLocks noGrp="1"/>
          </p:cNvSpPr>
          <p:nvPr>
            <p:ph type="body" idx="4294967295"/>
          </p:nvPr>
        </p:nvSpPr>
        <p:spPr>
          <a:xfrm>
            <a:off x="7219927"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83" name="Google Shape;83;p14"/>
          <p:cNvGrpSpPr/>
          <p:nvPr/>
        </p:nvGrpSpPr>
        <p:grpSpPr>
          <a:xfrm>
            <a:off x="7964093" y="3918611"/>
            <a:ext cx="265200" cy="791541"/>
            <a:chOff x="5958946" y="2938958"/>
            <a:chExt cx="198900" cy="593656"/>
          </a:xfrm>
        </p:grpSpPr>
        <p:cxnSp>
          <p:nvCxnSpPr>
            <p:cNvPr id="84" name="Google Shape;84;p14"/>
            <p:cNvCxnSpPr>
              <a:cxnSpLocks/>
              <a:stCxn id="85" idx="4"/>
            </p:cNvCxnSpPr>
            <p:nvPr/>
          </p:nvCxnSpPr>
          <p:spPr>
            <a:xfrm flipV="1">
              <a:off x="6058396" y="2938958"/>
              <a:ext cx="13" cy="394756"/>
            </a:xfrm>
            <a:prstGeom prst="straightConnector1">
              <a:avLst/>
            </a:prstGeom>
            <a:noFill/>
            <a:ln w="9525" cap="flat" cmpd="sng">
              <a:solidFill>
                <a:schemeClr val="dk2"/>
              </a:solidFill>
              <a:prstDash val="solid"/>
              <a:round/>
              <a:headEnd type="none" w="sm" len="sm"/>
              <a:tailEnd type="none" w="sm" len="sm"/>
            </a:ln>
          </p:spPr>
        </p:cxnSp>
        <p:sp>
          <p:nvSpPr>
            <p:cNvPr id="85" name="Google Shape;85;p14"/>
            <p:cNvSpPr/>
            <p:nvPr/>
          </p:nvSpPr>
          <p:spPr>
            <a:xfrm rot="10800000" flipH="1">
              <a:off x="5958946" y="3333714"/>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86" name="Google Shape;86;p14"/>
          <p:cNvSpPr txBox="1">
            <a:spLocks noGrp="1"/>
          </p:cNvSpPr>
          <p:nvPr>
            <p:ph type="body" idx="4294967295"/>
          </p:nvPr>
        </p:nvSpPr>
        <p:spPr>
          <a:xfrm>
            <a:off x="6268900" y="4705500"/>
            <a:ext cx="407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US" altLang="zh-CN" sz="3200" dirty="0"/>
              <a:t>Practical</a:t>
            </a:r>
            <a:r>
              <a:rPr lang="zh-CN" altLang="en-US" sz="3200" dirty="0"/>
              <a:t> </a:t>
            </a:r>
            <a:r>
              <a:rPr lang="en-US" altLang="zh-CN" sz="3200" dirty="0"/>
              <a:t>Applications</a:t>
            </a:r>
            <a:endParaRPr lang="en-US" sz="3200" dirty="0">
              <a:solidFill>
                <a:srgbClr val="000000"/>
              </a:solidFill>
            </a:endParaRPr>
          </a:p>
        </p:txBody>
      </p:sp>
      <p:sp>
        <p:nvSpPr>
          <p:cNvPr id="87" name="Google Shape;87;p14"/>
          <p:cNvSpPr/>
          <p:nvPr/>
        </p:nvSpPr>
        <p:spPr>
          <a:xfrm>
            <a:off x="9042417"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88" name="Google Shape;88;p14"/>
          <p:cNvSpPr txBox="1">
            <a:spLocks noGrp="1"/>
          </p:cNvSpPr>
          <p:nvPr>
            <p:ph type="body" idx="4294967295"/>
          </p:nvPr>
        </p:nvSpPr>
        <p:spPr>
          <a:xfrm>
            <a:off x="9478896"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89" name="Google Shape;89;p14"/>
          <p:cNvGrpSpPr/>
          <p:nvPr/>
        </p:nvGrpSpPr>
        <p:grpSpPr>
          <a:xfrm>
            <a:off x="10226409" y="2146954"/>
            <a:ext cx="265200" cy="791541"/>
            <a:chOff x="3918084" y="1610215"/>
            <a:chExt cx="198900" cy="593656"/>
          </a:xfrm>
        </p:grpSpPr>
        <p:cxnSp>
          <p:nvCxnSpPr>
            <p:cNvPr id="90" name="Google Shape;90;p14"/>
            <p:cNvCxnSpPr>
              <a:cxnSpLocks/>
              <a:stCxn id="91" idx="4"/>
            </p:cNvCxnSpPr>
            <p:nvPr/>
          </p:nvCxnSpPr>
          <p:spPr>
            <a:xfrm>
              <a:off x="4017534" y="1809115"/>
              <a:ext cx="12" cy="394756"/>
            </a:xfrm>
            <a:prstGeom prst="straightConnector1">
              <a:avLst/>
            </a:prstGeom>
            <a:noFill/>
            <a:ln w="9525" cap="flat" cmpd="sng">
              <a:solidFill>
                <a:schemeClr val="dk2"/>
              </a:solidFill>
              <a:prstDash val="solid"/>
              <a:round/>
              <a:headEnd type="none" w="sm" len="sm"/>
              <a:tailEnd type="none" w="sm" len="sm"/>
            </a:ln>
          </p:spPr>
        </p:cxnSp>
        <p:sp>
          <p:nvSpPr>
            <p:cNvPr id="91" name="Google Shape;91;p14"/>
            <p:cNvSpPr/>
            <p:nvPr/>
          </p:nvSpPr>
          <p:spPr>
            <a:xfrm>
              <a:off x="3918084"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92" name="Google Shape;92;p14"/>
          <p:cNvSpPr txBox="1">
            <a:spLocks noGrp="1"/>
          </p:cNvSpPr>
          <p:nvPr>
            <p:ph type="body" idx="4294967295"/>
          </p:nvPr>
        </p:nvSpPr>
        <p:spPr>
          <a:xfrm>
            <a:off x="8860305" y="761667"/>
            <a:ext cx="2990400" cy="1208400"/>
          </a:xfrm>
          <a:prstGeom prst="rect">
            <a:avLst/>
          </a:prstGeom>
        </p:spPr>
        <p:txBody>
          <a:bodyPr spcFirstLastPara="1" vert="horz" wrap="square" lIns="121900" tIns="121900" rIns="121900" bIns="121900" rtlCol="0" anchor="t" anchorCtr="0">
            <a:noAutofit/>
          </a:bodyPr>
          <a:lstStyle/>
          <a:p>
            <a:pPr marL="0" indent="0" algn="ctr">
              <a:lnSpc>
                <a:spcPct val="100000"/>
              </a:lnSpc>
              <a:spcBef>
                <a:spcPts val="0"/>
              </a:spcBef>
              <a:buNone/>
            </a:pPr>
            <a:r>
              <a:rPr lang="en-US" altLang="zh-CN" sz="3200" dirty="0">
                <a:solidFill>
                  <a:srgbClr val="000000"/>
                </a:solidFill>
              </a:rPr>
              <a:t>Cognitive</a:t>
            </a:r>
            <a:r>
              <a:rPr lang="zh-CN" altLang="en-US" sz="3200" dirty="0">
                <a:solidFill>
                  <a:srgbClr val="000000"/>
                </a:solidFill>
              </a:rPr>
              <a:t> </a:t>
            </a:r>
            <a:endParaRPr lang="en-US" altLang="zh-CN" sz="3200" dirty="0">
              <a:solidFill>
                <a:srgbClr val="000000"/>
              </a:solidFill>
            </a:endParaRPr>
          </a:p>
          <a:p>
            <a:pPr marL="0" indent="0" algn="ctr">
              <a:lnSpc>
                <a:spcPct val="100000"/>
              </a:lnSpc>
              <a:spcBef>
                <a:spcPts val="0"/>
              </a:spcBef>
              <a:buNone/>
            </a:pPr>
            <a:r>
              <a:rPr lang="en-US" altLang="zh-CN" sz="3200" dirty="0">
                <a:solidFill>
                  <a:srgbClr val="000000"/>
                </a:solidFill>
              </a:rPr>
              <a:t>Graph</a:t>
            </a:r>
            <a:endParaRPr sz="3200" dirty="0">
              <a:solidFill>
                <a:srgbClr val="000000"/>
              </a:solidFill>
            </a:endParaRPr>
          </a:p>
        </p:txBody>
      </p:sp>
      <p:sp>
        <p:nvSpPr>
          <p:cNvPr id="33" name="Google Shape;153;p19">
            <a:extLst>
              <a:ext uri="{FF2B5EF4-FFF2-40B4-BE49-F238E27FC236}">
                <a16:creationId xmlns:a16="http://schemas.microsoft.com/office/drawing/2014/main" id="{30E484A4-9C77-9F49-A5CA-2FB24A58C61F}"/>
              </a:ext>
            </a:extLst>
          </p:cNvPr>
          <p:cNvSpPr/>
          <p:nvPr/>
        </p:nvSpPr>
        <p:spPr>
          <a:xfrm>
            <a:off x="2455128" y="2924611"/>
            <a:ext cx="2719290" cy="994000"/>
          </a:xfrm>
          <a:prstGeom prst="chevron">
            <a:avLst>
              <a:gd name="adj" fmla="val 50000"/>
            </a:avLst>
          </a:prstGeom>
          <a:solidFill>
            <a:srgbClr val="A4C2F4"/>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4" name="Google Shape;76;p14">
            <a:extLst>
              <a:ext uri="{FF2B5EF4-FFF2-40B4-BE49-F238E27FC236}">
                <a16:creationId xmlns:a16="http://schemas.microsoft.com/office/drawing/2014/main" id="{3E637DEC-6399-5A4A-8E88-A8E2E5F6E827}"/>
              </a:ext>
            </a:extLst>
          </p:cNvPr>
          <p:cNvSpPr txBox="1">
            <a:spLocks/>
          </p:cNvSpPr>
          <p:nvPr/>
        </p:nvSpPr>
        <p:spPr>
          <a:xfrm>
            <a:off x="2885714" y="3122789"/>
            <a:ext cx="1753200" cy="627200"/>
          </a:xfrm>
          <a:prstGeom prst="rect">
            <a:avLst/>
          </a:prstGeom>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L="426709" marR="0" lvl="0" indent="-304792" algn="l" rtl="0">
              <a:lnSpc>
                <a:spcPct val="100000"/>
              </a:lnSpc>
              <a:spcBef>
                <a:spcPts val="0"/>
              </a:spcBef>
              <a:spcAft>
                <a:spcPts val="0"/>
              </a:spcAft>
              <a:buClr>
                <a:srgbClr val="000000"/>
              </a:buClr>
              <a:buFont typeface="Arial"/>
              <a:defRPr sz="2667" b="0" i="0" u="none" strike="noStrike" cap="none">
                <a:solidFill>
                  <a:srgbClr val="000000"/>
                </a:solidFill>
                <a:latin typeface="Arial"/>
                <a:ea typeface="Arial"/>
                <a:cs typeface="Arial"/>
                <a:sym typeface="Arial"/>
              </a:defRPr>
            </a:lvl1pPr>
            <a:lvl2pPr marL="795847" marR="0" lvl="1" indent="0" algn="l" rtl="0">
              <a:lnSpc>
                <a:spcPct val="100000"/>
              </a:lnSpc>
              <a:spcBef>
                <a:spcPts val="0"/>
              </a:spcBef>
              <a:spcAft>
                <a:spcPts val="0"/>
              </a:spcAft>
              <a:buClr>
                <a:srgbClr val="000000"/>
              </a:buClr>
              <a:buFontTx/>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lgn="ctr"/>
            <a:r>
              <a:rPr lang="en-US" altLang="zh-CN" kern="0" dirty="0">
                <a:solidFill>
                  <a:schemeClr val="lt1"/>
                </a:solidFill>
              </a:rPr>
              <a:t>30</a:t>
            </a:r>
            <a:r>
              <a:rPr lang="en-US" kern="0" dirty="0">
                <a:solidFill>
                  <a:schemeClr val="lt1"/>
                </a:solidFill>
              </a:rPr>
              <a:t> mins</a:t>
            </a:r>
          </a:p>
        </p:txBody>
      </p:sp>
      <p:sp>
        <p:nvSpPr>
          <p:cNvPr id="35" name="Google Shape;86;p14">
            <a:extLst>
              <a:ext uri="{FF2B5EF4-FFF2-40B4-BE49-F238E27FC236}">
                <a16:creationId xmlns:a16="http://schemas.microsoft.com/office/drawing/2014/main" id="{11026326-70B3-E441-810D-54BC969E8BA0}"/>
              </a:ext>
            </a:extLst>
          </p:cNvPr>
          <p:cNvSpPr txBox="1">
            <a:spLocks/>
          </p:cNvSpPr>
          <p:nvPr/>
        </p:nvSpPr>
        <p:spPr>
          <a:xfrm>
            <a:off x="3509043" y="934860"/>
            <a:ext cx="4070400" cy="1208400"/>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L="426709" marR="0" lvl="0" indent="-304792" algn="l" rtl="0">
              <a:lnSpc>
                <a:spcPct val="100000"/>
              </a:lnSpc>
              <a:spcBef>
                <a:spcPts val="0"/>
              </a:spcBef>
              <a:spcAft>
                <a:spcPts val="0"/>
              </a:spcAft>
              <a:buClr>
                <a:srgbClr val="000000"/>
              </a:buClr>
              <a:buFont typeface="Arial"/>
              <a:defRPr sz="2667" b="0" i="0" u="none" strike="noStrike" cap="none">
                <a:solidFill>
                  <a:srgbClr val="000000"/>
                </a:solidFill>
                <a:latin typeface="Arial"/>
                <a:ea typeface="Arial"/>
                <a:cs typeface="Arial"/>
                <a:sym typeface="Arial"/>
              </a:defRPr>
            </a:lvl1pPr>
            <a:lvl2pPr marL="795847" marR="0" lvl="1" indent="0" algn="l" rtl="0">
              <a:lnSpc>
                <a:spcPct val="100000"/>
              </a:lnSpc>
              <a:spcBef>
                <a:spcPts val="0"/>
              </a:spcBef>
              <a:spcAft>
                <a:spcPts val="0"/>
              </a:spcAft>
              <a:buClr>
                <a:srgbClr val="000000"/>
              </a:buClr>
              <a:buFontTx/>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lgn="ctr">
              <a:spcAft>
                <a:spcPts val="2133"/>
              </a:spcAft>
            </a:pPr>
            <a:r>
              <a:rPr lang="en-US" sz="3200" kern="0"/>
              <a:t>Graph Neural Networks</a:t>
            </a:r>
            <a:endParaRPr lang="en-US" sz="3200" kern="0" dirty="0"/>
          </a:p>
        </p:txBody>
      </p:sp>
    </p:spTree>
    <p:extLst>
      <p:ext uri="{BB962C8B-B14F-4D97-AF65-F5344CB8AC3E}">
        <p14:creationId xmlns:p14="http://schemas.microsoft.com/office/powerpoint/2010/main" val="1969730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5" name="Google Shape;65;p14"/>
          <p:cNvGrpSpPr/>
          <p:nvPr/>
        </p:nvGrpSpPr>
        <p:grpSpPr>
          <a:xfrm>
            <a:off x="1217093" y="2146954"/>
            <a:ext cx="265200" cy="791541"/>
            <a:chOff x="777447" y="1610215"/>
            <a:chExt cx="198900" cy="593656"/>
          </a:xfrm>
        </p:grpSpPr>
        <p:cxnSp>
          <p:nvCxnSpPr>
            <p:cNvPr id="66" name="Google Shape;66;p14"/>
            <p:cNvCxnSpPr>
              <a:cxnSpLocks/>
              <a:stCxn id="67" idx="4"/>
            </p:cNvCxnSpPr>
            <p:nvPr/>
          </p:nvCxnSpPr>
          <p:spPr>
            <a:xfrm>
              <a:off x="876897" y="1809115"/>
              <a:ext cx="12" cy="394756"/>
            </a:xfrm>
            <a:prstGeom prst="straightConnector1">
              <a:avLst/>
            </a:prstGeom>
            <a:noFill/>
            <a:ln w="9525" cap="flat" cmpd="sng">
              <a:solidFill>
                <a:schemeClr val="dk2"/>
              </a:solidFill>
              <a:prstDash val="solid"/>
              <a:round/>
              <a:headEnd type="none" w="sm" len="sm"/>
              <a:tailEnd type="none" w="sm" len="sm"/>
            </a:ln>
          </p:spPr>
        </p:cxnSp>
        <p:sp>
          <p:nvSpPr>
            <p:cNvPr id="67" name="Google Shape;67;p14"/>
            <p:cNvSpPr/>
            <p:nvPr/>
          </p:nvSpPr>
          <p:spPr>
            <a:xfrm>
              <a:off x="777447"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68" name="Google Shape;68;p14"/>
          <p:cNvSpPr txBox="1">
            <a:spLocks noGrp="1"/>
          </p:cNvSpPr>
          <p:nvPr>
            <p:ph type="body" idx="4294967295"/>
          </p:nvPr>
        </p:nvSpPr>
        <p:spPr>
          <a:xfrm>
            <a:off x="-70300" y="1058400"/>
            <a:ext cx="299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3200">
                <a:solidFill>
                  <a:srgbClr val="000000"/>
                </a:solidFill>
              </a:rPr>
              <a:t>Motivations</a:t>
            </a:r>
            <a:endParaRPr sz="3200">
              <a:solidFill>
                <a:srgbClr val="000000"/>
              </a:solidFill>
            </a:endParaRPr>
          </a:p>
        </p:txBody>
      </p:sp>
      <p:sp>
        <p:nvSpPr>
          <p:cNvPr id="69" name="Google Shape;69;p14"/>
          <p:cNvSpPr/>
          <p:nvPr/>
        </p:nvSpPr>
        <p:spPr>
          <a:xfrm>
            <a:off x="2422739"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70" name="Google Shape;70;p14"/>
          <p:cNvSpPr txBox="1">
            <a:spLocks noGrp="1"/>
          </p:cNvSpPr>
          <p:nvPr>
            <p:ph type="body" idx="4294967295"/>
          </p:nvPr>
        </p:nvSpPr>
        <p:spPr>
          <a:xfrm>
            <a:off x="2834267"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 </a:t>
            </a:r>
            <a:endParaRPr dirty="0">
              <a:solidFill>
                <a:schemeClr val="lt1"/>
              </a:solidFill>
            </a:endParaRPr>
          </a:p>
        </p:txBody>
      </p:sp>
      <p:grpSp>
        <p:nvGrpSpPr>
          <p:cNvPr id="71" name="Google Shape;71;p14"/>
          <p:cNvGrpSpPr/>
          <p:nvPr/>
        </p:nvGrpSpPr>
        <p:grpSpPr>
          <a:xfrm>
            <a:off x="3021709" y="3918611"/>
            <a:ext cx="265200" cy="791541"/>
            <a:chOff x="2223534" y="2938958"/>
            <a:chExt cx="198900" cy="593656"/>
          </a:xfrm>
        </p:grpSpPr>
        <p:cxnSp>
          <p:nvCxnSpPr>
            <p:cNvPr id="72" name="Google Shape;72;p14"/>
            <p:cNvCxnSpPr>
              <a:cxnSpLocks/>
              <a:stCxn id="73" idx="4"/>
            </p:cNvCxnSpPr>
            <p:nvPr/>
          </p:nvCxnSpPr>
          <p:spPr>
            <a:xfrm flipV="1">
              <a:off x="2322984" y="2938958"/>
              <a:ext cx="13" cy="394756"/>
            </a:xfrm>
            <a:prstGeom prst="straightConnector1">
              <a:avLst/>
            </a:prstGeom>
            <a:noFill/>
            <a:ln w="9525" cap="flat" cmpd="sng">
              <a:solidFill>
                <a:schemeClr val="dk2"/>
              </a:solidFill>
              <a:prstDash val="solid"/>
              <a:round/>
              <a:headEnd type="none" w="sm" len="sm"/>
              <a:tailEnd type="none" w="sm" len="sm"/>
            </a:ln>
          </p:spPr>
        </p:cxnSp>
        <p:sp>
          <p:nvSpPr>
            <p:cNvPr id="73" name="Google Shape;73;p14"/>
            <p:cNvSpPr/>
            <p:nvPr/>
          </p:nvSpPr>
          <p:spPr>
            <a:xfrm rot="10800000" flipH="1">
              <a:off x="2223534" y="3333714"/>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74" name="Google Shape;74;p14"/>
          <p:cNvSpPr txBox="1">
            <a:spLocks noGrp="1"/>
          </p:cNvSpPr>
          <p:nvPr>
            <p:ph type="body" idx="4294967295"/>
          </p:nvPr>
        </p:nvSpPr>
        <p:spPr>
          <a:xfrm>
            <a:off x="1659116" y="4705500"/>
            <a:ext cx="299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US" sz="3200" dirty="0">
                <a:solidFill>
                  <a:srgbClr val="000000"/>
                </a:solidFill>
              </a:rPr>
              <a:t>Network Embedding</a:t>
            </a:r>
          </a:p>
        </p:txBody>
      </p:sp>
      <p:sp>
        <p:nvSpPr>
          <p:cNvPr id="75" name="Google Shape;75;p14"/>
          <p:cNvSpPr/>
          <p:nvPr/>
        </p:nvSpPr>
        <p:spPr>
          <a:xfrm>
            <a:off x="4629297"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76" name="Google Shape;76;p14"/>
          <p:cNvSpPr txBox="1">
            <a:spLocks noGrp="1"/>
          </p:cNvSpPr>
          <p:nvPr>
            <p:ph type="body" idx="4294967295"/>
          </p:nvPr>
        </p:nvSpPr>
        <p:spPr>
          <a:xfrm>
            <a:off x="5022093"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77" name="Google Shape;77;p14"/>
          <p:cNvGrpSpPr/>
          <p:nvPr/>
        </p:nvGrpSpPr>
        <p:grpSpPr>
          <a:xfrm>
            <a:off x="5411643" y="2146954"/>
            <a:ext cx="265200" cy="791541"/>
            <a:chOff x="3918084" y="1610215"/>
            <a:chExt cx="198900" cy="593656"/>
          </a:xfrm>
        </p:grpSpPr>
        <p:cxnSp>
          <p:nvCxnSpPr>
            <p:cNvPr id="78" name="Google Shape;78;p14"/>
            <p:cNvCxnSpPr>
              <a:cxnSpLocks/>
              <a:stCxn id="79" idx="4"/>
            </p:cNvCxnSpPr>
            <p:nvPr/>
          </p:nvCxnSpPr>
          <p:spPr>
            <a:xfrm>
              <a:off x="4017534" y="1809115"/>
              <a:ext cx="12" cy="394756"/>
            </a:xfrm>
            <a:prstGeom prst="straightConnector1">
              <a:avLst/>
            </a:prstGeom>
            <a:noFill/>
            <a:ln w="9525" cap="flat" cmpd="sng">
              <a:solidFill>
                <a:schemeClr val="dk2"/>
              </a:solidFill>
              <a:prstDash val="solid"/>
              <a:round/>
              <a:headEnd type="none" w="sm" len="sm"/>
              <a:tailEnd type="none" w="sm" len="sm"/>
            </a:ln>
          </p:spPr>
        </p:cxnSp>
        <p:sp>
          <p:nvSpPr>
            <p:cNvPr id="79" name="Google Shape;79;p14"/>
            <p:cNvSpPr/>
            <p:nvPr/>
          </p:nvSpPr>
          <p:spPr>
            <a:xfrm>
              <a:off x="3918084"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81" name="Google Shape;81;p14"/>
          <p:cNvSpPr/>
          <p:nvPr/>
        </p:nvSpPr>
        <p:spPr>
          <a:xfrm>
            <a:off x="6835857"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82" name="Google Shape;82;p14"/>
          <p:cNvSpPr txBox="1">
            <a:spLocks noGrp="1"/>
          </p:cNvSpPr>
          <p:nvPr>
            <p:ph type="body" idx="4294967295"/>
          </p:nvPr>
        </p:nvSpPr>
        <p:spPr>
          <a:xfrm>
            <a:off x="7219927"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83" name="Google Shape;83;p14"/>
          <p:cNvGrpSpPr/>
          <p:nvPr/>
        </p:nvGrpSpPr>
        <p:grpSpPr>
          <a:xfrm>
            <a:off x="7964093" y="3918611"/>
            <a:ext cx="265200" cy="791541"/>
            <a:chOff x="5958946" y="2938958"/>
            <a:chExt cx="198900" cy="593656"/>
          </a:xfrm>
        </p:grpSpPr>
        <p:cxnSp>
          <p:nvCxnSpPr>
            <p:cNvPr id="84" name="Google Shape;84;p14"/>
            <p:cNvCxnSpPr>
              <a:cxnSpLocks/>
              <a:stCxn id="85" idx="4"/>
            </p:cNvCxnSpPr>
            <p:nvPr/>
          </p:nvCxnSpPr>
          <p:spPr>
            <a:xfrm flipV="1">
              <a:off x="6058396" y="2938958"/>
              <a:ext cx="13" cy="394756"/>
            </a:xfrm>
            <a:prstGeom prst="straightConnector1">
              <a:avLst/>
            </a:prstGeom>
            <a:noFill/>
            <a:ln w="9525" cap="flat" cmpd="sng">
              <a:solidFill>
                <a:schemeClr val="dk2"/>
              </a:solidFill>
              <a:prstDash val="solid"/>
              <a:round/>
              <a:headEnd type="none" w="sm" len="sm"/>
              <a:tailEnd type="none" w="sm" len="sm"/>
            </a:ln>
          </p:spPr>
        </p:cxnSp>
        <p:sp>
          <p:nvSpPr>
            <p:cNvPr id="85" name="Google Shape;85;p14"/>
            <p:cNvSpPr/>
            <p:nvPr/>
          </p:nvSpPr>
          <p:spPr>
            <a:xfrm rot="10800000" flipH="1">
              <a:off x="5958946" y="3333714"/>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86" name="Google Shape;86;p14"/>
          <p:cNvSpPr txBox="1">
            <a:spLocks noGrp="1"/>
          </p:cNvSpPr>
          <p:nvPr>
            <p:ph type="body" idx="4294967295"/>
          </p:nvPr>
        </p:nvSpPr>
        <p:spPr>
          <a:xfrm>
            <a:off x="6061327" y="4591098"/>
            <a:ext cx="4070400" cy="1208400"/>
          </a:xfrm>
          <a:prstGeom prst="rect">
            <a:avLst/>
          </a:prstGeom>
        </p:spPr>
        <p:txBody>
          <a:bodyPr spcFirstLastPara="1" vert="horz" wrap="square" lIns="121900" tIns="121900" rIns="121900" bIns="121900" rtlCol="0" anchor="t" anchorCtr="0">
            <a:noAutofit/>
          </a:bodyPr>
          <a:lstStyle/>
          <a:p>
            <a:pPr marL="0" indent="0" algn="ctr">
              <a:lnSpc>
                <a:spcPct val="100000"/>
              </a:lnSpc>
              <a:spcBef>
                <a:spcPts val="0"/>
              </a:spcBef>
              <a:buNone/>
            </a:pPr>
            <a:r>
              <a:rPr lang="en-US" altLang="zh-CN" sz="3200" dirty="0">
                <a:solidFill>
                  <a:srgbClr val="000000"/>
                </a:solidFill>
              </a:rPr>
              <a:t>Practical</a:t>
            </a:r>
            <a:r>
              <a:rPr lang="zh-CN" altLang="en-US" sz="3200" dirty="0">
                <a:solidFill>
                  <a:srgbClr val="000000"/>
                </a:solidFill>
              </a:rPr>
              <a:t> </a:t>
            </a:r>
            <a:endParaRPr lang="en-US" altLang="zh-CN" sz="3200" dirty="0">
              <a:solidFill>
                <a:srgbClr val="000000"/>
              </a:solidFill>
            </a:endParaRPr>
          </a:p>
          <a:p>
            <a:pPr marL="0" indent="0" algn="ctr">
              <a:lnSpc>
                <a:spcPct val="100000"/>
              </a:lnSpc>
              <a:spcBef>
                <a:spcPts val="0"/>
              </a:spcBef>
              <a:buNone/>
            </a:pPr>
            <a:r>
              <a:rPr lang="en-US" altLang="zh-CN" sz="3200" dirty="0">
                <a:solidFill>
                  <a:srgbClr val="000000"/>
                </a:solidFill>
              </a:rPr>
              <a:t>Applications</a:t>
            </a:r>
            <a:endParaRPr lang="en-US" sz="3200" dirty="0">
              <a:solidFill>
                <a:srgbClr val="000000"/>
              </a:solidFill>
            </a:endParaRPr>
          </a:p>
        </p:txBody>
      </p:sp>
      <p:sp>
        <p:nvSpPr>
          <p:cNvPr id="87" name="Google Shape;87;p14"/>
          <p:cNvSpPr/>
          <p:nvPr/>
        </p:nvSpPr>
        <p:spPr>
          <a:xfrm>
            <a:off x="9042417"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88" name="Google Shape;88;p14"/>
          <p:cNvSpPr txBox="1">
            <a:spLocks noGrp="1"/>
          </p:cNvSpPr>
          <p:nvPr>
            <p:ph type="body" idx="4294967295"/>
          </p:nvPr>
        </p:nvSpPr>
        <p:spPr>
          <a:xfrm>
            <a:off x="9478896"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89" name="Google Shape;89;p14"/>
          <p:cNvGrpSpPr/>
          <p:nvPr/>
        </p:nvGrpSpPr>
        <p:grpSpPr>
          <a:xfrm>
            <a:off x="10226409" y="2146954"/>
            <a:ext cx="265200" cy="791541"/>
            <a:chOff x="3918084" y="1610215"/>
            <a:chExt cx="198900" cy="593656"/>
          </a:xfrm>
        </p:grpSpPr>
        <p:cxnSp>
          <p:nvCxnSpPr>
            <p:cNvPr id="90" name="Google Shape;90;p14"/>
            <p:cNvCxnSpPr>
              <a:cxnSpLocks/>
              <a:stCxn id="91" idx="4"/>
            </p:cNvCxnSpPr>
            <p:nvPr/>
          </p:nvCxnSpPr>
          <p:spPr>
            <a:xfrm>
              <a:off x="4017534" y="1809115"/>
              <a:ext cx="12" cy="394756"/>
            </a:xfrm>
            <a:prstGeom prst="straightConnector1">
              <a:avLst/>
            </a:prstGeom>
            <a:noFill/>
            <a:ln w="9525" cap="flat" cmpd="sng">
              <a:solidFill>
                <a:schemeClr val="dk2"/>
              </a:solidFill>
              <a:prstDash val="solid"/>
              <a:round/>
              <a:headEnd type="none" w="sm" len="sm"/>
              <a:tailEnd type="none" w="sm" len="sm"/>
            </a:ln>
          </p:spPr>
        </p:cxnSp>
        <p:sp>
          <p:nvSpPr>
            <p:cNvPr id="91" name="Google Shape;91;p14"/>
            <p:cNvSpPr/>
            <p:nvPr/>
          </p:nvSpPr>
          <p:spPr>
            <a:xfrm>
              <a:off x="3918084"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92" name="Google Shape;92;p14"/>
          <p:cNvSpPr txBox="1">
            <a:spLocks noGrp="1"/>
          </p:cNvSpPr>
          <p:nvPr>
            <p:ph type="body" idx="4294967295"/>
          </p:nvPr>
        </p:nvSpPr>
        <p:spPr>
          <a:xfrm>
            <a:off x="8860305" y="761667"/>
            <a:ext cx="2990400" cy="1208400"/>
          </a:xfrm>
          <a:prstGeom prst="rect">
            <a:avLst/>
          </a:prstGeom>
        </p:spPr>
        <p:txBody>
          <a:bodyPr spcFirstLastPara="1" vert="horz" wrap="square" lIns="121900" tIns="121900" rIns="121900" bIns="121900" rtlCol="0" anchor="t" anchorCtr="0">
            <a:noAutofit/>
          </a:bodyPr>
          <a:lstStyle/>
          <a:p>
            <a:pPr marL="0" indent="0" algn="ctr">
              <a:lnSpc>
                <a:spcPct val="100000"/>
              </a:lnSpc>
              <a:spcBef>
                <a:spcPts val="0"/>
              </a:spcBef>
              <a:buNone/>
            </a:pPr>
            <a:r>
              <a:rPr lang="en-US" altLang="zh-CN" sz="3200" dirty="0">
                <a:solidFill>
                  <a:srgbClr val="000000"/>
                </a:solidFill>
              </a:rPr>
              <a:t>Cognitive</a:t>
            </a:r>
            <a:r>
              <a:rPr lang="zh-CN" altLang="en-US" sz="3200" dirty="0">
                <a:solidFill>
                  <a:srgbClr val="000000"/>
                </a:solidFill>
              </a:rPr>
              <a:t> </a:t>
            </a:r>
            <a:endParaRPr lang="en-US" altLang="zh-CN" sz="3200" dirty="0">
              <a:solidFill>
                <a:srgbClr val="000000"/>
              </a:solidFill>
            </a:endParaRPr>
          </a:p>
          <a:p>
            <a:pPr marL="0" indent="0" algn="ctr">
              <a:lnSpc>
                <a:spcPct val="100000"/>
              </a:lnSpc>
              <a:spcBef>
                <a:spcPts val="0"/>
              </a:spcBef>
              <a:buNone/>
            </a:pPr>
            <a:r>
              <a:rPr lang="en-US" altLang="zh-CN" sz="3200" dirty="0">
                <a:solidFill>
                  <a:srgbClr val="000000"/>
                </a:solidFill>
              </a:rPr>
              <a:t>Graph</a:t>
            </a:r>
            <a:endParaRPr sz="3200" dirty="0">
              <a:solidFill>
                <a:srgbClr val="000000"/>
              </a:solidFill>
            </a:endParaRPr>
          </a:p>
        </p:txBody>
      </p:sp>
      <p:sp>
        <p:nvSpPr>
          <p:cNvPr id="33" name="Google Shape;153;p19">
            <a:extLst>
              <a:ext uri="{FF2B5EF4-FFF2-40B4-BE49-F238E27FC236}">
                <a16:creationId xmlns:a16="http://schemas.microsoft.com/office/drawing/2014/main" id="{ACB74A24-A4B4-5546-AD6F-CD38D4A281E7}"/>
              </a:ext>
            </a:extLst>
          </p:cNvPr>
          <p:cNvSpPr/>
          <p:nvPr/>
        </p:nvSpPr>
        <p:spPr>
          <a:xfrm>
            <a:off x="223934" y="2932000"/>
            <a:ext cx="2719290" cy="994000"/>
          </a:xfrm>
          <a:prstGeom prst="chevron">
            <a:avLst>
              <a:gd name="adj" fmla="val 50000"/>
            </a:avLst>
          </a:prstGeom>
          <a:solidFill>
            <a:srgbClr val="A4C2F4"/>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4" name="Google Shape;70;p14">
            <a:extLst>
              <a:ext uri="{FF2B5EF4-FFF2-40B4-BE49-F238E27FC236}">
                <a16:creationId xmlns:a16="http://schemas.microsoft.com/office/drawing/2014/main" id="{86CB2D46-A539-F04B-93DA-5B750C419EE4}"/>
              </a:ext>
            </a:extLst>
          </p:cNvPr>
          <p:cNvSpPr txBox="1">
            <a:spLocks/>
          </p:cNvSpPr>
          <p:nvPr/>
        </p:nvSpPr>
        <p:spPr>
          <a:xfrm>
            <a:off x="782516" y="3100786"/>
            <a:ext cx="17532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altLang="zh-CN" dirty="0">
                <a:solidFill>
                  <a:schemeClr val="lt1"/>
                </a:solidFill>
              </a:rPr>
              <a:t>15</a:t>
            </a:r>
            <a:r>
              <a:rPr lang="en-US" dirty="0">
                <a:solidFill>
                  <a:schemeClr val="lt1"/>
                </a:solidFill>
              </a:rPr>
              <a:t> mins </a:t>
            </a:r>
          </a:p>
        </p:txBody>
      </p:sp>
      <p:sp>
        <p:nvSpPr>
          <p:cNvPr id="32" name="Google Shape;86;p14">
            <a:extLst>
              <a:ext uri="{FF2B5EF4-FFF2-40B4-BE49-F238E27FC236}">
                <a16:creationId xmlns:a16="http://schemas.microsoft.com/office/drawing/2014/main" id="{21241868-7D8F-8C44-BCBB-97F0543AC0D0}"/>
              </a:ext>
            </a:extLst>
          </p:cNvPr>
          <p:cNvSpPr txBox="1">
            <a:spLocks/>
          </p:cNvSpPr>
          <p:nvPr/>
        </p:nvSpPr>
        <p:spPr>
          <a:xfrm>
            <a:off x="3641643" y="913050"/>
            <a:ext cx="4070400" cy="12084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Font typeface="Arial" panose="020B0604020202020204" pitchFamily="34" charset="0"/>
              <a:buNone/>
            </a:pPr>
            <a:r>
              <a:rPr lang="en-US" sz="3200">
                <a:solidFill>
                  <a:srgbClr val="000000"/>
                </a:solidFill>
              </a:rPr>
              <a:t>Graph Neural Networks</a:t>
            </a:r>
            <a:endParaRPr lang="en-US" sz="3200" dirty="0">
              <a:solidFill>
                <a:srgbClr val="000000"/>
              </a:solidFill>
            </a:endParaRPr>
          </a:p>
        </p:txBody>
      </p:sp>
    </p:spTree>
    <p:extLst>
      <p:ext uri="{BB962C8B-B14F-4D97-AF65-F5344CB8AC3E}">
        <p14:creationId xmlns:p14="http://schemas.microsoft.com/office/powerpoint/2010/main" val="981703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1103" y="1791072"/>
            <a:ext cx="2819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1809135" y="1224766"/>
            <a:ext cx="2016224" cy="523220"/>
          </a:xfrm>
          <a:prstGeom prst="rect">
            <a:avLst/>
          </a:prstGeom>
          <a:noFill/>
        </p:spPr>
        <p:txBody>
          <a:bodyPr wrap="square" rtlCol="0">
            <a:spAutoFit/>
          </a:bodyPr>
          <a:lstStyle/>
          <a:p>
            <a:pPr algn="ctr" defTabSz="1219170">
              <a:buClr>
                <a:srgbClr val="000000"/>
              </a:buClr>
            </a:pPr>
            <a:r>
              <a:rPr lang="en-US" altLang="zh-CN" sz="2800" b="1" kern="0" dirty="0">
                <a:solidFill>
                  <a:srgbClr val="000000"/>
                </a:solidFill>
                <a:latin typeface="Arial"/>
                <a:cs typeface="Arial"/>
                <a:sym typeface="Arial"/>
              </a:rPr>
              <a:t>G = ( V, E )</a:t>
            </a:r>
            <a:endParaRPr lang="zh-CN" altLang="en-US" sz="2800" b="1" kern="0" dirty="0">
              <a:solidFill>
                <a:srgbClr val="000000"/>
              </a:solidFill>
              <a:latin typeface="Arial"/>
              <a:cs typeface="Arial"/>
              <a:sym typeface="Arial"/>
            </a:endParaRPr>
          </a:p>
        </p:txBody>
      </p:sp>
      <p:pic>
        <p:nvPicPr>
          <p:cNvPr id="2" name="图片 1"/>
          <p:cNvPicPr>
            <a:picLocks noChangeAspect="1"/>
          </p:cNvPicPr>
          <p:nvPr/>
        </p:nvPicPr>
        <p:blipFill>
          <a:blip r:embed="rId4"/>
          <a:stretch>
            <a:fillRect/>
          </a:stretch>
        </p:blipFill>
        <p:spPr>
          <a:xfrm>
            <a:off x="6433142" y="2852936"/>
            <a:ext cx="3449151" cy="2539933"/>
          </a:xfrm>
          <a:prstGeom prst="rect">
            <a:avLst/>
          </a:prstGeom>
        </p:spPr>
      </p:pic>
      <p:cxnSp>
        <p:nvCxnSpPr>
          <p:cNvPr id="5" name="直接箭头连接符 4"/>
          <p:cNvCxnSpPr/>
          <p:nvPr/>
        </p:nvCxnSpPr>
        <p:spPr>
          <a:xfrm>
            <a:off x="6240016" y="5517232"/>
            <a:ext cx="40324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6240016" y="2492896"/>
            <a:ext cx="0" cy="3024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993499" y="1340768"/>
            <a:ext cx="2016224" cy="523220"/>
          </a:xfrm>
          <a:prstGeom prst="rect">
            <a:avLst/>
          </a:prstGeom>
          <a:noFill/>
        </p:spPr>
        <p:txBody>
          <a:bodyPr wrap="square" rtlCol="0">
            <a:spAutoFit/>
          </a:bodyPr>
          <a:lstStyle/>
          <a:p>
            <a:pPr algn="ctr" defTabSz="1219170">
              <a:buClr>
                <a:srgbClr val="000000"/>
              </a:buClr>
            </a:pPr>
            <a:r>
              <a:rPr lang="en-US" altLang="zh-CN" sz="2800" b="1" kern="0" dirty="0">
                <a:solidFill>
                  <a:srgbClr val="000000"/>
                </a:solidFill>
                <a:latin typeface="Arial"/>
                <a:cs typeface="Arial"/>
                <a:sym typeface="Arial"/>
              </a:rPr>
              <a:t>G = ( V )</a:t>
            </a:r>
            <a:endParaRPr lang="zh-CN" altLang="en-US" sz="2800" b="1" kern="0" dirty="0">
              <a:solidFill>
                <a:srgbClr val="000000"/>
              </a:solidFill>
              <a:latin typeface="Arial"/>
              <a:cs typeface="Arial"/>
              <a:sym typeface="Arial"/>
            </a:endParaRPr>
          </a:p>
        </p:txBody>
      </p:sp>
      <p:sp>
        <p:nvSpPr>
          <p:cNvPr id="20" name="文本框 19"/>
          <p:cNvSpPr txBox="1"/>
          <p:nvPr/>
        </p:nvSpPr>
        <p:spPr>
          <a:xfrm>
            <a:off x="6126133" y="1763108"/>
            <a:ext cx="3714283" cy="307777"/>
          </a:xfrm>
          <a:prstGeom prst="rect">
            <a:avLst/>
          </a:prstGeom>
          <a:noFill/>
        </p:spPr>
        <p:txBody>
          <a:bodyPr wrap="square" rtlCol="0">
            <a:spAutoFit/>
          </a:bodyPr>
          <a:lstStyle/>
          <a:p>
            <a:pPr algn="ctr" defTabSz="1219170">
              <a:buClr>
                <a:srgbClr val="000000"/>
              </a:buClr>
            </a:pPr>
            <a:r>
              <a:rPr lang="en-US" altLang="zh-CN" sz="1400" b="1" kern="0" dirty="0">
                <a:solidFill>
                  <a:srgbClr val="000000"/>
                </a:solidFill>
                <a:latin typeface="Arial"/>
                <a:cs typeface="Arial"/>
                <a:sym typeface="Arial"/>
              </a:rPr>
              <a:t>Vector Space</a:t>
            </a:r>
            <a:endParaRPr lang="zh-CN" altLang="en-US" sz="1400" b="1" kern="0" dirty="0">
              <a:solidFill>
                <a:srgbClr val="000000"/>
              </a:solidFill>
              <a:latin typeface="Arial"/>
              <a:cs typeface="Arial"/>
              <a:sym typeface="Arial"/>
            </a:endParaRPr>
          </a:p>
        </p:txBody>
      </p:sp>
      <p:sp>
        <p:nvSpPr>
          <p:cNvPr id="24" name="文本框 23"/>
          <p:cNvSpPr txBox="1"/>
          <p:nvPr/>
        </p:nvSpPr>
        <p:spPr>
          <a:xfrm>
            <a:off x="4392363" y="3435725"/>
            <a:ext cx="1944216" cy="461665"/>
          </a:xfrm>
          <a:prstGeom prst="rect">
            <a:avLst/>
          </a:prstGeom>
          <a:noFill/>
        </p:spPr>
        <p:txBody>
          <a:bodyPr wrap="square" rtlCol="0">
            <a:spAutoFit/>
          </a:bodyPr>
          <a:lstStyle/>
          <a:p>
            <a:pPr algn="ctr" defTabSz="1219170">
              <a:buClr>
                <a:srgbClr val="000000"/>
              </a:buClr>
            </a:pPr>
            <a:r>
              <a:rPr lang="en-US" altLang="zh-CN" sz="2400" b="1" kern="0" dirty="0">
                <a:solidFill>
                  <a:srgbClr val="00B0F0"/>
                </a:solidFill>
                <a:latin typeface="Arial"/>
                <a:cs typeface="Arial"/>
                <a:sym typeface="Arial"/>
              </a:rPr>
              <a:t>generate</a:t>
            </a:r>
            <a:endParaRPr lang="zh-CN" altLang="en-US" sz="2400" b="1" kern="0" dirty="0">
              <a:solidFill>
                <a:srgbClr val="00B0F0"/>
              </a:solidFill>
              <a:latin typeface="Arial"/>
              <a:cs typeface="Arial"/>
              <a:sym typeface="Arial"/>
            </a:endParaRPr>
          </a:p>
        </p:txBody>
      </p:sp>
      <p:cxnSp>
        <p:nvCxnSpPr>
          <p:cNvPr id="7" name="直接箭头连接符 6"/>
          <p:cNvCxnSpPr/>
          <p:nvPr/>
        </p:nvCxnSpPr>
        <p:spPr>
          <a:xfrm>
            <a:off x="4716399" y="4365104"/>
            <a:ext cx="1296144" cy="0"/>
          </a:xfrm>
          <a:prstGeom prst="straightConnector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4664540" y="4077072"/>
            <a:ext cx="1296144" cy="0"/>
          </a:xfrm>
          <a:prstGeom prst="straightConnector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340504" y="4407496"/>
            <a:ext cx="1944216" cy="461665"/>
          </a:xfrm>
          <a:prstGeom prst="rect">
            <a:avLst/>
          </a:prstGeom>
          <a:noFill/>
        </p:spPr>
        <p:txBody>
          <a:bodyPr wrap="square" rtlCol="0">
            <a:spAutoFit/>
          </a:bodyPr>
          <a:lstStyle/>
          <a:p>
            <a:pPr algn="ctr" defTabSz="1219170">
              <a:buClr>
                <a:srgbClr val="000000"/>
              </a:buClr>
            </a:pPr>
            <a:r>
              <a:rPr lang="en-US" altLang="zh-CN" sz="2400" b="1" kern="0" dirty="0">
                <a:solidFill>
                  <a:srgbClr val="00B0F0"/>
                </a:solidFill>
                <a:latin typeface="Arial"/>
                <a:cs typeface="Arial"/>
                <a:sym typeface="Arial"/>
              </a:rPr>
              <a:t>embed</a:t>
            </a:r>
            <a:endParaRPr lang="zh-CN" altLang="en-US" sz="2400" b="1" kern="0" dirty="0">
              <a:solidFill>
                <a:srgbClr val="00B0F0"/>
              </a:solidFill>
              <a:latin typeface="Arial"/>
              <a:cs typeface="Arial"/>
              <a:sym typeface="Arial"/>
            </a:endParaRPr>
          </a:p>
        </p:txBody>
      </p:sp>
      <p:sp>
        <p:nvSpPr>
          <p:cNvPr id="11" name="矩形 10">
            <a:extLst>
              <a:ext uri="{FF2B5EF4-FFF2-40B4-BE49-F238E27FC236}">
                <a16:creationId xmlns:a16="http://schemas.microsoft.com/office/drawing/2014/main" id="{8296E840-3A9D-1E4F-80B9-04C1C1664E94}"/>
              </a:ext>
            </a:extLst>
          </p:cNvPr>
          <p:cNvSpPr/>
          <p:nvPr/>
        </p:nvSpPr>
        <p:spPr>
          <a:xfrm>
            <a:off x="5291747" y="5654576"/>
            <a:ext cx="6096000" cy="1397883"/>
          </a:xfrm>
          <a:prstGeom prst="rect">
            <a:avLst/>
          </a:prstGeom>
        </p:spPr>
        <p:txBody>
          <a:bodyPr>
            <a:spAutoFit/>
          </a:bodyPr>
          <a:lstStyle/>
          <a:p>
            <a:pPr marL="1219170" lvl="1" indent="-423323" defTabSz="1219170">
              <a:lnSpc>
                <a:spcPct val="115000"/>
              </a:lnSpc>
              <a:spcBef>
                <a:spcPts val="800"/>
              </a:spcBef>
              <a:buClr>
                <a:srgbClr val="EEEEEE"/>
              </a:buClr>
              <a:buSzPts val="1400"/>
              <a:buFont typeface="Arial" panose="020B0604020202020204" pitchFamily="34" charset="0"/>
              <a:buChar char="•"/>
            </a:pPr>
            <a:r>
              <a:rPr lang="en" altLang="zh-CN" sz="2133" kern="0" dirty="0">
                <a:solidFill>
                  <a:srgbClr val="000000"/>
                </a:solidFill>
                <a:latin typeface="Arial"/>
                <a:cs typeface="Arial"/>
                <a:sym typeface="Arial"/>
              </a:rPr>
              <a:t>Easy to parallel</a:t>
            </a:r>
          </a:p>
          <a:p>
            <a:pPr marL="1219170" lvl="1" indent="-423323" defTabSz="1219170">
              <a:lnSpc>
                <a:spcPct val="115000"/>
              </a:lnSpc>
              <a:spcBef>
                <a:spcPts val="800"/>
              </a:spcBef>
              <a:buClr>
                <a:srgbClr val="EEEEEE"/>
              </a:buClr>
              <a:buSzPts val="1400"/>
              <a:buFont typeface="Arial" panose="020B0604020202020204" pitchFamily="34" charset="0"/>
              <a:buChar char="•"/>
            </a:pPr>
            <a:r>
              <a:rPr lang="en" altLang="zh-CN" sz="2133" kern="0" dirty="0">
                <a:solidFill>
                  <a:srgbClr val="000000"/>
                </a:solidFill>
                <a:latin typeface="Arial"/>
                <a:cs typeface="Arial"/>
                <a:sym typeface="Arial"/>
              </a:rPr>
              <a:t>Can apply classical ML methods</a:t>
            </a:r>
          </a:p>
          <a:p>
            <a:pPr marL="1219170" lvl="1" indent="-423323" defTabSz="1219170">
              <a:lnSpc>
                <a:spcPct val="115000"/>
              </a:lnSpc>
              <a:spcBef>
                <a:spcPts val="800"/>
              </a:spcBef>
              <a:buClr>
                <a:srgbClr val="EEEEEE"/>
              </a:buClr>
              <a:buSzPts val="1400"/>
              <a:buFont typeface="Arial" panose="020B0604020202020204" pitchFamily="34" charset="0"/>
              <a:buChar char="•"/>
            </a:pPr>
            <a:endParaRPr lang="zh-CN" altLang="en-US" sz="2133" kern="0" dirty="0">
              <a:solidFill>
                <a:srgbClr val="000000"/>
              </a:solidFill>
              <a:latin typeface="Arial"/>
              <a:cs typeface="Arial"/>
              <a:sym typeface="Arial"/>
            </a:endParaRPr>
          </a:p>
        </p:txBody>
      </p:sp>
      <p:sp>
        <p:nvSpPr>
          <p:cNvPr id="16" name="标题 1"/>
          <p:cNvSpPr txBox="1">
            <a:spLocks/>
          </p:cNvSpPr>
          <p:nvPr/>
        </p:nvSpPr>
        <p:spPr>
          <a:xfrm>
            <a:off x="209671" y="111739"/>
            <a:ext cx="118352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4267" b="1" dirty="0">
                <a:solidFill>
                  <a:srgbClr val="7030A0"/>
                </a:solidFill>
                <a:latin typeface="微软雅黑" panose="020B0503020204020204" pitchFamily="34" charset="-122"/>
                <a:ea typeface="微软雅黑" panose="020B0503020204020204" pitchFamily="34" charset="-122"/>
                <a:sym typeface="Arial"/>
              </a:rPr>
              <a:t>Revisit network representation</a:t>
            </a:r>
            <a:endParaRPr lang="zh-CN" altLang="en-US" sz="4267" b="1" dirty="0">
              <a:solidFill>
                <a:srgbClr val="7030A0"/>
              </a:solidFill>
              <a:latin typeface="微软雅黑" panose="020B0503020204020204" pitchFamily="34" charset="-122"/>
              <a:ea typeface="微软雅黑" panose="020B0503020204020204" pitchFamily="34" charset="-122"/>
              <a:sym typeface="Arial"/>
            </a:endParaRPr>
          </a:p>
        </p:txBody>
      </p:sp>
    </p:spTree>
    <p:extLst>
      <p:ext uri="{BB962C8B-B14F-4D97-AF65-F5344CB8AC3E}">
        <p14:creationId xmlns:p14="http://schemas.microsoft.com/office/powerpoint/2010/main" val="4101693588"/>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p:bldP spid="24"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1503124" y="5589240"/>
            <a:ext cx="8684712" cy="79208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1219170">
              <a:buClr>
                <a:srgbClr val="000000"/>
              </a:buClr>
            </a:pPr>
            <a:r>
              <a:rPr lang="en-US" altLang="zh-CN" sz="2400" b="1" kern="0">
                <a:solidFill>
                  <a:srgbClr val="FFFFFF"/>
                </a:solidFill>
                <a:latin typeface="Arial"/>
                <a:ea typeface="宋体" panose="02010600030101010101" pitchFamily="2" charset="-122"/>
                <a:sym typeface="Arial"/>
              </a:rPr>
              <a:t>in </a:t>
            </a:r>
            <a:r>
              <a:rPr lang="en-US" altLang="zh-CN" sz="2400" b="1" i="1" kern="0">
                <a:solidFill>
                  <a:srgbClr val="FFFFFF"/>
                </a:solidFill>
                <a:latin typeface="Arial"/>
                <a:ea typeface="宋体" panose="02010600030101010101" pitchFamily="2" charset="-122"/>
                <a:sym typeface="Arial"/>
              </a:rPr>
              <a:t>Vector Space</a:t>
            </a:r>
            <a:endParaRPr lang="zh-CN" altLang="en-US" sz="2400" b="1" i="1" kern="0" dirty="0">
              <a:solidFill>
                <a:srgbClr val="FFFFFF"/>
              </a:solidFill>
              <a:latin typeface="Arial"/>
              <a:ea typeface="宋体" panose="02010600030101010101" pitchFamily="2" charset="-122"/>
              <a:sym typeface="Arial"/>
            </a:endParaRPr>
          </a:p>
        </p:txBody>
      </p:sp>
      <p:sp>
        <p:nvSpPr>
          <p:cNvPr id="5" name="文本框 4"/>
          <p:cNvSpPr txBox="1"/>
          <p:nvPr/>
        </p:nvSpPr>
        <p:spPr>
          <a:xfrm>
            <a:off x="6666323" y="1361300"/>
            <a:ext cx="2853666" cy="461665"/>
          </a:xfrm>
          <a:prstGeom prst="rect">
            <a:avLst/>
          </a:prstGeom>
          <a:noFill/>
        </p:spPr>
        <p:txBody>
          <a:bodyPr wrap="none" rtlCol="0">
            <a:spAutoFit/>
          </a:bodyPr>
          <a:lstStyle/>
          <a:p>
            <a:pPr defTabSz="1219170">
              <a:buClr>
                <a:srgbClr val="000000"/>
              </a:buClr>
            </a:pPr>
            <a:r>
              <a:rPr kumimoji="1" lang="en-US" altLang="zh-CN" sz="2400" b="1" kern="0" dirty="0">
                <a:solidFill>
                  <a:srgbClr val="000000"/>
                </a:solidFill>
                <a:latin typeface="Arial"/>
                <a:cs typeface="Arial"/>
                <a:sym typeface="Arial"/>
              </a:rPr>
              <a:t>Network</a:t>
            </a:r>
            <a:r>
              <a:rPr kumimoji="1" lang="zh-CN" altLang="en-US" sz="2400" b="1" kern="0" dirty="0">
                <a:solidFill>
                  <a:srgbClr val="000000"/>
                </a:solidFill>
                <a:latin typeface="Arial"/>
                <a:cs typeface="Arial"/>
                <a:sym typeface="Arial"/>
              </a:rPr>
              <a:t> </a:t>
            </a:r>
            <a:r>
              <a:rPr kumimoji="1" lang="en-US" altLang="zh-CN" sz="2400" b="1" kern="0" dirty="0">
                <a:solidFill>
                  <a:srgbClr val="000000"/>
                </a:solidFill>
                <a:latin typeface="Arial"/>
                <a:cs typeface="Arial"/>
                <a:sym typeface="Arial"/>
              </a:rPr>
              <a:t>Inference</a:t>
            </a:r>
            <a:endParaRPr kumimoji="1" lang="zh-CN" altLang="en-US" sz="2400" b="1" kern="0" dirty="0">
              <a:solidFill>
                <a:srgbClr val="000000"/>
              </a:solidFill>
              <a:latin typeface="Arial"/>
              <a:cs typeface="Arial"/>
              <a:sym typeface="Arial"/>
            </a:endParaRPr>
          </a:p>
        </p:txBody>
      </p:sp>
      <p:sp>
        <p:nvSpPr>
          <p:cNvPr id="6" name="矩形 5">
            <a:extLst>
              <a:ext uri="{FF2B5EF4-FFF2-40B4-BE49-F238E27FC236}">
                <a16:creationId xmlns:a16="http://schemas.microsoft.com/office/drawing/2014/main" id="{78C00C5D-76B9-DF4D-A552-1F571F4BFB6F}"/>
              </a:ext>
            </a:extLst>
          </p:cNvPr>
          <p:cNvSpPr/>
          <p:nvPr/>
        </p:nvSpPr>
        <p:spPr>
          <a:xfrm>
            <a:off x="5932211" y="1883711"/>
            <a:ext cx="6096000" cy="3318152"/>
          </a:xfrm>
          <a:prstGeom prst="rect">
            <a:avLst/>
          </a:prstGeom>
        </p:spPr>
        <p:txBody>
          <a:bodyPr>
            <a:spAutoFit/>
          </a:bodyPr>
          <a:lstStyle/>
          <a:p>
            <a:pPr marL="1219170" lvl="1" indent="-423323" defTabSz="1219170">
              <a:lnSpc>
                <a:spcPct val="115000"/>
              </a:lnSpc>
              <a:spcBef>
                <a:spcPts val="800"/>
              </a:spcBef>
              <a:buClr>
                <a:srgbClr val="EEEEEE"/>
              </a:buClr>
              <a:buSzPts val="1400"/>
              <a:buFont typeface="Arial" panose="020B0604020202020204" pitchFamily="34" charset="0"/>
              <a:buChar char="•"/>
            </a:pPr>
            <a:r>
              <a:rPr lang="en" altLang="zh-CN" sz="2133" kern="0" dirty="0">
                <a:solidFill>
                  <a:srgbClr val="000000"/>
                </a:solidFill>
                <a:latin typeface="Arial"/>
                <a:cs typeface="Arial"/>
                <a:sym typeface="Arial"/>
              </a:rPr>
              <a:t>Node importance</a:t>
            </a:r>
          </a:p>
          <a:p>
            <a:pPr marL="1219170" lvl="1" indent="-423323" defTabSz="1219170">
              <a:lnSpc>
                <a:spcPct val="115000"/>
              </a:lnSpc>
              <a:spcBef>
                <a:spcPts val="800"/>
              </a:spcBef>
              <a:buClr>
                <a:srgbClr val="EEEEEE"/>
              </a:buClr>
              <a:buSzPts val="1400"/>
              <a:buFont typeface="Arial" panose="020B0604020202020204" pitchFamily="34" charset="0"/>
              <a:buChar char="•"/>
            </a:pPr>
            <a:r>
              <a:rPr lang="en" altLang="zh-CN" sz="2133" kern="0" dirty="0">
                <a:solidFill>
                  <a:srgbClr val="000000"/>
                </a:solidFill>
                <a:latin typeface="Arial"/>
                <a:cs typeface="Arial"/>
                <a:sym typeface="Arial"/>
              </a:rPr>
              <a:t>Community detection</a:t>
            </a:r>
          </a:p>
          <a:p>
            <a:pPr marL="1219170" lvl="1" indent="-423323" defTabSz="1219170">
              <a:lnSpc>
                <a:spcPct val="115000"/>
              </a:lnSpc>
              <a:spcBef>
                <a:spcPts val="800"/>
              </a:spcBef>
              <a:buClr>
                <a:srgbClr val="EEEEEE"/>
              </a:buClr>
              <a:buSzPts val="1400"/>
              <a:buFont typeface="Arial" panose="020B0604020202020204" pitchFamily="34" charset="0"/>
              <a:buChar char="•"/>
            </a:pPr>
            <a:r>
              <a:rPr lang="en" altLang="zh-CN" sz="2133" kern="0" dirty="0">
                <a:solidFill>
                  <a:srgbClr val="000000"/>
                </a:solidFill>
                <a:latin typeface="Arial"/>
                <a:cs typeface="Arial"/>
                <a:sym typeface="Arial"/>
              </a:rPr>
              <a:t>Network distance</a:t>
            </a:r>
          </a:p>
          <a:p>
            <a:pPr marL="1219170" lvl="1" indent="-423323" defTabSz="1219170">
              <a:lnSpc>
                <a:spcPct val="115000"/>
              </a:lnSpc>
              <a:spcBef>
                <a:spcPts val="800"/>
              </a:spcBef>
              <a:buClr>
                <a:srgbClr val="EEEEEE"/>
              </a:buClr>
              <a:buSzPts val="1400"/>
              <a:buFont typeface="Arial" panose="020B0604020202020204" pitchFamily="34" charset="0"/>
              <a:buChar char="•"/>
            </a:pPr>
            <a:r>
              <a:rPr lang="en" altLang="zh-CN" sz="2133" kern="0" dirty="0">
                <a:solidFill>
                  <a:srgbClr val="000000"/>
                </a:solidFill>
                <a:latin typeface="Arial"/>
                <a:cs typeface="Arial"/>
                <a:sym typeface="Arial"/>
              </a:rPr>
              <a:t>Link prediction</a:t>
            </a:r>
          </a:p>
          <a:p>
            <a:pPr marL="1219170" lvl="1" indent="-423323" defTabSz="1219170">
              <a:lnSpc>
                <a:spcPct val="115000"/>
              </a:lnSpc>
              <a:spcBef>
                <a:spcPts val="800"/>
              </a:spcBef>
              <a:buClr>
                <a:srgbClr val="EEEEEE"/>
              </a:buClr>
              <a:buSzPts val="1400"/>
              <a:buFont typeface="Arial" panose="020B0604020202020204" pitchFamily="34" charset="0"/>
              <a:buChar char="•"/>
            </a:pPr>
            <a:r>
              <a:rPr lang="en" altLang="zh-CN" sz="2133" kern="0" dirty="0">
                <a:solidFill>
                  <a:srgbClr val="000000"/>
                </a:solidFill>
                <a:latin typeface="Arial"/>
                <a:cs typeface="Arial"/>
                <a:sym typeface="Arial"/>
              </a:rPr>
              <a:t>Node classification</a:t>
            </a:r>
          </a:p>
          <a:p>
            <a:pPr marL="1219170" lvl="1" indent="-423323" defTabSz="1219170">
              <a:lnSpc>
                <a:spcPct val="115000"/>
              </a:lnSpc>
              <a:spcBef>
                <a:spcPts val="800"/>
              </a:spcBef>
              <a:buClr>
                <a:srgbClr val="EEEEEE"/>
              </a:buClr>
              <a:buSzPts val="1400"/>
              <a:buFont typeface="Arial" panose="020B0604020202020204" pitchFamily="34" charset="0"/>
              <a:buChar char="•"/>
            </a:pPr>
            <a:r>
              <a:rPr lang="en" altLang="zh-CN" sz="2133" kern="0" dirty="0">
                <a:solidFill>
                  <a:srgbClr val="000000"/>
                </a:solidFill>
                <a:latin typeface="Arial"/>
                <a:cs typeface="Arial"/>
                <a:sym typeface="Arial"/>
              </a:rPr>
              <a:t>Network evolution</a:t>
            </a:r>
          </a:p>
          <a:p>
            <a:pPr marL="1219170" lvl="1" indent="-423323" defTabSz="1219170">
              <a:lnSpc>
                <a:spcPct val="115000"/>
              </a:lnSpc>
              <a:spcBef>
                <a:spcPts val="800"/>
              </a:spcBef>
              <a:buClr>
                <a:srgbClr val="EEEEEE"/>
              </a:buClr>
              <a:buSzPts val="1400"/>
              <a:buFont typeface="Arial" panose="020B0604020202020204" pitchFamily="34" charset="0"/>
              <a:buChar char="•"/>
            </a:pPr>
            <a:r>
              <a:rPr lang="en" altLang="zh-CN" sz="2133" kern="0" dirty="0">
                <a:solidFill>
                  <a:srgbClr val="000000"/>
                </a:solidFill>
                <a:latin typeface="Arial"/>
                <a:cs typeface="Arial"/>
                <a:sym typeface="Arial"/>
              </a:rPr>
              <a:t>…</a:t>
            </a:r>
          </a:p>
        </p:txBody>
      </p:sp>
      <p:grpSp>
        <p:nvGrpSpPr>
          <p:cNvPr id="13" name="组合 12">
            <a:extLst>
              <a:ext uri="{FF2B5EF4-FFF2-40B4-BE49-F238E27FC236}">
                <a16:creationId xmlns:a16="http://schemas.microsoft.com/office/drawing/2014/main" id="{9A40493F-97E6-BE46-A6C1-A0E0055D0472}"/>
              </a:ext>
            </a:extLst>
          </p:cNvPr>
          <p:cNvGrpSpPr/>
          <p:nvPr/>
        </p:nvGrpSpPr>
        <p:grpSpPr>
          <a:xfrm>
            <a:off x="1503124" y="1241183"/>
            <a:ext cx="4978131" cy="3802631"/>
            <a:chOff x="1836604" y="930887"/>
            <a:chExt cx="3024336" cy="2268252"/>
          </a:xfrm>
        </p:grpSpPr>
        <p:pic>
          <p:nvPicPr>
            <p:cNvPr id="10" name="图片 9">
              <a:extLst>
                <a:ext uri="{FF2B5EF4-FFF2-40B4-BE49-F238E27FC236}">
                  <a16:creationId xmlns:a16="http://schemas.microsoft.com/office/drawing/2014/main" id="{1C5B5ED7-01B7-C940-B300-51AEAE228CCD}"/>
                </a:ext>
              </a:extLst>
            </p:cNvPr>
            <p:cNvPicPr>
              <a:picLocks noChangeAspect="1"/>
            </p:cNvPicPr>
            <p:nvPr/>
          </p:nvPicPr>
          <p:blipFill>
            <a:blip r:embed="rId3"/>
            <a:stretch>
              <a:fillRect/>
            </a:stretch>
          </p:blipFill>
          <p:spPr>
            <a:xfrm>
              <a:off x="1981448" y="1200917"/>
              <a:ext cx="2586863" cy="1904950"/>
            </a:xfrm>
            <a:prstGeom prst="rect">
              <a:avLst/>
            </a:prstGeom>
          </p:spPr>
        </p:pic>
        <p:cxnSp>
          <p:nvCxnSpPr>
            <p:cNvPr id="11" name="直接箭头连接符 4">
              <a:extLst>
                <a:ext uri="{FF2B5EF4-FFF2-40B4-BE49-F238E27FC236}">
                  <a16:creationId xmlns:a16="http://schemas.microsoft.com/office/drawing/2014/main" id="{3C78CE25-CDE4-9C4E-992C-4A462790AE5E}"/>
                </a:ext>
              </a:extLst>
            </p:cNvPr>
            <p:cNvCxnSpPr>
              <a:cxnSpLocks/>
            </p:cNvCxnSpPr>
            <p:nvPr/>
          </p:nvCxnSpPr>
          <p:spPr>
            <a:xfrm>
              <a:off x="1836604" y="3199139"/>
              <a:ext cx="3024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3">
              <a:extLst>
                <a:ext uri="{FF2B5EF4-FFF2-40B4-BE49-F238E27FC236}">
                  <a16:creationId xmlns:a16="http://schemas.microsoft.com/office/drawing/2014/main" id="{C58AE9CF-4A35-9C4E-8280-F1AA91527789}"/>
                </a:ext>
              </a:extLst>
            </p:cNvPr>
            <p:cNvCxnSpPr>
              <a:cxnSpLocks/>
            </p:cNvCxnSpPr>
            <p:nvPr/>
          </p:nvCxnSpPr>
          <p:spPr>
            <a:xfrm flipV="1">
              <a:off x="1836604" y="930887"/>
              <a:ext cx="0" cy="2268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标题 1"/>
          <p:cNvSpPr txBox="1">
            <a:spLocks/>
          </p:cNvSpPr>
          <p:nvPr/>
        </p:nvSpPr>
        <p:spPr>
          <a:xfrm>
            <a:off x="209671" y="111739"/>
            <a:ext cx="118352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4267" b="1" dirty="0">
                <a:solidFill>
                  <a:srgbClr val="7030A0"/>
                </a:solidFill>
                <a:latin typeface="微软雅黑" panose="020B0503020204020204" pitchFamily="34" charset="-122"/>
                <a:ea typeface="微软雅黑" panose="020B0503020204020204" pitchFamily="34" charset="-122"/>
                <a:sym typeface="Arial"/>
              </a:rPr>
              <a:t>The ultimate goal</a:t>
            </a:r>
            <a:endParaRPr lang="zh-CN" altLang="en-US" sz="4267" b="1" dirty="0">
              <a:solidFill>
                <a:srgbClr val="7030A0"/>
              </a:solidFill>
              <a:latin typeface="微软雅黑" panose="020B0503020204020204" pitchFamily="34" charset="-122"/>
              <a:ea typeface="微软雅黑" panose="020B0503020204020204" pitchFamily="34" charset="-122"/>
              <a:sym typeface="Arial"/>
            </a:endParaRPr>
          </a:p>
        </p:txBody>
      </p:sp>
    </p:spTree>
    <p:extLst>
      <p:ext uri="{BB962C8B-B14F-4D97-AF65-F5344CB8AC3E}">
        <p14:creationId xmlns:p14="http://schemas.microsoft.com/office/powerpoint/2010/main" val="4257749235"/>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92" name="Google Shape;192;p21"/>
          <p:cNvPicPr preferRelativeResize="0"/>
          <p:nvPr/>
        </p:nvPicPr>
        <p:blipFill rotWithShape="1">
          <a:blip r:embed="rId3">
            <a:alphaModFix/>
          </a:blip>
          <a:srcRect/>
          <a:stretch/>
        </p:blipFill>
        <p:spPr>
          <a:xfrm>
            <a:off x="4503810" y="1826471"/>
            <a:ext cx="2524575" cy="3587556"/>
          </a:xfrm>
          <a:prstGeom prst="rect">
            <a:avLst/>
          </a:prstGeom>
          <a:noFill/>
          <a:ln>
            <a:noFill/>
          </a:ln>
        </p:spPr>
      </p:pic>
      <p:cxnSp>
        <p:nvCxnSpPr>
          <p:cNvPr id="193" name="Google Shape;193;p21"/>
          <p:cNvCxnSpPr/>
          <p:nvPr/>
        </p:nvCxnSpPr>
        <p:spPr>
          <a:xfrm flipH="1">
            <a:off x="6846293" y="2516530"/>
            <a:ext cx="1835655" cy="692988"/>
          </a:xfrm>
          <a:prstGeom prst="straightConnector1">
            <a:avLst/>
          </a:prstGeom>
          <a:noFill/>
          <a:ln w="28575" cap="flat" cmpd="sng">
            <a:solidFill>
              <a:srgbClr val="000000"/>
            </a:solidFill>
            <a:prstDash val="solid"/>
            <a:round/>
            <a:headEnd type="stealth" w="lg" len="lg"/>
            <a:tailEnd type="none" w="sm" len="sm"/>
          </a:ln>
        </p:spPr>
      </p:cxnSp>
      <p:sp>
        <p:nvSpPr>
          <p:cNvPr id="194" name="Google Shape;194;p21"/>
          <p:cNvSpPr/>
          <p:nvPr/>
        </p:nvSpPr>
        <p:spPr>
          <a:xfrm>
            <a:off x="3776040" y="3058511"/>
            <a:ext cx="617200" cy="765200"/>
          </a:xfrm>
          <a:prstGeom prst="rightArrow">
            <a:avLst>
              <a:gd name="adj1" fmla="val 50000"/>
              <a:gd name="adj2" fmla="val 50000"/>
            </a:avLst>
          </a:prstGeom>
          <a:gradFill>
            <a:gsLst>
              <a:gs pos="0">
                <a:srgbClr val="9BCDFF"/>
              </a:gs>
              <a:gs pos="35000">
                <a:srgbClr val="B8DCFF"/>
              </a:gs>
              <a:gs pos="100000">
                <a:srgbClr val="E2F0FF"/>
              </a:gs>
            </a:gsLst>
            <a:lin ang="16200038" scaled="0"/>
          </a:gradFill>
          <a:ln w="9525" cap="flat" cmpd="sng">
            <a:solidFill>
              <a:srgbClr val="5597D3"/>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1900" tIns="60933" rIns="121900" bIns="60933" anchor="ctr" anchorCtr="0">
            <a:noAutofit/>
          </a:bodyPr>
          <a:lstStyle/>
          <a:p>
            <a:pPr algn="ctr" defTabSz="1219170">
              <a:buClr>
                <a:srgbClr val="000000"/>
              </a:buClr>
              <a:buSzPts val="1400"/>
            </a:pPr>
            <a:endParaRPr sz="1867" kern="0">
              <a:solidFill>
                <a:srgbClr val="000000"/>
              </a:solidFill>
              <a:latin typeface="Arial"/>
              <a:ea typeface="Arial"/>
              <a:cs typeface="Arial"/>
              <a:sym typeface="Arial"/>
            </a:endParaRPr>
          </a:p>
        </p:txBody>
      </p:sp>
      <p:pic>
        <p:nvPicPr>
          <p:cNvPr id="198" name="Google Shape;198;p21" descr="A close up of a map &#10; &#10;Description automatically generated"/>
          <p:cNvPicPr preferRelativeResize="0"/>
          <p:nvPr/>
        </p:nvPicPr>
        <p:blipFill rotWithShape="1">
          <a:blip r:embed="rId4">
            <a:alphaModFix/>
          </a:blip>
          <a:srcRect/>
          <a:stretch/>
        </p:blipFill>
        <p:spPr>
          <a:xfrm>
            <a:off x="1112515" y="3388001"/>
            <a:ext cx="2110019" cy="2242649"/>
          </a:xfrm>
          <a:prstGeom prst="rect">
            <a:avLst/>
          </a:prstGeom>
          <a:noFill/>
          <a:ln>
            <a:noFill/>
          </a:ln>
        </p:spPr>
      </p:pic>
      <p:pic>
        <p:nvPicPr>
          <p:cNvPr id="199" name="Google Shape;199;p21"/>
          <p:cNvPicPr preferRelativeResize="0"/>
          <p:nvPr/>
        </p:nvPicPr>
        <p:blipFill rotWithShape="1">
          <a:blip r:embed="rId5">
            <a:alphaModFix/>
          </a:blip>
          <a:srcRect/>
          <a:stretch/>
        </p:blipFill>
        <p:spPr>
          <a:xfrm>
            <a:off x="848028" y="1628657"/>
            <a:ext cx="2638987" cy="1759324"/>
          </a:xfrm>
          <a:prstGeom prst="rect">
            <a:avLst/>
          </a:prstGeom>
          <a:noFill/>
          <a:ln>
            <a:noFill/>
          </a:ln>
        </p:spPr>
      </p:pic>
      <p:cxnSp>
        <p:nvCxnSpPr>
          <p:cNvPr id="14" name="Google Shape;193;p21"/>
          <p:cNvCxnSpPr/>
          <p:nvPr/>
        </p:nvCxnSpPr>
        <p:spPr>
          <a:xfrm flipH="1" flipV="1">
            <a:off x="6846294" y="3481788"/>
            <a:ext cx="1835653" cy="661371"/>
          </a:xfrm>
          <a:prstGeom prst="straightConnector1">
            <a:avLst/>
          </a:prstGeom>
          <a:noFill/>
          <a:ln w="28575" cap="flat" cmpd="sng">
            <a:solidFill>
              <a:srgbClr val="000000"/>
            </a:solidFill>
            <a:prstDash val="solid"/>
            <a:round/>
            <a:headEnd type="stealth" w="lg" len="lg"/>
            <a:tailEnd type="none" w="sm" len="sm"/>
          </a:ln>
        </p:spPr>
      </p:cxnSp>
      <p:sp>
        <p:nvSpPr>
          <p:cNvPr id="4" name="文本框 3"/>
          <p:cNvSpPr txBox="1"/>
          <p:nvPr/>
        </p:nvSpPr>
        <p:spPr>
          <a:xfrm>
            <a:off x="8710588" y="2180553"/>
            <a:ext cx="1659429" cy="748795"/>
          </a:xfrm>
          <a:prstGeom prst="rect">
            <a:avLst/>
          </a:prstGeom>
          <a:noFill/>
        </p:spPr>
        <p:txBody>
          <a:bodyPr wrap="none" rtlCol="0">
            <a:spAutoFit/>
          </a:bodyPr>
          <a:lstStyle/>
          <a:p>
            <a:pPr algn="ctr" defTabSz="1219170">
              <a:buClr>
                <a:srgbClr val="000000"/>
              </a:buClr>
            </a:pPr>
            <a:r>
              <a:rPr lang="en-US" altLang="zh-CN" sz="2133" kern="0" dirty="0">
                <a:solidFill>
                  <a:srgbClr val="000000"/>
                </a:solidFill>
                <a:latin typeface="Arial"/>
                <a:cs typeface="Arial"/>
                <a:sym typeface="Arial"/>
              </a:rPr>
              <a:t>Topological </a:t>
            </a:r>
          </a:p>
          <a:p>
            <a:pPr algn="ctr" defTabSz="1219170">
              <a:buClr>
                <a:srgbClr val="000000"/>
              </a:buClr>
            </a:pPr>
            <a:r>
              <a:rPr lang="en-US" altLang="zh-CN" sz="2133" kern="0" dirty="0">
                <a:solidFill>
                  <a:srgbClr val="000000"/>
                </a:solidFill>
                <a:latin typeface="Arial"/>
                <a:cs typeface="Arial"/>
                <a:sym typeface="Arial"/>
              </a:rPr>
              <a:t>Information</a:t>
            </a:r>
            <a:endParaRPr lang="zh-CN" altLang="en-US" sz="2133" kern="0" dirty="0">
              <a:solidFill>
                <a:srgbClr val="000000"/>
              </a:solidFill>
              <a:latin typeface="Arial"/>
              <a:cs typeface="Arial"/>
              <a:sym typeface="Arial"/>
            </a:endParaRPr>
          </a:p>
        </p:txBody>
      </p:sp>
      <p:sp>
        <p:nvSpPr>
          <p:cNvPr id="17" name="文本框 16"/>
          <p:cNvSpPr txBox="1"/>
          <p:nvPr/>
        </p:nvSpPr>
        <p:spPr>
          <a:xfrm>
            <a:off x="8714061" y="3845778"/>
            <a:ext cx="1552027" cy="748795"/>
          </a:xfrm>
          <a:prstGeom prst="rect">
            <a:avLst/>
          </a:prstGeom>
          <a:noFill/>
        </p:spPr>
        <p:txBody>
          <a:bodyPr wrap="none" rtlCol="0">
            <a:spAutoFit/>
          </a:bodyPr>
          <a:lstStyle/>
          <a:p>
            <a:pPr algn="ctr" defTabSz="1219170">
              <a:buClr>
                <a:srgbClr val="000000"/>
              </a:buClr>
            </a:pPr>
            <a:r>
              <a:rPr lang="en-US" altLang="zh-CN" sz="2133" kern="0" dirty="0">
                <a:solidFill>
                  <a:srgbClr val="000000"/>
                </a:solidFill>
                <a:latin typeface="Arial"/>
                <a:cs typeface="Arial"/>
                <a:sym typeface="Arial"/>
              </a:rPr>
              <a:t>Semantic </a:t>
            </a:r>
          </a:p>
          <a:p>
            <a:pPr algn="ctr" defTabSz="1219170">
              <a:buClr>
                <a:srgbClr val="000000"/>
              </a:buClr>
            </a:pPr>
            <a:r>
              <a:rPr lang="en-US" altLang="zh-CN" sz="2133" kern="0" dirty="0">
                <a:solidFill>
                  <a:srgbClr val="000000"/>
                </a:solidFill>
                <a:latin typeface="Arial"/>
                <a:cs typeface="Arial"/>
                <a:sym typeface="Arial"/>
              </a:rPr>
              <a:t>Information</a:t>
            </a:r>
            <a:endParaRPr lang="zh-CN" altLang="en-US" sz="2133" kern="0" dirty="0">
              <a:solidFill>
                <a:srgbClr val="000000"/>
              </a:solidFill>
              <a:latin typeface="Arial"/>
              <a:cs typeface="Arial"/>
              <a:sym typeface="Arial"/>
            </a:endParaRPr>
          </a:p>
        </p:txBody>
      </p:sp>
      <p:pic>
        <p:nvPicPr>
          <p:cNvPr id="18" name="Google Shape;195;p21"/>
          <p:cNvPicPr preferRelativeResize="0"/>
          <p:nvPr/>
        </p:nvPicPr>
        <p:blipFill rotWithShape="1">
          <a:blip r:embed="rId6">
            <a:alphaModFix/>
          </a:blip>
          <a:srcRect/>
          <a:stretch/>
        </p:blipFill>
        <p:spPr>
          <a:xfrm>
            <a:off x="10593607" y="3823711"/>
            <a:ext cx="861648" cy="950379"/>
          </a:xfrm>
          <a:prstGeom prst="rect">
            <a:avLst/>
          </a:prstGeom>
          <a:noFill/>
          <a:ln>
            <a:noFill/>
          </a:ln>
        </p:spPr>
      </p:pic>
      <p:sp>
        <p:nvSpPr>
          <p:cNvPr id="19" name="Google Shape;196;p21"/>
          <p:cNvSpPr txBox="1"/>
          <p:nvPr/>
        </p:nvSpPr>
        <p:spPr>
          <a:xfrm>
            <a:off x="9569031" y="4797507"/>
            <a:ext cx="2910800" cy="668000"/>
          </a:xfrm>
          <a:prstGeom prst="rect">
            <a:avLst/>
          </a:prstGeom>
          <a:noFill/>
          <a:ln>
            <a:noFill/>
          </a:ln>
        </p:spPr>
        <p:txBody>
          <a:bodyPr spcFirstLastPara="1" wrap="square" lIns="121900" tIns="60933" rIns="121900" bIns="60933" anchor="t" anchorCtr="0">
            <a:noAutofit/>
          </a:bodyPr>
          <a:lstStyle/>
          <a:p>
            <a:pPr algn="ctr" defTabSz="1219170">
              <a:buClr>
                <a:srgbClr val="000000"/>
              </a:buClr>
              <a:buSzPts val="2000"/>
            </a:pPr>
            <a:r>
              <a:rPr lang="en" sz="1600" kern="0" dirty="0">
                <a:solidFill>
                  <a:srgbClr val="000000"/>
                </a:solidFill>
                <a:latin typeface="Arial"/>
                <a:cs typeface="Arial"/>
                <a:sym typeface="Arial"/>
              </a:rPr>
              <a:t>Nodes Attributes</a:t>
            </a:r>
            <a:endParaRPr sz="1600" kern="0" dirty="0">
              <a:solidFill>
                <a:srgbClr val="000000"/>
              </a:solidFill>
              <a:latin typeface="Arial"/>
              <a:cs typeface="Arial"/>
              <a:sym typeface="Arial"/>
            </a:endParaRPr>
          </a:p>
        </p:txBody>
      </p:sp>
      <p:pic>
        <p:nvPicPr>
          <p:cNvPr id="2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34303" y="2157108"/>
            <a:ext cx="526195" cy="85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09671" y="111739"/>
            <a:ext cx="118352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4267" b="1" dirty="0">
                <a:solidFill>
                  <a:srgbClr val="7030A0"/>
                </a:solidFill>
                <a:latin typeface="微软雅黑" panose="020B0503020204020204" pitchFamily="34" charset="-122"/>
                <a:ea typeface="微软雅黑" panose="020B0503020204020204" pitchFamily="34" charset="-122"/>
                <a:sym typeface="Arial"/>
              </a:rPr>
              <a:t>The information encoded in networks</a:t>
            </a:r>
            <a:endParaRPr lang="zh-CN" altLang="en-US" sz="4267" b="1" dirty="0">
              <a:solidFill>
                <a:srgbClr val="7030A0"/>
              </a:solidFill>
              <a:latin typeface="微软雅黑" panose="020B0503020204020204" pitchFamily="34" charset="-122"/>
              <a:ea typeface="微软雅黑" panose="020B0503020204020204" pitchFamily="34" charset="-122"/>
              <a:sym typeface="Arial"/>
            </a:endParaRPr>
          </a:p>
        </p:txBody>
      </p:sp>
      <p:sp>
        <p:nvSpPr>
          <p:cNvPr id="5" name="圆角矩形 4"/>
          <p:cNvSpPr/>
          <p:nvPr/>
        </p:nvSpPr>
        <p:spPr>
          <a:xfrm>
            <a:off x="1669605" y="5847501"/>
            <a:ext cx="8729051" cy="7843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altLang="zh-CN" sz="3200" b="1" kern="0" dirty="0">
                <a:solidFill>
                  <a:srgbClr val="FFFFFF"/>
                </a:solidFill>
                <a:latin typeface="Arial"/>
                <a:ea typeface="宋体" panose="02010600030101010101" pitchFamily="2" charset="-122"/>
                <a:sym typeface="Arial"/>
              </a:rPr>
              <a:t>Topology Vectorization is the key problem.</a:t>
            </a:r>
            <a:endParaRPr lang="zh-CN" altLang="en-US" sz="3200" b="1" kern="0" dirty="0">
              <a:solidFill>
                <a:srgbClr val="FFFFFF"/>
              </a:solidFill>
              <a:latin typeface="Arial"/>
              <a:ea typeface="宋体" panose="02010600030101010101" pitchFamily="2" charset="-122"/>
              <a:sym typeface="Arial"/>
            </a:endParaRPr>
          </a:p>
        </p:txBody>
      </p:sp>
    </p:spTree>
    <p:extLst>
      <p:ext uri="{BB962C8B-B14F-4D97-AF65-F5344CB8AC3E}">
        <p14:creationId xmlns:p14="http://schemas.microsoft.com/office/powerpoint/2010/main" val="3643514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662204" y="1536523"/>
            <a:ext cx="9075544" cy="59653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2400" b="1" kern="0" dirty="0">
                <a:solidFill>
                  <a:srgbClr val="00B0F0"/>
                </a:solidFill>
                <a:latin typeface="Arial"/>
                <a:ea typeface="宋体" panose="02010600030101010101" pitchFamily="2" charset="-122"/>
                <a:sym typeface="Arial"/>
              </a:rPr>
              <a:t>Goal  </a:t>
            </a:r>
            <a:r>
              <a:rPr lang="en-US" altLang="zh-CN" sz="2400" b="1" kern="0" dirty="0">
                <a:solidFill>
                  <a:srgbClr val="000000"/>
                </a:solidFill>
                <a:latin typeface="Arial"/>
                <a:ea typeface="宋体" panose="02010600030101010101" pitchFamily="2" charset="-122"/>
                <a:sym typeface="Arial"/>
              </a:rPr>
              <a:t>Support network inference in vector space</a:t>
            </a:r>
            <a:endParaRPr lang="zh-CN" altLang="en-US" sz="2400" b="1" i="1" kern="0" dirty="0">
              <a:solidFill>
                <a:srgbClr val="000000"/>
              </a:solidFill>
              <a:latin typeface="Arial"/>
              <a:ea typeface="宋体" panose="02010600030101010101" pitchFamily="2" charset="-122"/>
              <a:sym typeface="Arial"/>
            </a:endParaRPr>
          </a:p>
        </p:txBody>
      </p:sp>
      <p:sp>
        <p:nvSpPr>
          <p:cNvPr id="12" name="圆角矩形 11"/>
          <p:cNvSpPr/>
          <p:nvPr/>
        </p:nvSpPr>
        <p:spPr>
          <a:xfrm>
            <a:off x="2135560" y="2690663"/>
            <a:ext cx="2376264" cy="96369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2000" b="1" kern="0" dirty="0">
                <a:solidFill>
                  <a:srgbClr val="000000"/>
                </a:solidFill>
                <a:latin typeface="Arial"/>
                <a:ea typeface="宋体" panose="02010600030101010101" pitchFamily="2" charset="-122"/>
                <a:sym typeface="Arial"/>
              </a:rPr>
              <a:t>Reflect network structure</a:t>
            </a:r>
            <a:endParaRPr lang="zh-CN" altLang="en-US" sz="2000" b="1" kern="0" dirty="0">
              <a:solidFill>
                <a:srgbClr val="000000"/>
              </a:solidFill>
              <a:latin typeface="Arial"/>
              <a:ea typeface="宋体" panose="02010600030101010101" pitchFamily="2" charset="-122"/>
              <a:sym typeface="Arial"/>
            </a:endParaRPr>
          </a:p>
        </p:txBody>
      </p:sp>
      <p:pic>
        <p:nvPicPr>
          <p:cNvPr id="2" name="图片 1"/>
          <p:cNvPicPr>
            <a:picLocks noChangeAspect="1"/>
          </p:cNvPicPr>
          <p:nvPr/>
        </p:nvPicPr>
        <p:blipFill>
          <a:blip r:embed="rId3"/>
          <a:stretch>
            <a:fillRect/>
          </a:stretch>
        </p:blipFill>
        <p:spPr>
          <a:xfrm>
            <a:off x="4801234" y="3716208"/>
            <a:ext cx="2940597" cy="2235365"/>
          </a:xfrm>
          <a:prstGeom prst="rect">
            <a:avLst/>
          </a:prstGeom>
        </p:spPr>
      </p:pic>
      <p:sp>
        <p:nvSpPr>
          <p:cNvPr id="17" name="圆角矩形 16"/>
          <p:cNvSpPr/>
          <p:nvPr/>
        </p:nvSpPr>
        <p:spPr>
          <a:xfrm>
            <a:off x="7789501" y="2690663"/>
            <a:ext cx="2464284" cy="96369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2000" b="1" kern="0" dirty="0">
                <a:solidFill>
                  <a:srgbClr val="000000"/>
                </a:solidFill>
                <a:latin typeface="Arial"/>
                <a:ea typeface="宋体" panose="02010600030101010101" pitchFamily="2" charset="-122"/>
                <a:sym typeface="Arial"/>
              </a:rPr>
              <a:t>Maintain network properties</a:t>
            </a:r>
            <a:endParaRPr lang="zh-CN" altLang="en-US" sz="2000" b="1" kern="0" dirty="0">
              <a:solidFill>
                <a:srgbClr val="000000"/>
              </a:solidFill>
              <a:latin typeface="Arial"/>
              <a:ea typeface="宋体" panose="02010600030101010101" pitchFamily="2" charset="-122"/>
              <a:sym typeface="Arial"/>
            </a:endParaRPr>
          </a:p>
        </p:txBody>
      </p:sp>
      <p:sp>
        <p:nvSpPr>
          <p:cNvPr id="18" name="流程图: 接点 17"/>
          <p:cNvSpPr/>
          <p:nvPr/>
        </p:nvSpPr>
        <p:spPr>
          <a:xfrm>
            <a:off x="8879160" y="3898612"/>
            <a:ext cx="457200" cy="4572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altLang="zh-CN" sz="1400" kern="0" dirty="0">
                <a:solidFill>
                  <a:srgbClr val="FFFFFF"/>
                </a:solidFill>
                <a:latin typeface="Arial"/>
                <a:ea typeface="宋体" panose="02010600030101010101" pitchFamily="2" charset="-122"/>
                <a:sym typeface="Arial"/>
              </a:rPr>
              <a:t>B</a:t>
            </a:r>
            <a:endParaRPr lang="zh-CN" altLang="en-US" sz="1400" kern="0" dirty="0">
              <a:solidFill>
                <a:srgbClr val="FFFFFF"/>
              </a:solidFill>
              <a:latin typeface="Arial"/>
              <a:ea typeface="宋体" panose="02010600030101010101" pitchFamily="2" charset="-122"/>
              <a:sym typeface="Arial"/>
            </a:endParaRPr>
          </a:p>
        </p:txBody>
      </p:sp>
      <p:sp>
        <p:nvSpPr>
          <p:cNvPr id="19" name="流程图: 接点 18"/>
          <p:cNvSpPr/>
          <p:nvPr/>
        </p:nvSpPr>
        <p:spPr>
          <a:xfrm>
            <a:off x="8087072" y="5050740"/>
            <a:ext cx="457200" cy="4572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altLang="zh-CN" sz="1400" kern="0" dirty="0">
                <a:solidFill>
                  <a:srgbClr val="FFFFFF"/>
                </a:solidFill>
                <a:latin typeface="Arial"/>
                <a:ea typeface="宋体" panose="02010600030101010101" pitchFamily="2" charset="-122"/>
                <a:sym typeface="Arial"/>
              </a:rPr>
              <a:t>A</a:t>
            </a:r>
            <a:endParaRPr lang="zh-CN" altLang="en-US" sz="1400" kern="0" dirty="0">
              <a:solidFill>
                <a:srgbClr val="FFFFFF"/>
              </a:solidFill>
              <a:latin typeface="Arial"/>
              <a:ea typeface="宋体" panose="02010600030101010101" pitchFamily="2" charset="-122"/>
              <a:sym typeface="Arial"/>
            </a:endParaRPr>
          </a:p>
        </p:txBody>
      </p:sp>
      <p:sp>
        <p:nvSpPr>
          <p:cNvPr id="20" name="流程图: 接点 19"/>
          <p:cNvSpPr/>
          <p:nvPr/>
        </p:nvSpPr>
        <p:spPr>
          <a:xfrm>
            <a:off x="9599240" y="5050740"/>
            <a:ext cx="457200" cy="4572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altLang="zh-CN" sz="1400" kern="0" dirty="0">
                <a:solidFill>
                  <a:srgbClr val="FFFFFF"/>
                </a:solidFill>
                <a:latin typeface="Arial"/>
                <a:ea typeface="宋体" panose="02010600030101010101" pitchFamily="2" charset="-122"/>
                <a:sym typeface="Arial"/>
              </a:rPr>
              <a:t>C</a:t>
            </a:r>
            <a:endParaRPr lang="zh-CN" altLang="en-US" sz="1400" kern="0" dirty="0">
              <a:solidFill>
                <a:srgbClr val="FFFFFF"/>
              </a:solidFill>
              <a:latin typeface="Arial"/>
              <a:ea typeface="宋体" panose="02010600030101010101" pitchFamily="2" charset="-122"/>
              <a:sym typeface="Arial"/>
            </a:endParaRPr>
          </a:p>
        </p:txBody>
      </p:sp>
      <p:cxnSp>
        <p:nvCxnSpPr>
          <p:cNvPr id="23" name="直接连接符 22"/>
          <p:cNvCxnSpPr>
            <a:stCxn id="18" idx="3"/>
            <a:endCxn id="19" idx="7"/>
          </p:cNvCxnSpPr>
          <p:nvPr/>
        </p:nvCxnSpPr>
        <p:spPr>
          <a:xfrm flipH="1">
            <a:off x="8477318" y="4288858"/>
            <a:ext cx="468799" cy="8288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8" idx="5"/>
            <a:endCxn id="20" idx="1"/>
          </p:cNvCxnSpPr>
          <p:nvPr/>
        </p:nvCxnSpPr>
        <p:spPr>
          <a:xfrm>
            <a:off x="9269406" y="4288858"/>
            <a:ext cx="396791" cy="8288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6"/>
            <a:endCxn id="20" idx="2"/>
          </p:cNvCxnSpPr>
          <p:nvPr/>
        </p:nvCxnSpPr>
        <p:spPr>
          <a:xfrm>
            <a:off x="8544272" y="5279340"/>
            <a:ext cx="105496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4"/>
          <a:stretch>
            <a:fillRect/>
          </a:stretch>
        </p:blipFill>
        <p:spPr>
          <a:xfrm>
            <a:off x="1719175" y="4021545"/>
            <a:ext cx="2517056" cy="1783721"/>
          </a:xfrm>
          <a:prstGeom prst="rect">
            <a:avLst/>
          </a:prstGeom>
        </p:spPr>
      </p:pic>
      <p:sp>
        <p:nvSpPr>
          <p:cNvPr id="3" name="右箭头 2"/>
          <p:cNvSpPr/>
          <p:nvPr/>
        </p:nvSpPr>
        <p:spPr>
          <a:xfrm>
            <a:off x="7608307" y="4431865"/>
            <a:ext cx="28654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FFFFFF"/>
              </a:solidFill>
              <a:latin typeface="Arial"/>
              <a:ea typeface="宋体" panose="02010600030101010101" pitchFamily="2" charset="-122"/>
              <a:sym typeface="Arial"/>
            </a:endParaRPr>
          </a:p>
        </p:txBody>
      </p:sp>
      <p:sp>
        <p:nvSpPr>
          <p:cNvPr id="5" name="左箭头 4"/>
          <p:cNvSpPr/>
          <p:nvPr/>
        </p:nvSpPr>
        <p:spPr>
          <a:xfrm>
            <a:off x="4455040" y="4449439"/>
            <a:ext cx="327211" cy="4765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FFFFFF"/>
              </a:solidFill>
              <a:latin typeface="Arial"/>
              <a:ea typeface="宋体" panose="02010600030101010101" pitchFamily="2" charset="-122"/>
              <a:sym typeface="Arial"/>
            </a:endParaRPr>
          </a:p>
        </p:txBody>
      </p:sp>
      <p:sp>
        <p:nvSpPr>
          <p:cNvPr id="31" name="下箭头 30"/>
          <p:cNvSpPr/>
          <p:nvPr/>
        </p:nvSpPr>
        <p:spPr>
          <a:xfrm>
            <a:off x="3287688" y="2204864"/>
            <a:ext cx="144016" cy="36004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32" name="下箭头 31"/>
          <p:cNvSpPr/>
          <p:nvPr/>
        </p:nvSpPr>
        <p:spPr>
          <a:xfrm>
            <a:off x="8832304" y="2196051"/>
            <a:ext cx="127251" cy="36004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33" name="文本框 32"/>
          <p:cNvSpPr txBox="1"/>
          <p:nvPr/>
        </p:nvSpPr>
        <p:spPr>
          <a:xfrm>
            <a:off x="8328248" y="5445225"/>
            <a:ext cx="1522512" cy="379656"/>
          </a:xfrm>
          <a:prstGeom prst="rect">
            <a:avLst/>
          </a:prstGeom>
          <a:noFill/>
        </p:spPr>
        <p:txBody>
          <a:bodyPr wrap="square" rtlCol="0">
            <a:spAutoFit/>
          </a:bodyPr>
          <a:lstStyle/>
          <a:p>
            <a:pPr algn="ctr" defTabSz="1219170">
              <a:buClr>
                <a:srgbClr val="000000"/>
              </a:buClr>
            </a:pPr>
            <a:r>
              <a:rPr lang="en-US" altLang="zh-CN" sz="1867" kern="0" dirty="0">
                <a:solidFill>
                  <a:srgbClr val="000000"/>
                </a:solidFill>
                <a:latin typeface="Arial"/>
                <a:cs typeface="Arial"/>
                <a:sym typeface="Arial"/>
              </a:rPr>
              <a:t>Transitivity</a:t>
            </a:r>
            <a:endParaRPr lang="zh-CN" altLang="en-US" sz="1867" kern="0" dirty="0">
              <a:solidFill>
                <a:srgbClr val="000000"/>
              </a:solidFill>
              <a:latin typeface="Arial"/>
              <a:cs typeface="Arial"/>
              <a:sym typeface="Arial"/>
            </a:endParaRPr>
          </a:p>
        </p:txBody>
      </p:sp>
      <p:sp>
        <p:nvSpPr>
          <p:cNvPr id="22" name="Shape 60">
            <a:extLst>
              <a:ext uri="{FF2B5EF4-FFF2-40B4-BE49-F238E27FC236}">
                <a16:creationId xmlns:a16="http://schemas.microsoft.com/office/drawing/2014/main" id="{2D4E8F57-793D-AD44-8E82-1898C5DA774E}"/>
              </a:ext>
            </a:extLst>
          </p:cNvPr>
          <p:cNvSpPr txBox="1">
            <a:spLocks noGrp="1"/>
          </p:cNvSpPr>
          <p:nvPr>
            <p:ph type="title"/>
          </p:nvPr>
        </p:nvSpPr>
        <p:spPr>
          <a:xfrm>
            <a:off x="415600" y="328433"/>
            <a:ext cx="11360800" cy="763600"/>
          </a:xfrm>
          <a:prstGeom prst="rect">
            <a:avLst/>
          </a:prstGeom>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sz="4267" b="1" kern="1200" dirty="0">
                <a:solidFill>
                  <a:srgbClr val="7030A0"/>
                </a:solidFill>
                <a:latin typeface="微软雅黑" panose="020B0503020204020204" pitchFamily="34" charset="-122"/>
                <a:ea typeface="微软雅黑" panose="020B0503020204020204" pitchFamily="34" charset="-122"/>
                <a:cs typeface="+mj-cs"/>
              </a:rPr>
              <a:t>Network Embedding</a:t>
            </a:r>
          </a:p>
        </p:txBody>
      </p:sp>
    </p:spTree>
    <p:extLst>
      <p:ext uri="{BB962C8B-B14F-4D97-AF65-F5344CB8AC3E}">
        <p14:creationId xmlns:p14="http://schemas.microsoft.com/office/powerpoint/2010/main" val="705061069"/>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60">
            <a:extLst>
              <a:ext uri="{FF2B5EF4-FFF2-40B4-BE49-F238E27FC236}">
                <a16:creationId xmlns:a16="http://schemas.microsoft.com/office/drawing/2014/main" id="{2D4E8F57-793D-AD44-8E82-1898C5DA774E}"/>
              </a:ext>
            </a:extLst>
          </p:cNvPr>
          <p:cNvSpPr txBox="1">
            <a:spLocks noGrp="1"/>
          </p:cNvSpPr>
          <p:nvPr>
            <p:ph type="title"/>
          </p:nvPr>
        </p:nvSpPr>
        <p:spPr>
          <a:xfrm>
            <a:off x="415600" y="328433"/>
            <a:ext cx="11360800" cy="763600"/>
          </a:xfrm>
          <a:prstGeom prst="rect">
            <a:avLst/>
          </a:prstGeom>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Outline</a:t>
            </a:r>
            <a:endParaRPr lang="en-US" sz="4267"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21" name="Shape 61"/>
          <p:cNvSpPr txBox="1">
            <a:spLocks/>
          </p:cNvSpPr>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80990" indent="-380990" defTabSz="1219170">
              <a:spcAft>
                <a:spcPts val="2133"/>
              </a:spcAft>
              <a:buClr>
                <a:srgbClr val="595959"/>
              </a:buClr>
              <a:buFont typeface="Arial" panose="020B0604020202020204" pitchFamily="34" charset="0"/>
              <a:buChar char="•"/>
            </a:pPr>
            <a:r>
              <a:rPr lang="en-US" altLang="zh-CN" sz="3200" b="1" kern="0" dirty="0">
                <a:solidFill>
                  <a:srgbClr val="FF0000"/>
                </a:solidFill>
              </a:rPr>
              <a:t>Structure-preserved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Property-preserved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Dynamic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Robustness, </a:t>
            </a:r>
            <a:r>
              <a:rPr lang="en-US" altLang="zh-CN" sz="3200" b="1" kern="0" dirty="0" err="1">
                <a:solidFill>
                  <a:srgbClr val="000000"/>
                </a:solidFill>
              </a:rPr>
              <a:t>Explainability</a:t>
            </a:r>
            <a:r>
              <a:rPr lang="en-US" altLang="zh-CN" sz="3200" b="1" kern="0" dirty="0">
                <a:solidFill>
                  <a:srgbClr val="000000"/>
                </a:solidFill>
              </a:rPr>
              <a:t> and Applicability</a:t>
            </a:r>
          </a:p>
          <a:p>
            <a:pPr marL="0" indent="0" defTabSz="1219170">
              <a:spcAft>
                <a:spcPts val="2133"/>
              </a:spcAft>
              <a:buClr>
                <a:srgbClr val="595959"/>
              </a:buClr>
              <a:buNone/>
            </a:pPr>
            <a:endParaRPr lang="en-US" altLang="zh-CN" sz="3200" b="1" kern="0" dirty="0">
              <a:solidFill>
                <a:srgbClr val="000000"/>
              </a:solidFill>
            </a:endParaRPr>
          </a:p>
        </p:txBody>
      </p:sp>
    </p:spTree>
    <p:extLst>
      <p:ext uri="{BB962C8B-B14F-4D97-AF65-F5344CB8AC3E}">
        <p14:creationId xmlns:p14="http://schemas.microsoft.com/office/powerpoint/2010/main" val="3333858217"/>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5520" y="1449287"/>
            <a:ext cx="2965465" cy="4808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6378180" y="1706470"/>
            <a:ext cx="3528392"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Nodes &amp; Links</a:t>
            </a:r>
            <a:endParaRPr lang="zh-CN" altLang="en-US" sz="2400" b="1" kern="0" dirty="0">
              <a:solidFill>
                <a:srgbClr val="000000"/>
              </a:solidFill>
              <a:latin typeface="Arial"/>
              <a:cs typeface="Arial"/>
              <a:sym typeface="Arial"/>
            </a:endParaRPr>
          </a:p>
        </p:txBody>
      </p:sp>
      <p:sp>
        <p:nvSpPr>
          <p:cNvPr id="11" name="文本框 10"/>
          <p:cNvSpPr txBox="1"/>
          <p:nvPr/>
        </p:nvSpPr>
        <p:spPr>
          <a:xfrm>
            <a:off x="6095990" y="3572290"/>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Community Structures</a:t>
            </a:r>
            <a:endParaRPr lang="zh-CN" altLang="en-US" sz="2400" b="1" kern="0" dirty="0">
              <a:solidFill>
                <a:srgbClr val="000000"/>
              </a:solidFill>
              <a:latin typeface="Arial"/>
              <a:cs typeface="Arial"/>
              <a:sym typeface="Arial"/>
            </a:endParaRPr>
          </a:p>
        </p:txBody>
      </p:sp>
      <p:sp>
        <p:nvSpPr>
          <p:cNvPr id="3" name="下箭头 2"/>
          <p:cNvSpPr/>
          <p:nvPr/>
        </p:nvSpPr>
        <p:spPr>
          <a:xfrm>
            <a:off x="7890348" y="2261337"/>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4" name="下箭头 13"/>
          <p:cNvSpPr/>
          <p:nvPr/>
        </p:nvSpPr>
        <p:spPr>
          <a:xfrm>
            <a:off x="7884096" y="3221832"/>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2" name="文本框 11"/>
          <p:cNvSpPr txBox="1"/>
          <p:nvPr/>
        </p:nvSpPr>
        <p:spPr>
          <a:xfrm>
            <a:off x="6443936" y="2666965"/>
            <a:ext cx="3528392"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Pair-wise Proximity</a:t>
            </a:r>
            <a:endParaRPr lang="zh-CN" altLang="en-US" sz="2400" b="1" kern="0" dirty="0">
              <a:solidFill>
                <a:srgbClr val="000000"/>
              </a:solidFill>
              <a:latin typeface="Arial"/>
              <a:cs typeface="Arial"/>
              <a:sym typeface="Arial"/>
            </a:endParaRPr>
          </a:p>
        </p:txBody>
      </p:sp>
      <p:sp>
        <p:nvSpPr>
          <p:cNvPr id="15" name="文本框 14"/>
          <p:cNvSpPr txBox="1"/>
          <p:nvPr/>
        </p:nvSpPr>
        <p:spPr>
          <a:xfrm>
            <a:off x="6095990" y="4477616"/>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Hyper Edges</a:t>
            </a:r>
            <a:endParaRPr lang="zh-CN" altLang="en-US" sz="2400" b="1" kern="0" dirty="0">
              <a:solidFill>
                <a:srgbClr val="000000"/>
              </a:solidFill>
              <a:latin typeface="Arial"/>
              <a:cs typeface="Arial"/>
              <a:sym typeface="Arial"/>
            </a:endParaRPr>
          </a:p>
        </p:txBody>
      </p:sp>
      <p:sp>
        <p:nvSpPr>
          <p:cNvPr id="16" name="下箭头 15"/>
          <p:cNvSpPr/>
          <p:nvPr/>
        </p:nvSpPr>
        <p:spPr>
          <a:xfrm>
            <a:off x="7884096" y="4127157"/>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7" name="文本框 16"/>
          <p:cNvSpPr txBox="1"/>
          <p:nvPr/>
        </p:nvSpPr>
        <p:spPr>
          <a:xfrm>
            <a:off x="6095990" y="5413720"/>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Global Structure</a:t>
            </a:r>
            <a:endParaRPr lang="zh-CN" altLang="en-US" sz="2400" b="1" kern="0" dirty="0">
              <a:solidFill>
                <a:srgbClr val="000000"/>
              </a:solidFill>
              <a:latin typeface="Arial"/>
              <a:cs typeface="Arial"/>
              <a:sym typeface="Arial"/>
            </a:endParaRPr>
          </a:p>
        </p:txBody>
      </p:sp>
      <p:sp>
        <p:nvSpPr>
          <p:cNvPr id="18" name="下箭头 17"/>
          <p:cNvSpPr/>
          <p:nvPr/>
        </p:nvSpPr>
        <p:spPr>
          <a:xfrm>
            <a:off x="7884096" y="5063261"/>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9" name="Shape 60">
            <a:extLst>
              <a:ext uri="{FF2B5EF4-FFF2-40B4-BE49-F238E27FC236}">
                <a16:creationId xmlns:a16="http://schemas.microsoft.com/office/drawing/2014/main" id="{99EFDDB1-3690-924D-BB2C-09F2ED1454F8}"/>
              </a:ext>
            </a:extLst>
          </p:cNvPr>
          <p:cNvSpPr txBox="1">
            <a:spLocks/>
          </p:cNvSpPr>
          <p:nvPr/>
        </p:nvSpPr>
        <p:spPr>
          <a:xfrm>
            <a:off x="415600" y="328433"/>
            <a:ext cx="11360800" cy="763600"/>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Network Structures</a:t>
            </a:r>
            <a:endParaRPr lang="en-US" sz="4267" dirty="0">
              <a:sym typeface="Arial"/>
            </a:endParaRPr>
          </a:p>
        </p:txBody>
      </p:sp>
      <p:sp>
        <p:nvSpPr>
          <p:cNvPr id="20" name="矩形 19"/>
          <p:cNvSpPr/>
          <p:nvPr/>
        </p:nvSpPr>
        <p:spPr>
          <a:xfrm>
            <a:off x="6496306" y="1637588"/>
            <a:ext cx="3207629" cy="56495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1219170">
              <a:buClr>
                <a:srgbClr val="000000"/>
              </a:buClr>
            </a:pPr>
            <a:endParaRPr lang="zh-CN" altLang="en-US" sz="1867" kern="0">
              <a:solidFill>
                <a:srgbClr val="000000"/>
              </a:solidFill>
              <a:latin typeface="Arial"/>
              <a:ea typeface="宋体" panose="02010600030101010101" pitchFamily="2" charset="-122"/>
              <a:sym typeface="Arial"/>
            </a:endParaRPr>
          </a:p>
        </p:txBody>
      </p:sp>
    </p:spTree>
    <p:extLst>
      <p:ext uri="{BB962C8B-B14F-4D97-AF65-F5344CB8AC3E}">
        <p14:creationId xmlns:p14="http://schemas.microsoft.com/office/powerpoint/2010/main" val="3758735657"/>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993169" y="2814620"/>
            <a:ext cx="8461888" cy="2196011"/>
          </a:xfrm>
          <a:prstGeom prst="rect">
            <a:avLst/>
          </a:prstGeom>
        </p:spPr>
      </p:pic>
      <p:sp>
        <p:nvSpPr>
          <p:cNvPr id="6" name="文本框 5"/>
          <p:cNvSpPr txBox="1"/>
          <p:nvPr/>
        </p:nvSpPr>
        <p:spPr>
          <a:xfrm>
            <a:off x="2696503" y="2337410"/>
            <a:ext cx="6912768"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Matrix Factorization</a:t>
            </a:r>
            <a:endParaRPr lang="zh-CN" altLang="en-US" sz="2400" b="1" kern="0" dirty="0">
              <a:solidFill>
                <a:srgbClr val="000000"/>
              </a:solidFill>
              <a:latin typeface="Arial"/>
              <a:cs typeface="Arial"/>
              <a:sym typeface="Arial"/>
            </a:endParaRPr>
          </a:p>
        </p:txBody>
      </p:sp>
      <p:sp>
        <p:nvSpPr>
          <p:cNvPr id="7" name="圆角矩形 6"/>
          <p:cNvSpPr/>
          <p:nvPr/>
        </p:nvSpPr>
        <p:spPr>
          <a:xfrm>
            <a:off x="1426724" y="5570361"/>
            <a:ext cx="9584987" cy="8829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altLang="zh-CN" sz="2800" b="1" kern="0" dirty="0">
                <a:solidFill>
                  <a:srgbClr val="FFFFFF"/>
                </a:solidFill>
                <a:latin typeface="Arial"/>
                <a:ea typeface="宋体" panose="02010600030101010101" pitchFamily="2" charset="-122"/>
                <a:sym typeface="Arial"/>
              </a:rPr>
              <a:t>Reconstruct all the links? May cause overfitting.</a:t>
            </a:r>
          </a:p>
          <a:p>
            <a:pPr algn="ctr" defTabSz="1219170">
              <a:buClr>
                <a:srgbClr val="000000"/>
              </a:buClr>
            </a:pPr>
            <a:r>
              <a:rPr lang="en-US" altLang="zh-CN" sz="2800" b="1" kern="0" dirty="0">
                <a:solidFill>
                  <a:srgbClr val="FFFFFF"/>
                </a:solidFill>
                <a:latin typeface="Arial"/>
                <a:ea typeface="宋体" panose="02010600030101010101" pitchFamily="2" charset="-122"/>
                <a:sym typeface="Arial"/>
              </a:rPr>
              <a:t>The network inference ability is seriously limited.</a:t>
            </a:r>
            <a:endParaRPr lang="zh-CN" altLang="en-US" sz="2800" b="1" kern="0" dirty="0">
              <a:solidFill>
                <a:srgbClr val="FFFFFF"/>
              </a:solidFill>
              <a:latin typeface="Arial"/>
              <a:ea typeface="宋体" panose="02010600030101010101" pitchFamily="2" charset="-122"/>
              <a:sym typeface="Arial"/>
            </a:endParaRPr>
          </a:p>
        </p:txBody>
      </p:sp>
      <p:sp>
        <p:nvSpPr>
          <p:cNvPr id="11" name="文本框 10"/>
          <p:cNvSpPr txBox="1"/>
          <p:nvPr/>
        </p:nvSpPr>
        <p:spPr>
          <a:xfrm>
            <a:off x="2567608" y="4938623"/>
            <a:ext cx="2016224" cy="307777"/>
          </a:xfrm>
          <a:prstGeom prst="rect">
            <a:avLst/>
          </a:prstGeom>
          <a:noFill/>
        </p:spPr>
        <p:txBody>
          <a:bodyPr wrap="square" rtlCol="0">
            <a:spAutoFit/>
          </a:bodyPr>
          <a:lstStyle/>
          <a:p>
            <a:pPr defTabSz="1219170">
              <a:buClr>
                <a:srgbClr val="000000"/>
              </a:buClr>
            </a:pPr>
            <a:r>
              <a:rPr lang="en-US" altLang="zh-CN" sz="1400" kern="0" dirty="0">
                <a:solidFill>
                  <a:srgbClr val="000000"/>
                </a:solidFill>
                <a:latin typeface="Arial"/>
                <a:cs typeface="Arial"/>
                <a:sym typeface="Arial"/>
              </a:rPr>
              <a:t>Adjacency Matrix</a:t>
            </a:r>
            <a:endParaRPr lang="zh-CN" altLang="en-US" sz="1400" kern="0" dirty="0">
              <a:solidFill>
                <a:srgbClr val="000000"/>
              </a:solidFill>
              <a:latin typeface="Arial"/>
              <a:cs typeface="Arial"/>
              <a:sym typeface="Arial"/>
            </a:endParaRPr>
          </a:p>
        </p:txBody>
      </p:sp>
      <p:sp>
        <p:nvSpPr>
          <p:cNvPr id="14" name="文本框 13"/>
          <p:cNvSpPr txBox="1"/>
          <p:nvPr/>
        </p:nvSpPr>
        <p:spPr>
          <a:xfrm>
            <a:off x="6152887" y="4938624"/>
            <a:ext cx="2232248" cy="307777"/>
          </a:xfrm>
          <a:prstGeom prst="rect">
            <a:avLst/>
          </a:prstGeom>
          <a:noFill/>
        </p:spPr>
        <p:txBody>
          <a:bodyPr wrap="square" rtlCol="0">
            <a:spAutoFit/>
          </a:bodyPr>
          <a:lstStyle/>
          <a:p>
            <a:pPr defTabSz="1219170">
              <a:buClr>
                <a:srgbClr val="000000"/>
              </a:buClr>
            </a:pPr>
            <a:r>
              <a:rPr lang="en-US" altLang="zh-CN" sz="1400" kern="0" dirty="0">
                <a:solidFill>
                  <a:srgbClr val="000000"/>
                </a:solidFill>
                <a:latin typeface="Arial"/>
                <a:cs typeface="Arial"/>
                <a:sym typeface="Arial"/>
              </a:rPr>
              <a:t>Embedding Matrix</a:t>
            </a:r>
            <a:endParaRPr lang="zh-CN" altLang="en-US" sz="1400" kern="0" dirty="0">
              <a:solidFill>
                <a:srgbClr val="000000"/>
              </a:solidFill>
              <a:latin typeface="Arial"/>
              <a:cs typeface="Arial"/>
              <a:sym typeface="Arial"/>
            </a:endParaRPr>
          </a:p>
        </p:txBody>
      </p:sp>
      <p:sp>
        <p:nvSpPr>
          <p:cNvPr id="9" name="圆角矩形 8"/>
          <p:cNvSpPr/>
          <p:nvPr/>
        </p:nvSpPr>
        <p:spPr>
          <a:xfrm>
            <a:off x="2790682" y="1536523"/>
            <a:ext cx="6818591" cy="5965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1219170">
              <a:buClr>
                <a:srgbClr val="000000"/>
              </a:buClr>
            </a:pPr>
            <a:r>
              <a:rPr lang="en-US" altLang="zh-CN" sz="2400" b="1" kern="0" dirty="0">
                <a:solidFill>
                  <a:srgbClr val="000000"/>
                </a:solidFill>
                <a:latin typeface="Arial"/>
                <a:ea typeface="宋体" panose="02010600030101010101" pitchFamily="2" charset="-122"/>
                <a:sym typeface="Arial"/>
              </a:rPr>
              <a:t>Reconstruct the original network</a:t>
            </a:r>
            <a:endParaRPr lang="zh-CN" altLang="en-US" sz="2400" b="1" i="1" kern="0" dirty="0">
              <a:solidFill>
                <a:srgbClr val="000000"/>
              </a:solidFill>
              <a:latin typeface="Arial"/>
              <a:ea typeface="宋体" panose="02010600030101010101" pitchFamily="2" charset="-122"/>
              <a:sym typeface="Arial"/>
            </a:endParaRPr>
          </a:p>
        </p:txBody>
      </p:sp>
      <p:sp>
        <p:nvSpPr>
          <p:cNvPr id="10" name="Shape 60">
            <a:extLst>
              <a:ext uri="{FF2B5EF4-FFF2-40B4-BE49-F238E27FC236}">
                <a16:creationId xmlns:a16="http://schemas.microsoft.com/office/drawing/2014/main" id="{3D209F91-D4B2-7248-9114-7FA5EA515A1D}"/>
              </a:ext>
            </a:extLst>
          </p:cNvPr>
          <p:cNvSpPr txBox="1">
            <a:spLocks noGrp="1"/>
          </p:cNvSpPr>
          <p:nvPr>
            <p:ph type="title"/>
          </p:nvPr>
        </p:nvSpPr>
        <p:spPr>
          <a:xfrm>
            <a:off x="415600" y="328433"/>
            <a:ext cx="11360800" cy="763600"/>
          </a:xfrm>
          <a:prstGeom prst="rect">
            <a:avLst/>
          </a:prstGeom>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sz="4267" b="1" kern="1200" dirty="0">
                <a:solidFill>
                  <a:srgbClr val="7030A0"/>
                </a:solidFill>
                <a:latin typeface="微软雅黑" panose="020B0503020204020204" pitchFamily="34" charset="-122"/>
                <a:ea typeface="微软雅黑" panose="020B0503020204020204" pitchFamily="34" charset="-122"/>
                <a:cs typeface="+mj-cs"/>
              </a:rPr>
              <a:t>Nodes &amp; Links</a:t>
            </a:r>
          </a:p>
        </p:txBody>
      </p:sp>
    </p:spTree>
    <p:extLst>
      <p:ext uri="{BB962C8B-B14F-4D97-AF65-F5344CB8AC3E}">
        <p14:creationId xmlns:p14="http://schemas.microsoft.com/office/powerpoint/2010/main" val="2319218920"/>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5520" y="1449287"/>
            <a:ext cx="2965465" cy="4808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6378180" y="1706470"/>
            <a:ext cx="3528392"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Nodes &amp; Links</a:t>
            </a:r>
            <a:endParaRPr lang="zh-CN" altLang="en-US" sz="2400" b="1" kern="0" dirty="0">
              <a:solidFill>
                <a:srgbClr val="000000"/>
              </a:solidFill>
              <a:latin typeface="Arial"/>
              <a:cs typeface="Arial"/>
              <a:sym typeface="Arial"/>
            </a:endParaRPr>
          </a:p>
        </p:txBody>
      </p:sp>
      <p:sp>
        <p:nvSpPr>
          <p:cNvPr id="11" name="文本框 10"/>
          <p:cNvSpPr txBox="1"/>
          <p:nvPr/>
        </p:nvSpPr>
        <p:spPr>
          <a:xfrm>
            <a:off x="6095990" y="3572290"/>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Community Structures</a:t>
            </a:r>
            <a:endParaRPr lang="zh-CN" altLang="en-US" sz="2400" b="1" kern="0" dirty="0">
              <a:solidFill>
                <a:srgbClr val="000000"/>
              </a:solidFill>
              <a:latin typeface="Arial"/>
              <a:cs typeface="Arial"/>
              <a:sym typeface="Arial"/>
            </a:endParaRPr>
          </a:p>
        </p:txBody>
      </p:sp>
      <p:sp>
        <p:nvSpPr>
          <p:cNvPr id="3" name="下箭头 2"/>
          <p:cNvSpPr/>
          <p:nvPr/>
        </p:nvSpPr>
        <p:spPr>
          <a:xfrm>
            <a:off x="7890348" y="2261337"/>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4" name="下箭头 13"/>
          <p:cNvSpPr/>
          <p:nvPr/>
        </p:nvSpPr>
        <p:spPr>
          <a:xfrm>
            <a:off x="7884096" y="3221832"/>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2" name="文本框 11"/>
          <p:cNvSpPr txBox="1"/>
          <p:nvPr/>
        </p:nvSpPr>
        <p:spPr>
          <a:xfrm>
            <a:off x="6443936" y="2666965"/>
            <a:ext cx="3528392"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Pair-wise Proximity</a:t>
            </a:r>
            <a:endParaRPr lang="zh-CN" altLang="en-US" sz="2400" b="1" kern="0" dirty="0">
              <a:solidFill>
                <a:srgbClr val="000000"/>
              </a:solidFill>
              <a:latin typeface="Arial"/>
              <a:cs typeface="Arial"/>
              <a:sym typeface="Arial"/>
            </a:endParaRPr>
          </a:p>
        </p:txBody>
      </p:sp>
      <p:sp>
        <p:nvSpPr>
          <p:cNvPr id="15" name="文本框 14"/>
          <p:cNvSpPr txBox="1"/>
          <p:nvPr/>
        </p:nvSpPr>
        <p:spPr>
          <a:xfrm>
            <a:off x="6095990" y="4477616"/>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Hyper Edges</a:t>
            </a:r>
            <a:endParaRPr lang="zh-CN" altLang="en-US" sz="2400" b="1" kern="0" dirty="0">
              <a:solidFill>
                <a:srgbClr val="000000"/>
              </a:solidFill>
              <a:latin typeface="Arial"/>
              <a:cs typeface="Arial"/>
              <a:sym typeface="Arial"/>
            </a:endParaRPr>
          </a:p>
        </p:txBody>
      </p:sp>
      <p:sp>
        <p:nvSpPr>
          <p:cNvPr id="16" name="下箭头 15"/>
          <p:cNvSpPr/>
          <p:nvPr/>
        </p:nvSpPr>
        <p:spPr>
          <a:xfrm>
            <a:off x="7884096" y="4127157"/>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7" name="文本框 16"/>
          <p:cNvSpPr txBox="1"/>
          <p:nvPr/>
        </p:nvSpPr>
        <p:spPr>
          <a:xfrm>
            <a:off x="6095990" y="5413720"/>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Global Structure</a:t>
            </a:r>
            <a:endParaRPr lang="zh-CN" altLang="en-US" sz="2400" b="1" kern="0" dirty="0">
              <a:solidFill>
                <a:srgbClr val="000000"/>
              </a:solidFill>
              <a:latin typeface="Arial"/>
              <a:cs typeface="Arial"/>
              <a:sym typeface="Arial"/>
            </a:endParaRPr>
          </a:p>
        </p:txBody>
      </p:sp>
      <p:sp>
        <p:nvSpPr>
          <p:cNvPr id="18" name="下箭头 17"/>
          <p:cNvSpPr/>
          <p:nvPr/>
        </p:nvSpPr>
        <p:spPr>
          <a:xfrm>
            <a:off x="7884096" y="5063261"/>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21" name="矩形 20"/>
          <p:cNvSpPr/>
          <p:nvPr/>
        </p:nvSpPr>
        <p:spPr>
          <a:xfrm>
            <a:off x="6604318" y="2610277"/>
            <a:ext cx="3207629" cy="56495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1219170">
              <a:buClr>
                <a:srgbClr val="000000"/>
              </a:buClr>
            </a:pPr>
            <a:endParaRPr lang="zh-CN" altLang="en-US" sz="1867" kern="0">
              <a:solidFill>
                <a:srgbClr val="000000"/>
              </a:solidFill>
              <a:latin typeface="Arial"/>
              <a:ea typeface="宋体" panose="02010600030101010101" pitchFamily="2" charset="-122"/>
              <a:sym typeface="Arial"/>
            </a:endParaRPr>
          </a:p>
        </p:txBody>
      </p:sp>
      <p:sp>
        <p:nvSpPr>
          <p:cNvPr id="20" name="Shape 60">
            <a:extLst>
              <a:ext uri="{FF2B5EF4-FFF2-40B4-BE49-F238E27FC236}">
                <a16:creationId xmlns:a16="http://schemas.microsoft.com/office/drawing/2014/main" id="{99EFDDB1-3690-924D-BB2C-09F2ED1454F8}"/>
              </a:ext>
            </a:extLst>
          </p:cNvPr>
          <p:cNvSpPr txBox="1">
            <a:spLocks/>
          </p:cNvSpPr>
          <p:nvPr/>
        </p:nvSpPr>
        <p:spPr>
          <a:xfrm>
            <a:off x="415600" y="328433"/>
            <a:ext cx="11360800" cy="763600"/>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Network Structures</a:t>
            </a:r>
            <a:endParaRPr lang="en-US" sz="4267" dirty="0">
              <a:sym typeface="Arial"/>
            </a:endParaRPr>
          </a:p>
        </p:txBody>
      </p:sp>
    </p:spTree>
    <p:extLst>
      <p:ext uri="{BB962C8B-B14F-4D97-AF65-F5344CB8AC3E}">
        <p14:creationId xmlns:p14="http://schemas.microsoft.com/office/powerpoint/2010/main" val="1250721304"/>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5601" y="1052737"/>
            <a:ext cx="10252400" cy="5687647"/>
          </a:xfrm>
          <a:prstGeom prst="rect">
            <a:avLst/>
          </a:prstGeom>
          <a:noFill/>
        </p:spPr>
        <p:txBody>
          <a:bodyPr wrap="square" rtlCol="0">
            <a:spAutoFit/>
          </a:bodyPr>
          <a:lstStyle/>
          <a:p>
            <a:pPr marL="380990" indent="-380990" defTabSz="1219170">
              <a:lnSpc>
                <a:spcPct val="150000"/>
              </a:lnSpc>
              <a:buClr>
                <a:srgbClr val="ADADAD"/>
              </a:buClr>
              <a:buFont typeface="Arial" panose="020B0604020202020204" pitchFamily="34" charset="0"/>
              <a:buChar char="•"/>
            </a:pPr>
            <a:r>
              <a:rPr lang="en-US" altLang="zh-CN" sz="2400" kern="0" dirty="0">
                <a:solidFill>
                  <a:srgbClr val="000000"/>
                </a:solidFill>
                <a:latin typeface="Arial"/>
                <a:ea typeface="华文楷体" panose="02010600040101010101" pitchFamily="2" charset="-122"/>
                <a:cs typeface="Arial"/>
                <a:sym typeface="Arial"/>
              </a:rPr>
              <a:t>Capturing the underlying structure of networks</a:t>
            </a:r>
            <a:endParaRPr lang="en-US" altLang="zh-CN" sz="3200" kern="0" dirty="0">
              <a:solidFill>
                <a:srgbClr val="000000"/>
              </a:solidFill>
              <a:latin typeface="Arial"/>
              <a:ea typeface="华文楷体" panose="02010600040101010101" pitchFamily="2" charset="-122"/>
              <a:cs typeface="Arial"/>
              <a:sym typeface="Arial"/>
            </a:endParaRPr>
          </a:p>
          <a:p>
            <a:pPr marL="342891" indent="-342891" defTabSz="1219170">
              <a:lnSpc>
                <a:spcPct val="150000"/>
              </a:lnSpc>
              <a:buClr>
                <a:srgbClr val="ADADAD"/>
              </a:buClr>
              <a:buFont typeface="Arial" panose="020B0604020202020204" pitchFamily="34" charset="0"/>
              <a:buChar char="•"/>
            </a:pPr>
            <a:endParaRPr lang="en-US" altLang="zh-CN" sz="1467" kern="0" dirty="0">
              <a:solidFill>
                <a:srgbClr val="000000"/>
              </a:solidFill>
              <a:latin typeface="Arial"/>
              <a:ea typeface="华文楷体" panose="02010600040101010101" pitchFamily="2" charset="-122"/>
              <a:cs typeface="Arial"/>
              <a:sym typeface="Arial"/>
            </a:endParaRPr>
          </a:p>
          <a:p>
            <a:pPr marL="380990" indent="-380990" defTabSz="1219170">
              <a:lnSpc>
                <a:spcPct val="150000"/>
              </a:lnSpc>
              <a:buClr>
                <a:srgbClr val="ADADAD"/>
              </a:buClr>
              <a:buFont typeface="Arial" panose="020B0604020202020204" pitchFamily="34" charset="0"/>
              <a:buChar char="•"/>
            </a:pPr>
            <a:endParaRPr lang="en-US" altLang="zh-CN" sz="1867" kern="0" dirty="0">
              <a:solidFill>
                <a:srgbClr val="000000"/>
              </a:solidFill>
              <a:latin typeface="Arial"/>
              <a:ea typeface="华文楷体" panose="02010600040101010101" pitchFamily="2" charset="-122"/>
              <a:cs typeface="Arial"/>
              <a:sym typeface="Arial"/>
            </a:endParaRPr>
          </a:p>
          <a:p>
            <a:pPr marL="380990" indent="-380990" defTabSz="1219170">
              <a:lnSpc>
                <a:spcPct val="150000"/>
              </a:lnSpc>
              <a:buClr>
                <a:srgbClr val="ADADAD"/>
              </a:buClr>
              <a:buFont typeface="Arial" panose="020B0604020202020204" pitchFamily="34" charset="0"/>
              <a:buChar char="•"/>
            </a:pPr>
            <a:endParaRPr lang="en-US" altLang="zh-CN" sz="1867" kern="0" dirty="0">
              <a:solidFill>
                <a:srgbClr val="000000"/>
              </a:solidFill>
              <a:latin typeface="Arial"/>
              <a:ea typeface="华文楷体" panose="02010600040101010101" pitchFamily="2" charset="-122"/>
              <a:cs typeface="Arial"/>
              <a:sym typeface="Arial"/>
            </a:endParaRPr>
          </a:p>
          <a:p>
            <a:pPr marL="342891" indent="-342891" defTabSz="1219170">
              <a:lnSpc>
                <a:spcPct val="150000"/>
              </a:lnSpc>
              <a:buClr>
                <a:srgbClr val="ADADAD"/>
              </a:buClr>
              <a:buFont typeface="Arial" panose="020B0604020202020204" pitchFamily="34" charset="0"/>
              <a:buChar char="•"/>
            </a:pPr>
            <a:endParaRPr lang="en-US" altLang="zh-CN" sz="1467" kern="0" dirty="0">
              <a:solidFill>
                <a:srgbClr val="000000"/>
              </a:solidFill>
              <a:latin typeface="Arial"/>
              <a:ea typeface="华文楷体" panose="02010600040101010101" pitchFamily="2" charset="-122"/>
              <a:cs typeface="Arial"/>
              <a:sym typeface="Arial"/>
            </a:endParaRPr>
          </a:p>
          <a:p>
            <a:pPr marL="457189" indent="-457189" defTabSz="1219170">
              <a:lnSpc>
                <a:spcPct val="150000"/>
              </a:lnSpc>
              <a:buClr>
                <a:srgbClr val="ADADAD"/>
              </a:buClr>
              <a:buFont typeface="Arial" panose="020B0604020202020204" pitchFamily="34" charset="0"/>
              <a:buChar char="•"/>
            </a:pPr>
            <a:endParaRPr lang="en-US" altLang="zh-CN" sz="3200" kern="0" dirty="0">
              <a:solidFill>
                <a:srgbClr val="000000"/>
              </a:solidFill>
              <a:latin typeface="Arial"/>
              <a:ea typeface="华文楷体" panose="02010600040101010101" pitchFamily="2" charset="-122"/>
              <a:cs typeface="Arial"/>
              <a:sym typeface="Arial"/>
            </a:endParaRPr>
          </a:p>
          <a:p>
            <a:pPr marL="457189" indent="-457189" defTabSz="1219170">
              <a:lnSpc>
                <a:spcPct val="150000"/>
              </a:lnSpc>
              <a:buClr>
                <a:srgbClr val="ADADAD"/>
              </a:buClr>
              <a:buFont typeface="Arial" panose="020B0604020202020204" pitchFamily="34" charset="0"/>
              <a:buChar char="•"/>
            </a:pPr>
            <a:endParaRPr lang="en-US" altLang="zh-CN" sz="2667" kern="0" dirty="0">
              <a:solidFill>
                <a:srgbClr val="000000"/>
              </a:solidFill>
              <a:latin typeface="Arial"/>
              <a:ea typeface="华文楷体" panose="02010600040101010101" pitchFamily="2" charset="-122"/>
              <a:cs typeface="Arial"/>
              <a:sym typeface="Arial"/>
            </a:endParaRPr>
          </a:p>
          <a:p>
            <a:pPr defTabSz="1219170">
              <a:lnSpc>
                <a:spcPct val="150000"/>
              </a:lnSpc>
              <a:buClr>
                <a:srgbClr val="ADADAD"/>
              </a:buClr>
            </a:pPr>
            <a:endParaRPr lang="en-US" altLang="zh-CN" sz="2133" kern="0" dirty="0">
              <a:solidFill>
                <a:srgbClr val="000000"/>
              </a:solidFill>
              <a:latin typeface="Arial"/>
              <a:ea typeface="华文楷体" panose="02010600040101010101" pitchFamily="2" charset="-122"/>
              <a:cs typeface="Arial"/>
              <a:sym typeface="Arial"/>
            </a:endParaRPr>
          </a:p>
          <a:p>
            <a:pPr marL="380990" indent="-380990" defTabSz="1219170">
              <a:lnSpc>
                <a:spcPct val="150000"/>
              </a:lnSpc>
              <a:buClr>
                <a:srgbClr val="ADADAD"/>
              </a:buClr>
              <a:buFont typeface="Arial" panose="020B0604020202020204" pitchFamily="34" charset="0"/>
              <a:buChar char="•"/>
            </a:pPr>
            <a:r>
              <a:rPr lang="en-US" altLang="zh-CN" sz="2667" kern="0" dirty="0">
                <a:solidFill>
                  <a:srgbClr val="000000"/>
                </a:solidFill>
                <a:latin typeface="Arial"/>
                <a:ea typeface="华文楷体" panose="02010600040101010101" pitchFamily="2" charset="-122"/>
                <a:cs typeface="Arial"/>
                <a:sym typeface="Arial"/>
              </a:rPr>
              <a:t>Advantages</a:t>
            </a:r>
            <a:r>
              <a:rPr lang="en-US" altLang="zh-CN" sz="1867" kern="0" dirty="0">
                <a:solidFill>
                  <a:srgbClr val="000000"/>
                </a:solidFill>
                <a:latin typeface="Arial"/>
                <a:ea typeface="华文楷体" panose="02010600040101010101" pitchFamily="2" charset="-122"/>
                <a:cs typeface="Arial"/>
                <a:sym typeface="Arial"/>
              </a:rPr>
              <a:t>:</a:t>
            </a:r>
          </a:p>
          <a:p>
            <a:pPr marL="800080" lvl="1" indent="-342891" defTabSz="1219170">
              <a:lnSpc>
                <a:spcPct val="150000"/>
              </a:lnSpc>
              <a:buClr>
                <a:srgbClr val="ADADAD"/>
              </a:buClr>
              <a:buFont typeface="Arial" panose="020B0604020202020204" pitchFamily="34" charset="0"/>
              <a:buChar char="•"/>
            </a:pPr>
            <a:r>
              <a:rPr lang="en-US" altLang="zh-CN" sz="2400" kern="0" dirty="0">
                <a:solidFill>
                  <a:srgbClr val="000000"/>
                </a:solidFill>
                <a:latin typeface="Arial"/>
                <a:ea typeface="华文楷体" panose="02010600040101010101" pitchFamily="2" charset="-122"/>
                <a:cs typeface="Arial"/>
                <a:sym typeface="Arial"/>
              </a:rPr>
              <a:t>Solve the sparsity problem of network connections</a:t>
            </a:r>
          </a:p>
          <a:p>
            <a:pPr marL="800080" lvl="1" indent="-342891" defTabSz="1219170">
              <a:lnSpc>
                <a:spcPct val="150000"/>
              </a:lnSpc>
              <a:buClr>
                <a:srgbClr val="ADADAD"/>
              </a:buClr>
              <a:buFont typeface="Arial" panose="020B0604020202020204" pitchFamily="34" charset="0"/>
              <a:buChar char="•"/>
            </a:pPr>
            <a:r>
              <a:rPr lang="en-US" altLang="zh-CN" sz="2400" kern="0" dirty="0">
                <a:solidFill>
                  <a:srgbClr val="000000"/>
                </a:solidFill>
                <a:latin typeface="Arial"/>
                <a:ea typeface="华文楷体" panose="02010600040101010101" pitchFamily="2" charset="-122"/>
                <a:cs typeface="Arial"/>
                <a:sym typeface="Arial"/>
              </a:rPr>
              <a:t>Measure indirect relationship between nodes</a:t>
            </a:r>
          </a:p>
        </p:txBody>
      </p:sp>
      <p:sp>
        <p:nvSpPr>
          <p:cNvPr id="41" name="Shape 60">
            <a:extLst>
              <a:ext uri="{FF2B5EF4-FFF2-40B4-BE49-F238E27FC236}">
                <a16:creationId xmlns:a16="http://schemas.microsoft.com/office/drawing/2014/main" id="{17479F62-3249-E544-B9A0-BD82DB200AFE}"/>
              </a:ext>
            </a:extLst>
          </p:cNvPr>
          <p:cNvSpPr txBox="1">
            <a:spLocks/>
          </p:cNvSpPr>
          <p:nvPr/>
        </p:nvSpPr>
        <p:spPr>
          <a:xfrm>
            <a:off x="415600" y="328433"/>
            <a:ext cx="11360800" cy="763600"/>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High-Order Proximity</a:t>
            </a:r>
          </a:p>
        </p:txBody>
      </p:sp>
      <p:pic>
        <p:nvPicPr>
          <p:cNvPr id="43" name="图片 42"/>
          <p:cNvPicPr>
            <a:picLocks noChangeAspect="1"/>
          </p:cNvPicPr>
          <p:nvPr/>
        </p:nvPicPr>
        <p:blipFill>
          <a:blip r:embed="rId3"/>
          <a:stretch>
            <a:fillRect/>
          </a:stretch>
        </p:blipFill>
        <p:spPr>
          <a:xfrm>
            <a:off x="3280053" y="1719909"/>
            <a:ext cx="4523496" cy="3205592"/>
          </a:xfrm>
          <a:prstGeom prst="rect">
            <a:avLst/>
          </a:prstGeom>
        </p:spPr>
      </p:pic>
    </p:spTree>
    <p:extLst>
      <p:ext uri="{BB962C8B-B14F-4D97-AF65-F5344CB8AC3E}">
        <p14:creationId xmlns:p14="http://schemas.microsoft.com/office/powerpoint/2010/main" val="3900943869"/>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Shape 60">
            <a:extLst>
              <a:ext uri="{FF2B5EF4-FFF2-40B4-BE49-F238E27FC236}">
                <a16:creationId xmlns:a16="http://schemas.microsoft.com/office/drawing/2014/main" id="{AC235FD1-D472-C44F-B1C3-598AF35C93AF}"/>
              </a:ext>
            </a:extLst>
          </p:cNvPr>
          <p:cNvSpPr txBox="1">
            <a:spLocks/>
          </p:cNvSpPr>
          <p:nvPr/>
        </p:nvSpPr>
        <p:spPr>
          <a:xfrm>
            <a:off x="415600" y="328433"/>
            <a:ext cx="11360800" cy="763600"/>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err="1">
                <a:sym typeface="Arial"/>
              </a:rPr>
              <a:t>Deepwalk</a:t>
            </a:r>
            <a:endParaRPr lang="en-US" altLang="zh-CN" sz="4267" dirty="0">
              <a:sym typeface="Arial"/>
            </a:endParaRPr>
          </a:p>
        </p:txBody>
      </p:sp>
      <p:sp>
        <p:nvSpPr>
          <p:cNvPr id="12" name="文本框 11"/>
          <p:cNvSpPr txBox="1"/>
          <p:nvPr/>
        </p:nvSpPr>
        <p:spPr>
          <a:xfrm>
            <a:off x="415601" y="1595146"/>
            <a:ext cx="13455665" cy="508601"/>
          </a:xfrm>
          <a:prstGeom prst="rect">
            <a:avLst/>
          </a:prstGeom>
          <a:noFill/>
        </p:spPr>
        <p:txBody>
          <a:bodyPr wrap="square" rtlCol="0">
            <a:spAutoFit/>
          </a:bodyPr>
          <a:lstStyle/>
          <a:p>
            <a:pPr marL="380990" indent="-380990" defTabSz="1219170">
              <a:lnSpc>
                <a:spcPct val="125000"/>
              </a:lnSpc>
              <a:buClr>
                <a:srgbClr val="ADADAD"/>
              </a:buClr>
              <a:buFont typeface="Arial" panose="020B0604020202020204" pitchFamily="34" charset="0"/>
              <a:buChar char="•"/>
            </a:pPr>
            <a:r>
              <a:rPr lang="en-US" altLang="zh-CN" sz="2400" kern="0" dirty="0">
                <a:solidFill>
                  <a:srgbClr val="000000"/>
                </a:solidFill>
                <a:latin typeface="Arial"/>
                <a:cs typeface="Arial"/>
                <a:sym typeface="Arial"/>
              </a:rPr>
              <a:t>Exploit truncated random walk to define neighborhood of a node.</a:t>
            </a:r>
            <a:endParaRPr lang="zh-CN" altLang="en-US" sz="2400" kern="0" dirty="0">
              <a:solidFill>
                <a:srgbClr val="000000"/>
              </a:solidFill>
              <a:latin typeface="Arial"/>
              <a:cs typeface="Arial"/>
              <a:sym typeface="Arial"/>
            </a:endParaRPr>
          </a:p>
        </p:txBody>
      </p:sp>
      <p:sp>
        <p:nvSpPr>
          <p:cNvPr id="13" name="文本框 12"/>
          <p:cNvSpPr txBox="1"/>
          <p:nvPr/>
        </p:nvSpPr>
        <p:spPr>
          <a:xfrm>
            <a:off x="1628919" y="6488039"/>
            <a:ext cx="8934164" cy="338554"/>
          </a:xfrm>
          <a:prstGeom prst="rect">
            <a:avLst/>
          </a:prstGeom>
          <a:noFill/>
        </p:spPr>
        <p:txBody>
          <a:bodyPr wrap="square" rtlCol="0">
            <a:spAutoFit/>
          </a:bodyPr>
          <a:lstStyle/>
          <a:p>
            <a:pPr algn="ctr" defTabSz="1219170">
              <a:buClr>
                <a:srgbClr val="000000"/>
              </a:buClr>
            </a:pPr>
            <a:r>
              <a:rPr lang="en-US" altLang="zh-CN" sz="1600" kern="0" dirty="0">
                <a:solidFill>
                  <a:srgbClr val="000000"/>
                </a:solidFill>
                <a:latin typeface="Arial"/>
                <a:cs typeface="Arial"/>
                <a:sym typeface="Arial"/>
              </a:rPr>
              <a:t>B. </a:t>
            </a:r>
            <a:r>
              <a:rPr lang="en-US" altLang="zh-CN" sz="1600" kern="0" dirty="0" err="1">
                <a:solidFill>
                  <a:srgbClr val="000000"/>
                </a:solidFill>
                <a:latin typeface="Arial"/>
                <a:cs typeface="Arial"/>
                <a:sym typeface="Arial"/>
              </a:rPr>
              <a:t>Perozzi</a:t>
            </a:r>
            <a:r>
              <a:rPr lang="zh-CN" altLang="en-US" sz="1600" kern="0" dirty="0">
                <a:solidFill>
                  <a:srgbClr val="000000"/>
                </a:solidFill>
                <a:latin typeface="Arial"/>
                <a:cs typeface="Arial"/>
                <a:sym typeface="Arial"/>
              </a:rPr>
              <a:t> </a:t>
            </a:r>
            <a:r>
              <a:rPr lang="en-US" altLang="zh-CN" sz="1600" kern="0" dirty="0">
                <a:solidFill>
                  <a:srgbClr val="000000"/>
                </a:solidFill>
                <a:latin typeface="Arial"/>
                <a:cs typeface="Arial"/>
                <a:sym typeface="Arial"/>
              </a:rPr>
              <a:t>et</a:t>
            </a:r>
            <a:r>
              <a:rPr lang="zh-CN" altLang="en-US" sz="1600" kern="0" dirty="0">
                <a:solidFill>
                  <a:srgbClr val="000000"/>
                </a:solidFill>
                <a:latin typeface="Arial"/>
                <a:cs typeface="Arial"/>
                <a:sym typeface="Arial"/>
              </a:rPr>
              <a:t> </a:t>
            </a:r>
            <a:r>
              <a:rPr lang="en-US" altLang="zh-CN" sz="1600" kern="0" dirty="0">
                <a:solidFill>
                  <a:srgbClr val="000000"/>
                </a:solidFill>
                <a:latin typeface="Arial"/>
                <a:cs typeface="Arial"/>
                <a:sym typeface="Arial"/>
              </a:rPr>
              <a:t>al. Deepwalk: Online learning of social representations. </a:t>
            </a:r>
            <a:r>
              <a:rPr lang="en-US" altLang="zh-CN" sz="1600" i="1" kern="0" dirty="0">
                <a:solidFill>
                  <a:srgbClr val="000000"/>
                </a:solidFill>
                <a:latin typeface="Arial"/>
                <a:cs typeface="Arial"/>
                <a:sym typeface="Arial"/>
              </a:rPr>
              <a:t>KDD 2014.</a:t>
            </a:r>
            <a:endParaRPr lang="zh-CN" altLang="en-US" sz="1600" i="1"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10" name="文本框 9"/>
              <p:cNvSpPr txBox="1"/>
              <p:nvPr/>
            </p:nvSpPr>
            <p:spPr>
              <a:xfrm>
                <a:off x="5599952" y="2109924"/>
                <a:ext cx="5090112" cy="1779398"/>
              </a:xfrm>
              <a:prstGeom prst="rect">
                <a:avLst/>
              </a:prstGeom>
              <a:noFill/>
            </p:spPr>
            <p:txBody>
              <a:bodyPr wrap="square" rtlCol="0">
                <a:spAutoFit/>
              </a:bodyPr>
              <a:lstStyle/>
              <a:p>
                <a:pPr defTabSz="1219170">
                  <a:lnSpc>
                    <a:spcPct val="125000"/>
                  </a:lnSpc>
                  <a:buClr>
                    <a:srgbClr val="000000"/>
                  </a:buClr>
                </a:pPr>
                <a:r>
                  <a:rPr lang="en-US" altLang="zh-CN" sz="1867" kern="0" dirty="0">
                    <a:solidFill>
                      <a:srgbClr val="000000"/>
                    </a:solidFill>
                    <a:latin typeface="Arial"/>
                    <a:cs typeface="Arial"/>
                    <a:sym typeface="Arial"/>
                  </a:rPr>
                  <a:t>Random Walks on Graph</a:t>
                </a:r>
              </a:p>
              <a:p>
                <a:pPr marL="380990" indent="-380990" defTabSz="1219170">
                  <a:lnSpc>
                    <a:spcPct val="150000"/>
                  </a:lnSpc>
                  <a:buClr>
                    <a:srgbClr val="ADADAD"/>
                  </a:buClr>
                  <a:buSzPct val="100000"/>
                  <a:buFont typeface="Arial" panose="020B0604020202020204" pitchFamily="34" charset="0"/>
                  <a:buChar char="•"/>
                </a:pPr>
                <a14:m>
                  <m:oMath xmlns:m="http://schemas.openxmlformats.org/officeDocument/2006/math">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26</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25</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32</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3</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10</m:t>
                        </m:r>
                      </m:sub>
                    </m:sSub>
                  </m:oMath>
                </a14:m>
                <a:r>
                  <a:rPr lang="en-US" altLang="zh-CN" sz="2000" kern="0" dirty="0">
                    <a:solidFill>
                      <a:srgbClr val="000000"/>
                    </a:solidFill>
                    <a:latin typeface="Arial"/>
                    <a:cs typeface="Arial"/>
                    <a:sym typeface="Arial"/>
                  </a:rPr>
                  <a:t>…</a:t>
                </a:r>
              </a:p>
              <a:p>
                <a:pPr marL="380990" indent="-380990" defTabSz="1219170">
                  <a:lnSpc>
                    <a:spcPct val="150000"/>
                  </a:lnSpc>
                  <a:buClr>
                    <a:srgbClr val="ADADAD"/>
                  </a:buClr>
                  <a:buSzPct val="100000"/>
                  <a:buFont typeface="Arial" panose="020B0604020202020204" pitchFamily="34" charset="0"/>
                  <a:buChar char="•"/>
                </a:pPr>
                <a14:m>
                  <m:oMath xmlns:m="http://schemas.openxmlformats.org/officeDocument/2006/math">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5</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7</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17</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6</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11</m:t>
                        </m:r>
                      </m:sub>
                    </m:sSub>
                    <m:r>
                      <a:rPr lang="en-US" altLang="zh-CN" sz="2000" i="1" kern="0" dirty="0">
                        <a:solidFill>
                          <a:srgbClr val="000000"/>
                        </a:solidFill>
                        <a:latin typeface="Cambria Math" panose="02040503050406030204" pitchFamily="18" charset="0"/>
                        <a:sym typeface="Arial"/>
                      </a:rPr>
                      <m:t>…</m:t>
                    </m:r>
                  </m:oMath>
                </a14:m>
                <a:endParaRPr lang="en-US" altLang="zh-CN" sz="2000" kern="0" dirty="0">
                  <a:solidFill>
                    <a:srgbClr val="000000"/>
                  </a:solidFill>
                  <a:latin typeface="Arial"/>
                  <a:cs typeface="Arial"/>
                  <a:sym typeface="Arial"/>
                </a:endParaRPr>
              </a:p>
              <a:p>
                <a:pPr marL="380990" indent="-380990" defTabSz="1219170">
                  <a:lnSpc>
                    <a:spcPct val="150000"/>
                  </a:lnSpc>
                  <a:buClr>
                    <a:srgbClr val="ADADAD"/>
                  </a:buClr>
                  <a:buSzPct val="100000"/>
                  <a:buFont typeface="Arial" panose="020B0604020202020204" pitchFamily="34" charset="0"/>
                  <a:buChar char="•"/>
                </a:pPr>
                <a14:m>
                  <m:oMath xmlns:m="http://schemas.openxmlformats.org/officeDocument/2006/math">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31</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33</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21</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33</m:t>
                        </m:r>
                      </m:sub>
                    </m:sSub>
                    <m:r>
                      <a:rPr lang="en-US" altLang="zh-CN" sz="2000" i="1" kern="0" dirty="0">
                        <a:solidFill>
                          <a:srgbClr val="000000"/>
                        </a:solidFill>
                        <a:latin typeface="Cambria Math" panose="02040503050406030204" pitchFamily="18" charset="0"/>
                        <a:sym typeface="Arial"/>
                      </a:rPr>
                      <m:t>−</m:t>
                    </m:r>
                    <m:sSub>
                      <m:sSubPr>
                        <m:ctrlPr>
                          <a:rPr lang="en-US" altLang="zh-CN" sz="2000" i="1" kern="0" dirty="0">
                            <a:solidFill>
                              <a:srgbClr val="000000"/>
                            </a:solidFill>
                            <a:latin typeface="Cambria Math" panose="02040503050406030204" pitchFamily="18" charset="0"/>
                            <a:sym typeface="Arial"/>
                          </a:rPr>
                        </m:ctrlPr>
                      </m:sSubPr>
                      <m:e>
                        <m:r>
                          <a:rPr lang="en-US" altLang="zh-CN" sz="2000" i="1" kern="0" dirty="0">
                            <a:solidFill>
                              <a:srgbClr val="000000"/>
                            </a:solidFill>
                            <a:latin typeface="Cambria Math" panose="02040503050406030204" pitchFamily="18" charset="0"/>
                            <a:sym typeface="Arial"/>
                          </a:rPr>
                          <m:t>𝑉</m:t>
                        </m:r>
                      </m:e>
                      <m:sub>
                        <m:r>
                          <a:rPr lang="en-US" altLang="zh-CN" sz="2000" i="1" kern="0" dirty="0">
                            <a:solidFill>
                              <a:srgbClr val="000000"/>
                            </a:solidFill>
                            <a:latin typeface="Cambria Math" panose="02040503050406030204" pitchFamily="18" charset="0"/>
                            <a:sym typeface="Arial"/>
                          </a:rPr>
                          <m:t>15</m:t>
                        </m:r>
                      </m:sub>
                    </m:sSub>
                  </m:oMath>
                </a14:m>
                <a:r>
                  <a:rPr lang="en-US" altLang="zh-CN" sz="2000" kern="0" dirty="0">
                    <a:solidFill>
                      <a:srgbClr val="000000"/>
                    </a:solidFill>
                    <a:latin typeface="Arial"/>
                    <a:cs typeface="Arial"/>
                    <a:sym typeface="Arial"/>
                  </a:rPr>
                  <a:t> </a:t>
                </a:r>
              </a:p>
            </p:txBody>
          </p:sp>
        </mc:Choice>
        <mc:Fallback xmlns="">
          <p:sp>
            <p:nvSpPr>
              <p:cNvPr id="10" name="文本框 9"/>
              <p:cNvSpPr txBox="1">
                <a:spLocks noRot="1" noChangeAspect="1" noMove="1" noResize="1" noEditPoints="1" noAdjustHandles="1" noChangeArrowheads="1" noChangeShapeType="1" noTextEdit="1"/>
              </p:cNvSpPr>
              <p:nvPr/>
            </p:nvSpPr>
            <p:spPr>
              <a:xfrm>
                <a:off x="5599952" y="2109924"/>
                <a:ext cx="5090112" cy="1779398"/>
              </a:xfrm>
              <a:prstGeom prst="rect">
                <a:avLst/>
              </a:prstGeom>
              <a:blipFill>
                <a:blip r:embed="rId4"/>
                <a:stretch>
                  <a:fillRect l="-995" b="-4255"/>
                </a:stretch>
              </a:blipFill>
            </p:spPr>
            <p:txBody>
              <a:bodyPr/>
              <a:lstStyle/>
              <a:p>
                <a:r>
                  <a:rPr lang="en-US">
                    <a:noFill/>
                  </a:rPr>
                  <a:t> </a:t>
                </a:r>
              </a:p>
            </p:txBody>
          </p:sp>
        </mc:Fallback>
      </mc:AlternateContent>
      <p:pic>
        <p:nvPicPr>
          <p:cNvPr id="2" name="图片 1"/>
          <p:cNvPicPr>
            <a:picLocks noChangeAspect="1"/>
          </p:cNvPicPr>
          <p:nvPr/>
        </p:nvPicPr>
        <p:blipFill>
          <a:blip r:embed="rId5"/>
          <a:stretch>
            <a:fillRect/>
          </a:stretch>
        </p:blipFill>
        <p:spPr>
          <a:xfrm>
            <a:off x="1628919" y="2207964"/>
            <a:ext cx="3689892" cy="2146257"/>
          </a:xfrm>
          <a:prstGeom prst="rect">
            <a:avLst/>
          </a:prstGeom>
        </p:spPr>
      </p:pic>
      <p:pic>
        <p:nvPicPr>
          <p:cNvPr id="39" name="图片 38"/>
          <p:cNvPicPr>
            <a:picLocks noChangeAspect="1"/>
          </p:cNvPicPr>
          <p:nvPr/>
        </p:nvPicPr>
        <p:blipFill>
          <a:blip r:embed="rId6"/>
          <a:stretch>
            <a:fillRect/>
          </a:stretch>
        </p:blipFill>
        <p:spPr>
          <a:xfrm>
            <a:off x="1910241" y="4352803"/>
            <a:ext cx="7098280" cy="2127231"/>
          </a:xfrm>
          <a:prstGeom prst="rect">
            <a:avLst/>
          </a:prstGeom>
        </p:spPr>
      </p:pic>
    </p:spTree>
    <p:extLst>
      <p:ext uri="{BB962C8B-B14F-4D97-AF65-F5344CB8AC3E}">
        <p14:creationId xmlns:p14="http://schemas.microsoft.com/office/powerpoint/2010/main" val="2430892278"/>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914377">
              <a:defRPr/>
            </a:pPr>
            <a:fld id="{0CFEC368-1D7A-4F81-ABF6-AE0E36BAF64C}" type="slidenum">
              <a:rPr lang="en-US" sz="1400" b="1">
                <a:solidFill>
                  <a:srgbClr val="FFFFFF"/>
                </a:solidFill>
                <a:latin typeface="Arial"/>
                <a:cs typeface="Arial"/>
                <a:sym typeface="Arial"/>
              </a:rPr>
              <a:pPr algn="l" defTabSz="914377">
                <a:defRPr/>
              </a:pPr>
              <a:t>3</a:t>
            </a:fld>
            <a:endParaRPr lang="en-US" sz="1400" b="1">
              <a:solidFill>
                <a:srgbClr val="FFFFFF"/>
              </a:solidFill>
              <a:latin typeface="Arial"/>
              <a:cs typeface="Arial"/>
              <a:sym typeface="Arial"/>
            </a:endParaRPr>
          </a:p>
        </p:txBody>
      </p:sp>
      <p:sp>
        <p:nvSpPr>
          <p:cNvPr id="21" name="标题 1"/>
          <p:cNvSpPr txBox="1">
            <a:spLocks/>
          </p:cNvSpPr>
          <p:nvPr/>
        </p:nvSpPr>
        <p:spPr>
          <a:xfrm>
            <a:off x="1847528" y="111739"/>
            <a:ext cx="84969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4267" b="1" dirty="0">
                <a:solidFill>
                  <a:srgbClr val="7030A0"/>
                </a:solidFill>
                <a:latin typeface="微软雅黑" panose="020B0503020204020204" pitchFamily="34" charset="-122"/>
                <a:ea typeface="微软雅黑" panose="020B0503020204020204" pitchFamily="34" charset="-122"/>
                <a:sym typeface="Arial"/>
              </a:rPr>
              <a:t>Network (Graph)</a:t>
            </a:r>
            <a:endParaRPr lang="zh-CN" altLang="en-US" sz="4267" b="1" dirty="0">
              <a:solidFill>
                <a:srgbClr val="7030A0"/>
              </a:solidFill>
              <a:latin typeface="微软雅黑" panose="020B0503020204020204" pitchFamily="34" charset="-122"/>
              <a:ea typeface="微软雅黑" panose="020B0503020204020204" pitchFamily="34" charset="-122"/>
              <a:sym typeface="Arial"/>
            </a:endParaRPr>
          </a:p>
        </p:txBody>
      </p:sp>
      <p:sp>
        <p:nvSpPr>
          <p:cNvPr id="3" name="文本框 2"/>
          <p:cNvSpPr txBox="1"/>
          <p:nvPr/>
        </p:nvSpPr>
        <p:spPr>
          <a:xfrm>
            <a:off x="1474195" y="1529977"/>
            <a:ext cx="9199954" cy="584775"/>
          </a:xfrm>
          <a:prstGeom prst="rect">
            <a:avLst/>
          </a:prstGeom>
          <a:noFill/>
        </p:spPr>
        <p:txBody>
          <a:bodyPr wrap="none" rtlCol="0">
            <a:spAutoFit/>
          </a:bodyPr>
          <a:lstStyle/>
          <a:p>
            <a:pPr defTabSz="1219170">
              <a:buClr>
                <a:srgbClr val="000000"/>
              </a:buClr>
            </a:pPr>
            <a:r>
              <a:rPr lang="en-US" altLang="zh-CN" sz="3200" kern="0" dirty="0">
                <a:solidFill>
                  <a:srgbClr val="000000"/>
                </a:solidFill>
                <a:latin typeface="Arial"/>
                <a:cs typeface="Arial"/>
                <a:sym typeface="Arial"/>
              </a:rPr>
              <a:t>The general description of data and their relations</a:t>
            </a:r>
            <a:endParaRPr lang="zh-CN" altLang="en-US" sz="3200" kern="0" dirty="0">
              <a:solidFill>
                <a:srgbClr val="000000"/>
              </a:solidFill>
              <a:latin typeface="Arial"/>
              <a:cs typeface="Arial"/>
              <a:sym typeface="Aria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175458" y="1083436"/>
            <a:ext cx="3997911" cy="64830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630271956"/>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11"/>
          <p:cNvSpPr txBox="1"/>
          <p:nvPr/>
        </p:nvSpPr>
        <p:spPr>
          <a:xfrm>
            <a:off x="1603255" y="6465329"/>
            <a:ext cx="900358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buClr>
                <a:srgbClr val="000000"/>
              </a:buClr>
            </a:pPr>
            <a:r>
              <a:rPr lang="en-US" altLang="zh-CN" sz="1400" dirty="0">
                <a:solidFill>
                  <a:srgbClr val="000000"/>
                </a:solidFill>
                <a:latin typeface="Arial"/>
                <a:ea typeface="宋体" panose="02010600030101010101" pitchFamily="2" charset="-122"/>
                <a:sym typeface="Arial"/>
              </a:rPr>
              <a:t>Jian Tang</a:t>
            </a:r>
            <a:r>
              <a:rPr lang="zh-CN" altLang="en-US" sz="1400" dirty="0">
                <a:solidFill>
                  <a:srgbClr val="000000"/>
                </a:solidFill>
                <a:latin typeface="Arial"/>
                <a:ea typeface="宋体" panose="02010600030101010101" pitchFamily="2" charset="-122"/>
                <a:sym typeface="Arial"/>
              </a:rPr>
              <a:t> </a:t>
            </a:r>
            <a:r>
              <a:rPr lang="en-US" altLang="zh-CN" sz="1400" dirty="0">
                <a:solidFill>
                  <a:srgbClr val="000000"/>
                </a:solidFill>
                <a:latin typeface="Arial"/>
                <a:ea typeface="宋体" panose="02010600030101010101" pitchFamily="2" charset="-122"/>
                <a:sym typeface="Arial"/>
              </a:rPr>
              <a:t>et al. LINE: Large-scale Information Network Embedding</a:t>
            </a:r>
            <a:r>
              <a:rPr lang="en-US" altLang="zh-CN" sz="1400" i="1" dirty="0">
                <a:solidFill>
                  <a:srgbClr val="000000"/>
                </a:solidFill>
                <a:latin typeface="Arial"/>
                <a:ea typeface="宋体" panose="02010600030101010101" pitchFamily="2" charset="-122"/>
                <a:sym typeface="Arial"/>
              </a:rPr>
              <a:t>. WWW 2015</a:t>
            </a:r>
            <a:r>
              <a:rPr lang="en-US" altLang="zh-CN" sz="1400" dirty="0">
                <a:solidFill>
                  <a:srgbClr val="000000"/>
                </a:solidFill>
                <a:latin typeface="Arial"/>
                <a:ea typeface="宋体" panose="02010600030101010101" pitchFamily="2" charset="-122"/>
                <a:sym typeface="Arial"/>
              </a:rPr>
              <a:t>.</a:t>
            </a:r>
            <a:endParaRPr lang="zh-CN" altLang="en-US" sz="1400" dirty="0">
              <a:solidFill>
                <a:srgbClr val="000000"/>
              </a:solidFill>
              <a:latin typeface="Arial"/>
              <a:ea typeface="宋体" panose="02010600030101010101" pitchFamily="2" charset="-122"/>
              <a:sym typeface="Arial"/>
            </a:endParaRPr>
          </a:p>
        </p:txBody>
      </p:sp>
      <p:sp>
        <p:nvSpPr>
          <p:cNvPr id="31" name="矩形 30"/>
          <p:cNvSpPr/>
          <p:nvPr/>
        </p:nvSpPr>
        <p:spPr>
          <a:xfrm>
            <a:off x="6240016" y="1573590"/>
            <a:ext cx="3970784" cy="188737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32" name="矩形 31"/>
          <p:cNvSpPr/>
          <p:nvPr/>
        </p:nvSpPr>
        <p:spPr>
          <a:xfrm>
            <a:off x="6240016" y="3645024"/>
            <a:ext cx="3970784" cy="20882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pic>
        <p:nvPicPr>
          <p:cNvPr id="33" name="图片 32"/>
          <p:cNvPicPr>
            <a:picLocks noChangeAspect="1"/>
          </p:cNvPicPr>
          <p:nvPr/>
        </p:nvPicPr>
        <p:blipFill>
          <a:blip r:embed="rId3"/>
          <a:stretch>
            <a:fillRect/>
          </a:stretch>
        </p:blipFill>
        <p:spPr>
          <a:xfrm>
            <a:off x="1847528" y="2348880"/>
            <a:ext cx="4032448" cy="2857611"/>
          </a:xfrm>
          <a:prstGeom prst="rect">
            <a:avLst/>
          </a:prstGeom>
        </p:spPr>
      </p:pic>
      <p:sp>
        <p:nvSpPr>
          <p:cNvPr id="34" name="矩形 33"/>
          <p:cNvSpPr/>
          <p:nvPr/>
        </p:nvSpPr>
        <p:spPr>
          <a:xfrm>
            <a:off x="6456040" y="3634650"/>
            <a:ext cx="3704029" cy="954107"/>
          </a:xfrm>
          <a:prstGeom prst="rect">
            <a:avLst/>
          </a:prstGeom>
        </p:spPr>
        <p:txBody>
          <a:bodyPr wrap="square">
            <a:spAutoFit/>
          </a:bodyPr>
          <a:lstStyle/>
          <a:p>
            <a:pPr defTabSz="1219170">
              <a:buClr>
                <a:srgbClr val="000000"/>
              </a:buClr>
            </a:pPr>
            <a:r>
              <a:rPr lang="zh-CN" altLang="en-US" sz="1400" kern="0" dirty="0">
                <a:solidFill>
                  <a:srgbClr val="000000"/>
                </a:solidFill>
                <a:latin typeface="Arial"/>
                <a:cs typeface="Arial"/>
                <a:sym typeface="Arial"/>
              </a:rPr>
              <a:t>LINE with </a:t>
            </a:r>
            <a:r>
              <a:rPr lang="en-US" altLang="zh-CN" sz="1400" kern="0" dirty="0">
                <a:solidFill>
                  <a:srgbClr val="000000"/>
                </a:solidFill>
                <a:latin typeface="Arial"/>
                <a:cs typeface="Arial"/>
                <a:sym typeface="Arial"/>
              </a:rPr>
              <a:t>Second</a:t>
            </a:r>
            <a:r>
              <a:rPr lang="zh-CN" altLang="en-US" sz="1400" kern="0" dirty="0">
                <a:solidFill>
                  <a:srgbClr val="000000"/>
                </a:solidFill>
                <a:latin typeface="Arial"/>
                <a:cs typeface="Arial"/>
                <a:sym typeface="Arial"/>
              </a:rPr>
              <a:t>-order Proximity</a:t>
            </a:r>
            <a:r>
              <a:rPr lang="en-US" altLang="zh-CN" sz="1400" kern="0" dirty="0">
                <a:solidFill>
                  <a:srgbClr val="000000"/>
                </a:solidFill>
                <a:latin typeface="Arial"/>
                <a:cs typeface="Arial"/>
                <a:sym typeface="Arial"/>
              </a:rPr>
              <a:t>:</a:t>
            </a:r>
          </a:p>
          <a:p>
            <a:pPr defTabSz="1219170">
              <a:buClr>
                <a:srgbClr val="000000"/>
              </a:buClr>
            </a:pPr>
            <a:r>
              <a:rPr lang="en-US" altLang="zh-CN" sz="1400" kern="0" dirty="0">
                <a:solidFill>
                  <a:srgbClr val="000000"/>
                </a:solidFill>
                <a:latin typeface="Arial"/>
                <a:cs typeface="Arial"/>
                <a:sym typeface="Arial"/>
              </a:rPr>
              <a:t>     neighborhood structures</a:t>
            </a:r>
          </a:p>
          <a:p>
            <a:pPr defTabSz="1219170">
              <a:buClr>
                <a:srgbClr val="000000"/>
              </a:buClr>
            </a:pPr>
            <a:r>
              <a:rPr lang="en-US" altLang="zh-CN" sz="1400" kern="0" dirty="0">
                <a:solidFill>
                  <a:srgbClr val="000000"/>
                </a:solidFill>
                <a:latin typeface="Arial"/>
                <a:cs typeface="Arial"/>
                <a:sym typeface="Arial"/>
              </a:rPr>
              <a:t>      </a:t>
            </a:r>
          </a:p>
          <a:p>
            <a:pPr defTabSz="1219170">
              <a:buClr>
                <a:srgbClr val="000000"/>
              </a:buClr>
            </a:pPr>
            <a:endParaRPr lang="zh-CN" altLang="en-US" sz="1400" kern="0" dirty="0">
              <a:solidFill>
                <a:srgbClr val="000000"/>
              </a:solidFill>
              <a:latin typeface="Arial"/>
              <a:cs typeface="Arial"/>
              <a:sym typeface="Arial"/>
            </a:endParaRPr>
          </a:p>
        </p:txBody>
      </p:sp>
      <p:pic>
        <p:nvPicPr>
          <p:cNvPr id="35" name="图片 34"/>
          <p:cNvPicPr>
            <a:picLocks noChangeAspect="1"/>
          </p:cNvPicPr>
          <p:nvPr/>
        </p:nvPicPr>
        <p:blipFill>
          <a:blip r:embed="rId4"/>
          <a:stretch>
            <a:fillRect/>
          </a:stretch>
        </p:blipFill>
        <p:spPr>
          <a:xfrm>
            <a:off x="6456040" y="2354412"/>
            <a:ext cx="3240360" cy="681629"/>
          </a:xfrm>
          <a:prstGeom prst="rect">
            <a:avLst/>
          </a:prstGeom>
        </p:spPr>
      </p:pic>
      <p:sp>
        <p:nvSpPr>
          <p:cNvPr id="36" name="矩形 35"/>
          <p:cNvSpPr/>
          <p:nvPr/>
        </p:nvSpPr>
        <p:spPr>
          <a:xfrm>
            <a:off x="6464424" y="1773759"/>
            <a:ext cx="3704029" cy="954107"/>
          </a:xfrm>
          <a:prstGeom prst="rect">
            <a:avLst/>
          </a:prstGeom>
        </p:spPr>
        <p:txBody>
          <a:bodyPr wrap="square">
            <a:spAutoFit/>
          </a:bodyPr>
          <a:lstStyle/>
          <a:p>
            <a:pPr defTabSz="1219170">
              <a:buClr>
                <a:srgbClr val="000000"/>
              </a:buClr>
            </a:pPr>
            <a:r>
              <a:rPr lang="zh-CN" altLang="en-US" sz="1400" kern="0" dirty="0">
                <a:solidFill>
                  <a:srgbClr val="000000"/>
                </a:solidFill>
                <a:latin typeface="Arial"/>
                <a:cs typeface="Arial"/>
                <a:sym typeface="Arial"/>
              </a:rPr>
              <a:t>LINE with First-order Proximity</a:t>
            </a:r>
            <a:r>
              <a:rPr lang="en-US" altLang="zh-CN" sz="1400" kern="0" dirty="0">
                <a:solidFill>
                  <a:srgbClr val="000000"/>
                </a:solidFill>
                <a:latin typeface="Arial"/>
                <a:cs typeface="Arial"/>
                <a:sym typeface="Arial"/>
              </a:rPr>
              <a:t>:</a:t>
            </a:r>
          </a:p>
          <a:p>
            <a:pPr defTabSz="1219170">
              <a:buClr>
                <a:srgbClr val="000000"/>
              </a:buClr>
            </a:pPr>
            <a:r>
              <a:rPr lang="en-US" altLang="zh-CN" sz="1400" kern="0" dirty="0">
                <a:solidFill>
                  <a:srgbClr val="000000"/>
                </a:solidFill>
                <a:latin typeface="Arial"/>
                <a:cs typeface="Arial"/>
                <a:sym typeface="Arial"/>
              </a:rPr>
              <a:t>     local pairwise</a:t>
            </a:r>
          </a:p>
          <a:p>
            <a:pPr defTabSz="1219170">
              <a:buClr>
                <a:srgbClr val="000000"/>
              </a:buClr>
            </a:pPr>
            <a:r>
              <a:rPr lang="en-US" altLang="zh-CN" sz="1400" kern="0" dirty="0">
                <a:solidFill>
                  <a:srgbClr val="000000"/>
                </a:solidFill>
                <a:latin typeface="Arial"/>
                <a:cs typeface="Arial"/>
                <a:sym typeface="Arial"/>
              </a:rPr>
              <a:t>      </a:t>
            </a:r>
          </a:p>
          <a:p>
            <a:pPr defTabSz="1219170">
              <a:buClr>
                <a:srgbClr val="000000"/>
              </a:buClr>
            </a:pPr>
            <a:endParaRPr lang="zh-CN" altLang="en-US" sz="1400" kern="0" dirty="0">
              <a:solidFill>
                <a:srgbClr val="000000"/>
              </a:solidFill>
              <a:latin typeface="Arial"/>
              <a:cs typeface="Arial"/>
              <a:sym typeface="Arial"/>
            </a:endParaRPr>
          </a:p>
        </p:txBody>
      </p:sp>
      <p:pic>
        <p:nvPicPr>
          <p:cNvPr id="2" name="图片 1"/>
          <p:cNvPicPr>
            <a:picLocks noChangeAspect="1"/>
          </p:cNvPicPr>
          <p:nvPr/>
        </p:nvPicPr>
        <p:blipFill>
          <a:blip r:embed="rId5"/>
          <a:stretch>
            <a:fillRect/>
          </a:stretch>
        </p:blipFill>
        <p:spPr>
          <a:xfrm>
            <a:off x="6440042" y="4478379"/>
            <a:ext cx="3328367" cy="733948"/>
          </a:xfrm>
          <a:prstGeom prst="rect">
            <a:avLst/>
          </a:prstGeom>
        </p:spPr>
      </p:pic>
      <p:sp>
        <p:nvSpPr>
          <p:cNvPr id="12" name="Shape 60">
            <a:extLst>
              <a:ext uri="{FF2B5EF4-FFF2-40B4-BE49-F238E27FC236}">
                <a16:creationId xmlns:a16="http://schemas.microsoft.com/office/drawing/2014/main" id="{17479F62-3249-E544-B9A0-BD82DB200AFE}"/>
              </a:ext>
            </a:extLst>
          </p:cNvPr>
          <p:cNvSpPr txBox="1">
            <a:spLocks/>
          </p:cNvSpPr>
          <p:nvPr/>
        </p:nvSpPr>
        <p:spPr>
          <a:xfrm>
            <a:off x="415600" y="328433"/>
            <a:ext cx="11360800" cy="763600"/>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LINE</a:t>
            </a:r>
          </a:p>
        </p:txBody>
      </p:sp>
    </p:spTree>
    <p:extLst>
      <p:ext uri="{BB962C8B-B14F-4D97-AF65-F5344CB8AC3E}">
        <p14:creationId xmlns:p14="http://schemas.microsoft.com/office/powerpoint/2010/main" val="4294709475"/>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文本框 337"/>
          <p:cNvSpPr txBox="1"/>
          <p:nvPr/>
        </p:nvSpPr>
        <p:spPr>
          <a:xfrm>
            <a:off x="1951499" y="5627847"/>
            <a:ext cx="3960440" cy="523220"/>
          </a:xfrm>
          <a:prstGeom prst="rect">
            <a:avLst/>
          </a:prstGeom>
          <a:noFill/>
        </p:spPr>
        <p:txBody>
          <a:bodyPr wrap="square" rtlCol="0">
            <a:spAutoFit/>
          </a:bodyPr>
          <a:lstStyle/>
          <a:p>
            <a:pPr algn="ctr" defTabSz="1219170">
              <a:buClr>
                <a:srgbClr val="000000"/>
              </a:buClr>
            </a:pPr>
            <a:r>
              <a:rPr lang="en-US" altLang="zh-CN" sz="1400" kern="0" dirty="0">
                <a:solidFill>
                  <a:srgbClr val="000000"/>
                </a:solidFill>
                <a:latin typeface="Arial"/>
                <a:cs typeface="Arial"/>
                <a:sym typeface="Arial"/>
              </a:rPr>
              <a:t>Unsupervised </a:t>
            </a:r>
            <a:r>
              <a:rPr lang="en-US" altLang="zh-CN" sz="1400" kern="0" dirty="0" err="1">
                <a:solidFill>
                  <a:srgbClr val="000000"/>
                </a:solidFill>
                <a:latin typeface="Arial"/>
                <a:cs typeface="Arial"/>
                <a:sym typeface="Arial"/>
              </a:rPr>
              <a:t>Autoencoder</a:t>
            </a:r>
            <a:endParaRPr lang="en-US" altLang="zh-CN" sz="1400" kern="0" dirty="0">
              <a:solidFill>
                <a:srgbClr val="000000"/>
              </a:solidFill>
              <a:latin typeface="Arial"/>
              <a:cs typeface="Arial"/>
              <a:sym typeface="Arial"/>
            </a:endParaRPr>
          </a:p>
          <a:p>
            <a:pPr algn="ctr" defTabSz="1219170">
              <a:buClr>
                <a:srgbClr val="000000"/>
              </a:buClr>
            </a:pPr>
            <a:r>
              <a:rPr lang="en-US" altLang="zh-CN" sz="1400" kern="0" dirty="0">
                <a:solidFill>
                  <a:srgbClr val="000000"/>
                </a:solidFill>
                <a:latin typeface="Arial"/>
                <a:cs typeface="Arial"/>
                <a:sym typeface="Arial"/>
              </a:rPr>
              <a:t>(preserve second-order proximity)</a:t>
            </a:r>
            <a:endParaRPr lang="zh-CN" altLang="en-US" sz="1400" kern="0" dirty="0">
              <a:solidFill>
                <a:srgbClr val="000000"/>
              </a:solidFill>
              <a:latin typeface="Arial"/>
              <a:cs typeface="Arial"/>
              <a:sym typeface="Arial"/>
            </a:endParaRPr>
          </a:p>
        </p:txBody>
      </p:sp>
      <p:sp>
        <p:nvSpPr>
          <p:cNvPr id="339" name="文本框 338"/>
          <p:cNvSpPr txBox="1"/>
          <p:nvPr/>
        </p:nvSpPr>
        <p:spPr>
          <a:xfrm>
            <a:off x="6365444" y="5627847"/>
            <a:ext cx="3960440" cy="523220"/>
          </a:xfrm>
          <a:prstGeom prst="rect">
            <a:avLst/>
          </a:prstGeom>
          <a:noFill/>
        </p:spPr>
        <p:txBody>
          <a:bodyPr wrap="square" rtlCol="0">
            <a:spAutoFit/>
          </a:bodyPr>
          <a:lstStyle/>
          <a:p>
            <a:pPr algn="ctr" defTabSz="1219170">
              <a:buClr>
                <a:srgbClr val="000000"/>
              </a:buClr>
            </a:pPr>
            <a:r>
              <a:rPr lang="en-US" altLang="zh-CN" sz="1400" kern="0" dirty="0">
                <a:solidFill>
                  <a:srgbClr val="000000"/>
                </a:solidFill>
                <a:latin typeface="Arial"/>
                <a:cs typeface="Arial"/>
                <a:sym typeface="Arial"/>
              </a:rPr>
              <a:t>Unsupervised </a:t>
            </a:r>
            <a:r>
              <a:rPr lang="en-US" altLang="zh-CN" sz="1400" kern="0" dirty="0" err="1">
                <a:solidFill>
                  <a:srgbClr val="000000"/>
                </a:solidFill>
                <a:latin typeface="Arial"/>
                <a:cs typeface="Arial"/>
                <a:sym typeface="Arial"/>
              </a:rPr>
              <a:t>Autoencoder</a:t>
            </a:r>
            <a:endParaRPr lang="en-US" altLang="zh-CN" sz="1400" kern="0" dirty="0">
              <a:solidFill>
                <a:srgbClr val="000000"/>
              </a:solidFill>
              <a:latin typeface="Arial"/>
              <a:cs typeface="Arial"/>
              <a:sym typeface="Arial"/>
            </a:endParaRPr>
          </a:p>
          <a:p>
            <a:pPr algn="ctr" defTabSz="1219170">
              <a:buClr>
                <a:srgbClr val="000000"/>
              </a:buClr>
            </a:pPr>
            <a:r>
              <a:rPr lang="en-US" altLang="zh-CN" sz="1400" kern="0" dirty="0">
                <a:solidFill>
                  <a:srgbClr val="000000"/>
                </a:solidFill>
                <a:latin typeface="Arial"/>
                <a:cs typeface="Arial"/>
                <a:sym typeface="Arial"/>
              </a:rPr>
              <a:t>(preserve second-order proximity)</a:t>
            </a:r>
            <a:endParaRPr lang="zh-CN" altLang="en-US" sz="1400" kern="0" dirty="0">
              <a:solidFill>
                <a:srgbClr val="000000"/>
              </a:solidFill>
              <a:latin typeface="Arial"/>
              <a:cs typeface="Arial"/>
              <a:sym typeface="Arial"/>
            </a:endParaRPr>
          </a:p>
        </p:txBody>
      </p:sp>
      <p:sp>
        <p:nvSpPr>
          <p:cNvPr id="11" name="标题 1">
            <a:extLst>
              <a:ext uri="{FF2B5EF4-FFF2-40B4-BE49-F238E27FC236}">
                <a16:creationId xmlns:a16="http://schemas.microsoft.com/office/drawing/2014/main" id="{098E3943-8D70-C84B-A40B-B9FED3D4B594}"/>
              </a:ext>
            </a:extLst>
          </p:cNvPr>
          <p:cNvSpPr txBox="1">
            <a:spLocks/>
          </p:cNvSpPr>
          <p:nvPr/>
        </p:nvSpPr>
        <p:spPr>
          <a:xfrm>
            <a:off x="415600" y="334476"/>
            <a:ext cx="11360800" cy="763600"/>
          </a:xfrm>
          <a:prstGeom prst="rect">
            <a:avLst/>
          </a:prstGeom>
          <a:noFill/>
          <a:ln>
            <a:noFill/>
          </a:ln>
        </p:spPr>
        <p:txBody>
          <a:bodyPr spcFirstLastPara="1" vert="horz" wrap="square" lIns="91440" tIns="45720" rIns="91440" bIns="45720" rtlCol="0" anchor="ctr" anchorCtr="0">
            <a:normAutofit fontScale="92500"/>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SDNE – Structural Deep Network Embedding</a:t>
            </a:r>
            <a:endParaRPr lang="zh-CN" altLang="en-US" sz="4267" dirty="0">
              <a:sym typeface="Arial"/>
            </a:endParaRPr>
          </a:p>
        </p:txBody>
      </p:sp>
      <p:pic>
        <p:nvPicPr>
          <p:cNvPr id="2" name="图片 1"/>
          <p:cNvPicPr>
            <a:picLocks noChangeAspect="1"/>
          </p:cNvPicPr>
          <p:nvPr/>
        </p:nvPicPr>
        <p:blipFill>
          <a:blip r:embed="rId3"/>
          <a:stretch>
            <a:fillRect/>
          </a:stretch>
        </p:blipFill>
        <p:spPr>
          <a:xfrm>
            <a:off x="2102493" y="1465303"/>
            <a:ext cx="7987015" cy="4162544"/>
          </a:xfrm>
          <a:prstGeom prst="rect">
            <a:avLst/>
          </a:prstGeom>
        </p:spPr>
      </p:pic>
      <p:sp>
        <p:nvSpPr>
          <p:cNvPr id="17" name="矩形 16"/>
          <p:cNvSpPr/>
          <p:nvPr/>
        </p:nvSpPr>
        <p:spPr>
          <a:xfrm>
            <a:off x="1524001" y="6394836"/>
            <a:ext cx="9210905" cy="338554"/>
          </a:xfrm>
          <a:prstGeom prst="rect">
            <a:avLst/>
          </a:prstGeom>
        </p:spPr>
        <p:txBody>
          <a:bodyPr wrap="square">
            <a:spAutoFit/>
          </a:bodyPr>
          <a:lstStyle/>
          <a:p>
            <a:pPr algn="ctr" defTabSz="1219170">
              <a:buClr>
                <a:srgbClr val="000000"/>
              </a:buClr>
            </a:pPr>
            <a:r>
              <a:rPr lang="en-US" altLang="zh-CN" sz="1600" kern="0" dirty="0" err="1">
                <a:solidFill>
                  <a:srgbClr val="000000"/>
                </a:solidFill>
                <a:latin typeface="Arial"/>
                <a:cs typeface="Arial"/>
                <a:sym typeface="Arial"/>
              </a:rPr>
              <a:t>Daixin</a:t>
            </a:r>
            <a:r>
              <a:rPr lang="en-US" altLang="zh-CN" sz="1600" kern="0" dirty="0">
                <a:solidFill>
                  <a:srgbClr val="000000"/>
                </a:solidFill>
                <a:latin typeface="Arial"/>
                <a:cs typeface="Arial"/>
                <a:sym typeface="Arial"/>
              </a:rPr>
              <a:t> Wang</a:t>
            </a:r>
            <a:r>
              <a:rPr lang="zh-CN" altLang="en-US" sz="1600" kern="0" dirty="0">
                <a:solidFill>
                  <a:srgbClr val="000000"/>
                </a:solidFill>
                <a:latin typeface="Arial"/>
                <a:cs typeface="Arial"/>
                <a:sym typeface="Arial"/>
              </a:rPr>
              <a:t> </a:t>
            </a:r>
            <a:r>
              <a:rPr lang="en-US" altLang="zh-CN" sz="1600" kern="0" dirty="0">
                <a:solidFill>
                  <a:srgbClr val="000000"/>
                </a:solidFill>
                <a:latin typeface="Arial"/>
                <a:cs typeface="Arial"/>
                <a:sym typeface="Arial"/>
              </a:rPr>
              <a:t>et</a:t>
            </a:r>
            <a:r>
              <a:rPr lang="zh-CN" altLang="en-US" sz="1600" kern="0" dirty="0">
                <a:solidFill>
                  <a:srgbClr val="000000"/>
                </a:solidFill>
                <a:latin typeface="Arial"/>
                <a:cs typeface="Arial"/>
                <a:sym typeface="Arial"/>
              </a:rPr>
              <a:t> </a:t>
            </a:r>
            <a:r>
              <a:rPr lang="en-US" altLang="zh-CN" sz="1600" kern="0" dirty="0">
                <a:solidFill>
                  <a:srgbClr val="000000"/>
                </a:solidFill>
                <a:latin typeface="Arial"/>
                <a:cs typeface="Arial"/>
                <a:sym typeface="Arial"/>
              </a:rPr>
              <a:t>al. Structural Deep Network Embedding. </a:t>
            </a:r>
            <a:r>
              <a:rPr lang="en-US" altLang="zh-CN" sz="1600" i="1" kern="0" dirty="0">
                <a:solidFill>
                  <a:srgbClr val="000000"/>
                </a:solidFill>
                <a:latin typeface="Arial"/>
                <a:cs typeface="Arial"/>
                <a:sym typeface="Arial"/>
              </a:rPr>
              <a:t>KDD</a:t>
            </a:r>
            <a:r>
              <a:rPr lang="en-US" altLang="zh-CN" sz="1600" kern="0" dirty="0">
                <a:solidFill>
                  <a:srgbClr val="000000"/>
                </a:solidFill>
                <a:latin typeface="Arial"/>
                <a:cs typeface="Arial"/>
                <a:sym typeface="Arial"/>
              </a:rPr>
              <a:t>, 2016. </a:t>
            </a:r>
            <a:endParaRPr lang="zh-CN" altLang="en-US" sz="1600" kern="0" dirty="0">
              <a:solidFill>
                <a:srgbClr val="000000"/>
              </a:solidFill>
              <a:latin typeface="Arial"/>
              <a:cs typeface="Arial"/>
              <a:sym typeface="Arial"/>
            </a:endParaRPr>
          </a:p>
        </p:txBody>
      </p:sp>
    </p:spTree>
    <p:extLst>
      <p:ext uri="{BB962C8B-B14F-4D97-AF65-F5344CB8AC3E}">
        <p14:creationId xmlns:p14="http://schemas.microsoft.com/office/powerpoint/2010/main" val="3427100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0BAFBF1-1FDC-D948-9417-2D83B5BF7913}"/>
              </a:ext>
            </a:extLst>
          </p:cNvPr>
          <p:cNvPicPr>
            <a:picLocks noChangeAspect="1"/>
          </p:cNvPicPr>
          <p:nvPr/>
        </p:nvPicPr>
        <p:blipFill>
          <a:blip r:embed="rId3"/>
          <a:stretch>
            <a:fillRect/>
          </a:stretch>
        </p:blipFill>
        <p:spPr>
          <a:xfrm>
            <a:off x="2067224" y="1260182"/>
            <a:ext cx="7929345" cy="5198127"/>
          </a:xfrm>
          <a:prstGeom prst="rect">
            <a:avLst/>
          </a:prstGeom>
        </p:spPr>
      </p:pic>
      <p:sp>
        <p:nvSpPr>
          <p:cNvPr id="21" name="标题 1"/>
          <p:cNvSpPr txBox="1">
            <a:spLocks/>
          </p:cNvSpPr>
          <p:nvPr/>
        </p:nvSpPr>
        <p:spPr>
          <a:xfrm>
            <a:off x="1847528" y="111739"/>
            <a:ext cx="84969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endParaRPr lang="zh-CN" altLang="en-US" sz="2800" b="1" dirty="0">
              <a:solidFill>
                <a:srgbClr val="7030A0"/>
              </a:solidFill>
              <a:latin typeface="微软雅黑" panose="020B0503020204020204" pitchFamily="34" charset="-122"/>
              <a:ea typeface="微软雅黑" panose="020B0503020204020204" pitchFamily="34" charset="-122"/>
              <a:sym typeface="Arial"/>
            </a:endParaRPr>
          </a:p>
        </p:txBody>
      </p:sp>
      <p:sp>
        <p:nvSpPr>
          <p:cNvPr id="9" name="标题 1"/>
          <p:cNvSpPr txBox="1">
            <a:spLocks/>
          </p:cNvSpPr>
          <p:nvPr/>
        </p:nvSpPr>
        <p:spPr>
          <a:xfrm>
            <a:off x="1783423" y="26199"/>
            <a:ext cx="8496944" cy="1325563"/>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err="1">
                <a:sym typeface="Arial"/>
              </a:rPr>
              <a:t>GraRep</a:t>
            </a:r>
            <a:endParaRPr lang="zh-CN" altLang="en-US" sz="4267" dirty="0">
              <a:sym typeface="Arial"/>
            </a:endParaRPr>
          </a:p>
        </p:txBody>
      </p:sp>
      <p:sp>
        <p:nvSpPr>
          <p:cNvPr id="38" name="文本框 11"/>
          <p:cNvSpPr txBox="1"/>
          <p:nvPr/>
        </p:nvSpPr>
        <p:spPr>
          <a:xfrm>
            <a:off x="1594207" y="6480360"/>
            <a:ext cx="900358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buClr>
                <a:srgbClr val="000000"/>
              </a:buClr>
            </a:pPr>
            <a:r>
              <a:rPr lang="en-US" altLang="zh-CN" sz="1400" dirty="0" err="1">
                <a:solidFill>
                  <a:srgbClr val="000000"/>
                </a:solidFill>
                <a:latin typeface="Arial"/>
                <a:ea typeface="宋体" panose="02010600030101010101" pitchFamily="2" charset="-122"/>
                <a:sym typeface="Arial"/>
              </a:rPr>
              <a:t>Shaosheng</a:t>
            </a:r>
            <a:r>
              <a:rPr lang="en-US" altLang="zh-CN" sz="1400" dirty="0">
                <a:solidFill>
                  <a:srgbClr val="000000"/>
                </a:solidFill>
                <a:latin typeface="Arial"/>
                <a:ea typeface="宋体" panose="02010600030101010101" pitchFamily="2" charset="-122"/>
                <a:sym typeface="Arial"/>
              </a:rPr>
              <a:t> Cao et al. </a:t>
            </a:r>
            <a:r>
              <a:rPr lang="en-US" altLang="zh-CN" sz="1400" dirty="0" err="1">
                <a:solidFill>
                  <a:srgbClr val="000000"/>
                </a:solidFill>
                <a:latin typeface="Arial"/>
                <a:ea typeface="宋体" panose="02010600030101010101" pitchFamily="2" charset="-122"/>
                <a:sym typeface="Arial"/>
              </a:rPr>
              <a:t>GraRep</a:t>
            </a:r>
            <a:r>
              <a:rPr lang="en-US" altLang="zh-CN" sz="1400" dirty="0">
                <a:solidFill>
                  <a:srgbClr val="000000"/>
                </a:solidFill>
                <a:latin typeface="Arial"/>
                <a:ea typeface="宋体" panose="02010600030101010101" pitchFamily="2" charset="-122"/>
                <a:sym typeface="Arial"/>
              </a:rPr>
              <a:t>: Learning Graph Representations with Global Structural Information. </a:t>
            </a:r>
            <a:r>
              <a:rPr lang="en-US" altLang="zh-CN" sz="1400" i="1" dirty="0">
                <a:solidFill>
                  <a:srgbClr val="000000"/>
                </a:solidFill>
                <a:latin typeface="Arial"/>
                <a:ea typeface="宋体" panose="02010600030101010101" pitchFamily="2" charset="-122"/>
                <a:sym typeface="Arial"/>
              </a:rPr>
              <a:t>CIKM 2015</a:t>
            </a:r>
            <a:r>
              <a:rPr lang="en-US" altLang="zh-CN" sz="1400" dirty="0">
                <a:solidFill>
                  <a:srgbClr val="000000"/>
                </a:solidFill>
                <a:latin typeface="Arial"/>
                <a:ea typeface="宋体" panose="02010600030101010101" pitchFamily="2" charset="-122"/>
                <a:sym typeface="Arial"/>
              </a:rPr>
              <a:t>.</a:t>
            </a:r>
          </a:p>
        </p:txBody>
      </p:sp>
      <p:sp>
        <p:nvSpPr>
          <p:cNvPr id="3" name="文本框 2">
            <a:extLst>
              <a:ext uri="{FF2B5EF4-FFF2-40B4-BE49-F238E27FC236}">
                <a16:creationId xmlns:a16="http://schemas.microsoft.com/office/drawing/2014/main" id="{45B62938-6741-8F42-B94D-BB220FE347BB}"/>
              </a:ext>
            </a:extLst>
          </p:cNvPr>
          <p:cNvSpPr txBox="1"/>
          <p:nvPr/>
        </p:nvSpPr>
        <p:spPr>
          <a:xfrm>
            <a:off x="8498234" y="1988176"/>
            <a:ext cx="1524001" cy="1241622"/>
          </a:xfrm>
          <a:prstGeom prst="rect">
            <a:avLst/>
          </a:prstGeom>
          <a:noFill/>
        </p:spPr>
        <p:txBody>
          <a:bodyPr wrap="square" rtlCol="0">
            <a:spAutoFit/>
          </a:bodyPr>
          <a:lstStyle/>
          <a:p>
            <a:pPr defTabSz="1219170">
              <a:buClr>
                <a:srgbClr val="000000"/>
              </a:buClr>
            </a:pPr>
            <a:r>
              <a:rPr kumimoji="1" lang="en-US" altLang="zh-CN" sz="1867" kern="0" dirty="0">
                <a:solidFill>
                  <a:srgbClr val="000000"/>
                </a:solidFill>
                <a:latin typeface="Arial"/>
                <a:cs typeface="Arial"/>
                <a:sym typeface="Arial"/>
              </a:rPr>
              <a:t>capturing</a:t>
            </a:r>
          </a:p>
          <a:p>
            <a:pPr defTabSz="1219170">
              <a:buClr>
                <a:srgbClr val="000000"/>
              </a:buClr>
            </a:pPr>
            <a:r>
              <a:rPr kumimoji="1" lang="en-US" altLang="zh-CN" sz="1867" kern="0" dirty="0">
                <a:solidFill>
                  <a:srgbClr val="000000"/>
                </a:solidFill>
                <a:latin typeface="Arial"/>
                <a:cs typeface="Arial"/>
                <a:sym typeface="Arial"/>
              </a:rPr>
              <a:t>different</a:t>
            </a:r>
          </a:p>
          <a:p>
            <a:pPr defTabSz="1219170">
              <a:buClr>
                <a:srgbClr val="000000"/>
              </a:buClr>
            </a:pPr>
            <a:r>
              <a:rPr kumimoji="1" lang="en-US" altLang="zh-CN" sz="1867" kern="0" dirty="0">
                <a:solidFill>
                  <a:srgbClr val="000000"/>
                </a:solidFill>
                <a:latin typeface="Arial"/>
                <a:cs typeface="Arial"/>
                <a:sym typeface="Arial"/>
              </a:rPr>
              <a:t>k-step</a:t>
            </a:r>
          </a:p>
          <a:p>
            <a:pPr defTabSz="1219170">
              <a:buClr>
                <a:srgbClr val="000000"/>
              </a:buClr>
            </a:pPr>
            <a:r>
              <a:rPr kumimoji="1" lang="en-US" altLang="zh-CN" sz="1867" kern="0" dirty="0">
                <a:solidFill>
                  <a:srgbClr val="000000"/>
                </a:solidFill>
                <a:latin typeface="Arial"/>
                <a:cs typeface="Arial"/>
                <a:sym typeface="Arial"/>
              </a:rPr>
              <a:t>information</a:t>
            </a:r>
            <a:endParaRPr kumimoji="1" lang="zh-CN" altLang="en-US" sz="1867" kern="0" dirty="0">
              <a:solidFill>
                <a:srgbClr val="000000"/>
              </a:solidFill>
              <a:latin typeface="Arial"/>
              <a:cs typeface="Arial"/>
              <a:sym typeface="Arial"/>
            </a:endParaRPr>
          </a:p>
        </p:txBody>
      </p:sp>
      <p:sp>
        <p:nvSpPr>
          <p:cNvPr id="8" name="文本框 7">
            <a:extLst>
              <a:ext uri="{FF2B5EF4-FFF2-40B4-BE49-F238E27FC236}">
                <a16:creationId xmlns:a16="http://schemas.microsoft.com/office/drawing/2014/main" id="{468C7154-8C4F-4849-A650-2CF7FBA7B849}"/>
              </a:ext>
            </a:extLst>
          </p:cNvPr>
          <p:cNvSpPr txBox="1"/>
          <p:nvPr/>
        </p:nvSpPr>
        <p:spPr>
          <a:xfrm>
            <a:off x="8565434" y="4478729"/>
            <a:ext cx="1524001" cy="1528945"/>
          </a:xfrm>
          <a:prstGeom prst="rect">
            <a:avLst/>
          </a:prstGeom>
          <a:noFill/>
        </p:spPr>
        <p:txBody>
          <a:bodyPr wrap="square" rtlCol="0">
            <a:spAutoFit/>
          </a:bodyPr>
          <a:lstStyle/>
          <a:p>
            <a:pPr defTabSz="1219170">
              <a:buClr>
                <a:srgbClr val="000000"/>
              </a:buClr>
            </a:pPr>
            <a:r>
              <a:rPr kumimoji="1" lang="en-US" altLang="zh-CN" sz="1867" kern="0" dirty="0">
                <a:solidFill>
                  <a:srgbClr val="000000"/>
                </a:solidFill>
                <a:latin typeface="Arial"/>
                <a:cs typeface="Arial"/>
                <a:sym typeface="Arial"/>
              </a:rPr>
              <a:t>maintaining</a:t>
            </a:r>
          </a:p>
          <a:p>
            <a:pPr defTabSz="1219170">
              <a:buClr>
                <a:srgbClr val="000000"/>
              </a:buClr>
            </a:pPr>
            <a:r>
              <a:rPr kumimoji="1" lang="en-US" altLang="zh-CN" sz="1867" kern="0" dirty="0">
                <a:solidFill>
                  <a:srgbClr val="000000"/>
                </a:solidFill>
                <a:latin typeface="Arial"/>
                <a:cs typeface="Arial"/>
                <a:sym typeface="Arial"/>
              </a:rPr>
              <a:t>different</a:t>
            </a:r>
          </a:p>
          <a:p>
            <a:pPr defTabSz="1219170">
              <a:buClr>
                <a:srgbClr val="000000"/>
              </a:buClr>
            </a:pPr>
            <a:r>
              <a:rPr kumimoji="1" lang="en-US" altLang="zh-CN" sz="1867" kern="0" dirty="0">
                <a:solidFill>
                  <a:srgbClr val="000000"/>
                </a:solidFill>
                <a:latin typeface="Arial"/>
                <a:cs typeface="Arial"/>
                <a:sym typeface="Arial"/>
              </a:rPr>
              <a:t>k-step</a:t>
            </a:r>
          </a:p>
          <a:p>
            <a:pPr defTabSz="1219170">
              <a:buClr>
                <a:srgbClr val="000000"/>
              </a:buClr>
            </a:pPr>
            <a:r>
              <a:rPr kumimoji="1" lang="en-US" altLang="zh-CN" sz="1867" kern="0" dirty="0">
                <a:solidFill>
                  <a:srgbClr val="000000"/>
                </a:solidFill>
                <a:latin typeface="Arial"/>
                <a:cs typeface="Arial"/>
                <a:sym typeface="Arial"/>
              </a:rPr>
              <a:t>information</a:t>
            </a:r>
          </a:p>
          <a:p>
            <a:pPr defTabSz="1219170">
              <a:buClr>
                <a:srgbClr val="000000"/>
              </a:buClr>
            </a:pPr>
            <a:r>
              <a:rPr kumimoji="1" lang="en-US" altLang="zh-CN" sz="1867" kern="0" dirty="0">
                <a:solidFill>
                  <a:srgbClr val="000000"/>
                </a:solidFill>
                <a:latin typeface="Arial"/>
                <a:cs typeface="Arial"/>
                <a:sym typeface="Arial"/>
              </a:rPr>
              <a:t>separately</a:t>
            </a:r>
          </a:p>
        </p:txBody>
      </p:sp>
      <p:sp>
        <p:nvSpPr>
          <p:cNvPr id="10" name="文本框 9">
            <a:extLst>
              <a:ext uri="{FF2B5EF4-FFF2-40B4-BE49-F238E27FC236}">
                <a16:creationId xmlns:a16="http://schemas.microsoft.com/office/drawing/2014/main" id="{89293D8D-2515-1B43-BB96-C8D971289370}"/>
              </a:ext>
            </a:extLst>
          </p:cNvPr>
          <p:cNvSpPr txBox="1"/>
          <p:nvPr/>
        </p:nvSpPr>
        <p:spPr>
          <a:xfrm>
            <a:off x="2514417" y="3674581"/>
            <a:ext cx="5303801" cy="338554"/>
          </a:xfrm>
          <a:prstGeom prst="rect">
            <a:avLst/>
          </a:prstGeom>
          <a:noFill/>
        </p:spPr>
        <p:txBody>
          <a:bodyPr wrap="square" rtlCol="0">
            <a:spAutoFit/>
          </a:bodyPr>
          <a:lstStyle/>
          <a:p>
            <a:pPr defTabSz="1219170">
              <a:buClr>
                <a:srgbClr val="000000"/>
              </a:buClr>
            </a:pPr>
            <a:r>
              <a:rPr kumimoji="1" lang="en-US" altLang="zh-CN" sz="1600" kern="0" dirty="0">
                <a:solidFill>
                  <a:srgbClr val="000000"/>
                </a:solidFill>
                <a:latin typeface="Arial"/>
                <a:cs typeface="Arial"/>
                <a:sym typeface="Arial"/>
              </a:rPr>
              <a:t>1-step	2-step	   3-step	        4-step</a:t>
            </a:r>
            <a:endParaRPr kumimoji="1" lang="zh-CN" altLang="en-US" sz="1600" kern="0" dirty="0">
              <a:solidFill>
                <a:srgbClr val="000000"/>
              </a:solidFill>
              <a:latin typeface="Arial"/>
              <a:cs typeface="Arial"/>
              <a:sym typeface="Arial"/>
            </a:endParaRPr>
          </a:p>
        </p:txBody>
      </p:sp>
      <p:sp>
        <p:nvSpPr>
          <p:cNvPr id="11" name="文本框 10">
            <a:extLst>
              <a:ext uri="{FF2B5EF4-FFF2-40B4-BE49-F238E27FC236}">
                <a16:creationId xmlns:a16="http://schemas.microsoft.com/office/drawing/2014/main" id="{93F7B886-81F8-E144-8F2D-B6B581BDED57}"/>
              </a:ext>
            </a:extLst>
          </p:cNvPr>
          <p:cNvSpPr txBox="1"/>
          <p:nvPr/>
        </p:nvSpPr>
        <p:spPr>
          <a:xfrm>
            <a:off x="3343034" y="6088977"/>
            <a:ext cx="3646564" cy="338554"/>
          </a:xfrm>
          <a:prstGeom prst="rect">
            <a:avLst/>
          </a:prstGeom>
          <a:noFill/>
        </p:spPr>
        <p:txBody>
          <a:bodyPr wrap="square" rtlCol="0">
            <a:spAutoFit/>
          </a:bodyPr>
          <a:lstStyle/>
          <a:p>
            <a:pPr defTabSz="1219170">
              <a:buClr>
                <a:srgbClr val="000000"/>
              </a:buClr>
            </a:pPr>
            <a:r>
              <a:rPr kumimoji="1" lang="en-US" altLang="zh-CN" sz="1600" kern="0" dirty="0">
                <a:solidFill>
                  <a:srgbClr val="000000"/>
                </a:solidFill>
                <a:latin typeface="Arial"/>
                <a:cs typeface="Arial"/>
                <a:sym typeface="Arial"/>
              </a:rPr>
              <a:t>Do not distinguish 1-step and 2-step</a:t>
            </a:r>
            <a:endParaRPr kumimoji="1" lang="zh-CN" altLang="en-US" sz="1600" kern="0" dirty="0">
              <a:solidFill>
                <a:srgbClr val="000000"/>
              </a:solidFill>
              <a:latin typeface="Arial"/>
              <a:cs typeface="Arial"/>
              <a:sym typeface="Arial"/>
            </a:endParaRPr>
          </a:p>
        </p:txBody>
      </p:sp>
    </p:spTree>
    <p:extLst>
      <p:ext uri="{BB962C8B-B14F-4D97-AF65-F5344CB8AC3E}">
        <p14:creationId xmlns:p14="http://schemas.microsoft.com/office/powerpoint/2010/main" val="352966741"/>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4606" y="1153906"/>
            <a:ext cx="11112876" cy="4550348"/>
          </a:xfrm>
          <a:prstGeom prst="rect">
            <a:avLst/>
          </a:prstGeom>
          <a:noFill/>
        </p:spPr>
        <p:txBody>
          <a:bodyPr wrap="square" rtlCol="0">
            <a:spAutoFit/>
          </a:bodyPr>
          <a:lstStyle/>
          <a:p>
            <a:pPr marL="380990" indent="-380990" defTabSz="1219170">
              <a:spcBef>
                <a:spcPts val="533"/>
              </a:spcBef>
              <a:buClr>
                <a:srgbClr val="ADADAD"/>
              </a:buClr>
              <a:buFont typeface="Arial" panose="020B0604020202020204" pitchFamily="34" charset="0"/>
              <a:buChar char="•"/>
            </a:pPr>
            <a:r>
              <a:rPr lang="en-US" altLang="zh-CN" sz="2667" kern="0" dirty="0">
                <a:solidFill>
                  <a:srgbClr val="000000"/>
                </a:solidFill>
                <a:latin typeface="Arial"/>
                <a:ea typeface="微软雅黑" panose="020B0503020204020204" pitchFamily="34" charset="-122"/>
                <a:cs typeface="Arial"/>
                <a:sym typeface="Arial"/>
              </a:rPr>
              <a:t>Different networks/tasks require different high-order proximities</a:t>
            </a:r>
          </a:p>
          <a:p>
            <a:pPr marL="742932" lvl="1" indent="-285744" defTabSz="1219170">
              <a:spcBef>
                <a:spcPts val="533"/>
              </a:spcBef>
              <a:buClr>
                <a:srgbClr val="ADADAD"/>
              </a:buClr>
              <a:buFont typeface="Arial" panose="020B0604020202020204" pitchFamily="34" charset="0"/>
              <a:buChar char="•"/>
            </a:pPr>
            <a:r>
              <a:rPr lang="en-US" altLang="zh-CN" sz="2133" kern="0" dirty="0">
                <a:solidFill>
                  <a:srgbClr val="000000"/>
                </a:solidFill>
                <a:latin typeface="Arial"/>
                <a:ea typeface="微软雅黑" panose="020B0503020204020204" pitchFamily="34" charset="-122"/>
                <a:cs typeface="Arial"/>
                <a:sym typeface="Arial"/>
              </a:rPr>
              <a:t>E.g., multi-scale classification </a:t>
            </a:r>
            <a:r>
              <a:rPr lang="da-DK" altLang="zh-CN" sz="2133" kern="0" dirty="0">
                <a:solidFill>
                  <a:srgbClr val="000000"/>
                </a:solidFill>
                <a:latin typeface="Arial"/>
                <a:ea typeface="微软雅黑" panose="020B0503020204020204" pitchFamily="34" charset="-122"/>
                <a:cs typeface="Arial"/>
                <a:sym typeface="Arial"/>
              </a:rPr>
              <a:t>(Bryan Perozzi, et al, 2017)</a:t>
            </a:r>
          </a:p>
          <a:p>
            <a:pPr marL="228594" lvl="1" indent="-228594" defTabSz="1219170">
              <a:spcBef>
                <a:spcPts val="533"/>
              </a:spcBef>
              <a:buClr>
                <a:srgbClr val="ADADAD"/>
              </a:buClr>
              <a:buFont typeface="Arial" panose="020B0604020202020204" pitchFamily="34" charset="0"/>
              <a:buChar char="•"/>
            </a:pPr>
            <a:endParaRPr lang="en-US" altLang="zh-CN" sz="1867" kern="0" dirty="0">
              <a:solidFill>
                <a:srgbClr val="000000"/>
              </a:solidFill>
              <a:latin typeface="Arial"/>
              <a:ea typeface="微软雅黑" panose="020B0503020204020204" pitchFamily="34" charset="-122"/>
              <a:cs typeface="Arial"/>
              <a:sym typeface="Arial"/>
            </a:endParaRPr>
          </a:p>
          <a:p>
            <a:pPr marL="228594" lvl="1" indent="-228594" defTabSz="1219170">
              <a:spcBef>
                <a:spcPts val="533"/>
              </a:spcBef>
              <a:buClr>
                <a:srgbClr val="ADADAD"/>
              </a:buClr>
              <a:buFont typeface="Arial" panose="020B0604020202020204" pitchFamily="34" charset="0"/>
              <a:buChar char="•"/>
            </a:pPr>
            <a:endParaRPr lang="en-US" altLang="zh-CN" sz="1867" kern="0" dirty="0">
              <a:solidFill>
                <a:srgbClr val="000000"/>
              </a:solidFill>
              <a:latin typeface="Arial"/>
              <a:ea typeface="微软雅黑" panose="020B0503020204020204" pitchFamily="34" charset="-122"/>
              <a:cs typeface="Arial"/>
              <a:sym typeface="Arial"/>
            </a:endParaRPr>
          </a:p>
          <a:p>
            <a:pPr marL="228594" lvl="1" indent="-228594" defTabSz="1219170">
              <a:spcBef>
                <a:spcPts val="533"/>
              </a:spcBef>
              <a:buClr>
                <a:srgbClr val="ADADAD"/>
              </a:buClr>
              <a:buFont typeface="Arial" panose="020B0604020202020204" pitchFamily="34" charset="0"/>
              <a:buChar char="•"/>
            </a:pPr>
            <a:endParaRPr lang="en-US" altLang="zh-CN" sz="1867" kern="0" dirty="0">
              <a:solidFill>
                <a:srgbClr val="000000"/>
              </a:solidFill>
              <a:latin typeface="Arial"/>
              <a:ea typeface="微软雅黑" panose="020B0503020204020204" pitchFamily="34" charset="-122"/>
              <a:cs typeface="Arial"/>
              <a:sym typeface="Arial"/>
            </a:endParaRPr>
          </a:p>
          <a:p>
            <a:pPr marL="0" lvl="1" defTabSz="1219170">
              <a:spcBef>
                <a:spcPts val="533"/>
              </a:spcBef>
              <a:buClr>
                <a:srgbClr val="ADADAD"/>
              </a:buClr>
            </a:pPr>
            <a:endParaRPr lang="en-US" altLang="zh-CN" sz="1867" kern="0" dirty="0">
              <a:solidFill>
                <a:srgbClr val="000000"/>
              </a:solidFill>
              <a:latin typeface="Arial"/>
              <a:ea typeface="微软雅黑" panose="020B0503020204020204" pitchFamily="34" charset="-122"/>
              <a:cs typeface="Arial"/>
              <a:sym typeface="Arial"/>
            </a:endParaRPr>
          </a:p>
          <a:p>
            <a:pPr marL="380990" lvl="1" indent="-380990" defTabSz="1219170">
              <a:spcBef>
                <a:spcPts val="533"/>
              </a:spcBef>
              <a:buClr>
                <a:srgbClr val="ADADAD"/>
              </a:buClr>
              <a:buFont typeface="Arial" panose="020B0604020202020204" pitchFamily="34" charset="0"/>
              <a:buChar char="•"/>
            </a:pPr>
            <a:endParaRPr lang="en-US" altLang="zh-CN" sz="2667" kern="0" dirty="0">
              <a:solidFill>
                <a:srgbClr val="000000"/>
              </a:solidFill>
              <a:latin typeface="Arial"/>
              <a:ea typeface="微软雅黑" panose="020B0503020204020204" pitchFamily="34" charset="-122"/>
              <a:cs typeface="Arial"/>
              <a:sym typeface="Arial"/>
            </a:endParaRPr>
          </a:p>
          <a:p>
            <a:pPr marL="457189" lvl="1" defTabSz="1219170">
              <a:spcBef>
                <a:spcPts val="533"/>
              </a:spcBef>
              <a:buClr>
                <a:srgbClr val="ADADAD"/>
              </a:buClr>
            </a:pPr>
            <a:endParaRPr lang="en-US" altLang="zh-CN" sz="2667" kern="0" dirty="0">
              <a:solidFill>
                <a:srgbClr val="000000"/>
              </a:solidFill>
              <a:latin typeface="Arial"/>
              <a:ea typeface="微软雅黑" panose="020B0503020204020204" pitchFamily="34" charset="-122"/>
              <a:cs typeface="Arial"/>
              <a:sym typeface="Arial"/>
            </a:endParaRPr>
          </a:p>
          <a:p>
            <a:pPr marL="838179" lvl="1" indent="-380990" defTabSz="1219170">
              <a:spcBef>
                <a:spcPts val="533"/>
              </a:spcBef>
              <a:buClr>
                <a:srgbClr val="ADADAD"/>
              </a:buClr>
              <a:buFont typeface="Arial" panose="020B0604020202020204" pitchFamily="34" charset="0"/>
              <a:buChar char="•"/>
            </a:pPr>
            <a:r>
              <a:rPr lang="en-US" altLang="zh-CN" sz="2133" kern="0" dirty="0">
                <a:solidFill>
                  <a:srgbClr val="000000"/>
                </a:solidFill>
                <a:latin typeface="Arial"/>
                <a:ea typeface="微软雅黑" panose="020B0503020204020204" pitchFamily="34" charset="-122"/>
                <a:cs typeface="Arial"/>
                <a:sym typeface="Arial"/>
              </a:rPr>
              <a:t>E.g., networks with different scales and sparsity</a:t>
            </a:r>
            <a:endParaRPr lang="en-US" altLang="zh-CN" sz="3200" kern="0" dirty="0">
              <a:solidFill>
                <a:srgbClr val="000000"/>
              </a:solidFill>
              <a:latin typeface="Arial"/>
              <a:ea typeface="微软雅黑" panose="020B0503020204020204" pitchFamily="34" charset="-122"/>
              <a:cs typeface="Arial"/>
              <a:sym typeface="Arial"/>
            </a:endParaRPr>
          </a:p>
          <a:p>
            <a:pPr marL="380990" indent="-380990" defTabSz="1219170">
              <a:spcBef>
                <a:spcPts val="533"/>
              </a:spcBef>
              <a:buClr>
                <a:srgbClr val="ADADAD"/>
              </a:buClr>
              <a:buFont typeface="Arial" panose="020B0604020202020204" pitchFamily="34" charset="0"/>
              <a:buChar char="•"/>
            </a:pPr>
            <a:r>
              <a:rPr lang="en-US" altLang="zh-CN" sz="2667" kern="0" dirty="0">
                <a:solidFill>
                  <a:srgbClr val="000000"/>
                </a:solidFill>
                <a:latin typeface="Arial"/>
                <a:ea typeface="微软雅黑" panose="020B0503020204020204" pitchFamily="34" charset="-122"/>
                <a:cs typeface="Arial"/>
                <a:sym typeface="Arial"/>
              </a:rPr>
              <a:t> Proximities of different orders can also be arbitrarily weighted</a:t>
            </a:r>
          </a:p>
          <a:p>
            <a:pPr marL="742932" lvl="1" indent="-285744" defTabSz="1219170">
              <a:spcBef>
                <a:spcPts val="533"/>
              </a:spcBef>
              <a:buClr>
                <a:srgbClr val="ADADAD"/>
              </a:buClr>
              <a:buFont typeface="Arial" panose="020B0604020202020204" pitchFamily="34" charset="0"/>
              <a:buChar char="•"/>
            </a:pPr>
            <a:r>
              <a:rPr lang="en-US" altLang="zh-CN" sz="2400" kern="0" dirty="0">
                <a:solidFill>
                  <a:srgbClr val="000000"/>
                </a:solidFill>
                <a:latin typeface="Arial"/>
                <a:ea typeface="微软雅黑" panose="020B0503020204020204" pitchFamily="34" charset="-122"/>
                <a:cs typeface="Arial"/>
                <a:sym typeface="Arial"/>
              </a:rPr>
              <a:t>E.g., equal weights, exponentially decayed weights (Katz) </a:t>
            </a:r>
          </a:p>
        </p:txBody>
      </p:sp>
      <p:pic>
        <p:nvPicPr>
          <p:cNvPr id="10" name="图片 9"/>
          <p:cNvPicPr>
            <a:picLocks noChangeAspect="1"/>
          </p:cNvPicPr>
          <p:nvPr/>
        </p:nvPicPr>
        <p:blipFill>
          <a:blip r:embed="rId3"/>
          <a:stretch>
            <a:fillRect/>
          </a:stretch>
        </p:blipFill>
        <p:spPr>
          <a:xfrm>
            <a:off x="4612891" y="2377485"/>
            <a:ext cx="2736304" cy="1959227"/>
          </a:xfrm>
          <a:prstGeom prst="rect">
            <a:avLst/>
          </a:prstGeom>
        </p:spPr>
      </p:pic>
      <p:sp>
        <p:nvSpPr>
          <p:cNvPr id="11" name="标题 1"/>
          <p:cNvSpPr txBox="1">
            <a:spLocks/>
          </p:cNvSpPr>
          <p:nvPr/>
        </p:nvSpPr>
        <p:spPr>
          <a:xfrm>
            <a:off x="424608" y="126428"/>
            <a:ext cx="11402409" cy="1325563"/>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What is the </a:t>
            </a:r>
            <a:r>
              <a:rPr lang="en-US" altLang="zh-CN" sz="4267" i="1" dirty="0">
                <a:sym typeface="Arial"/>
              </a:rPr>
              <a:t>right</a:t>
            </a:r>
            <a:r>
              <a:rPr lang="en-US" altLang="zh-CN" sz="4267" dirty="0">
                <a:sym typeface="Arial"/>
              </a:rPr>
              <a:t> order?</a:t>
            </a:r>
            <a:endParaRPr lang="zh-CN" altLang="en-US" sz="4267" dirty="0">
              <a:sym typeface="Arial"/>
            </a:endParaRPr>
          </a:p>
        </p:txBody>
      </p:sp>
    </p:spTree>
    <p:extLst>
      <p:ext uri="{BB962C8B-B14F-4D97-AF65-F5344CB8AC3E}">
        <p14:creationId xmlns:p14="http://schemas.microsoft.com/office/powerpoint/2010/main" val="2241219523"/>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35886" y="1155703"/>
            <a:ext cx="11465828" cy="5130315"/>
          </a:xfrm>
          <a:prstGeom prst="rect">
            <a:avLst/>
          </a:prstGeom>
          <a:noFill/>
        </p:spPr>
        <p:txBody>
          <a:bodyPr wrap="square" rtlCol="0">
            <a:spAutoFit/>
          </a:bodyPr>
          <a:lstStyle>
            <a:defPPr marR="0" lvl="0" algn="l" rtl="0">
              <a:lnSpc>
                <a:spcPct val="100000"/>
              </a:lnSpc>
              <a:spcBef>
                <a:spcPts val="0"/>
              </a:spcBef>
              <a:spcAft>
                <a:spcPts val="0"/>
              </a:spcAft>
            </a:defPPr>
            <a:lvl1pPr marL="285750" indent="-285750">
              <a:spcBef>
                <a:spcPts val="400"/>
              </a:spcBef>
              <a:buClr>
                <a:srgbClr val="ADADAD"/>
              </a:buClr>
              <a:buFont typeface="Arial" panose="020B0604020202020204" pitchFamily="34" charset="0"/>
              <a:buChar char="•"/>
              <a:defRPr sz="1800">
                <a:solidFill>
                  <a:srgbClr val="ADADAD"/>
                </a:solidFill>
                <a:latin typeface="+mj-lt"/>
                <a:ea typeface="微软雅黑" panose="020B0503020204020204" pitchFamily="34" charset="-122"/>
              </a:defRPr>
            </a:lvl1pPr>
            <a:lvl2pPr marL="557213" indent="-214313">
              <a:spcBef>
                <a:spcPts val="400"/>
              </a:spcBef>
              <a:buClr>
                <a:srgbClr val="ADADAD"/>
              </a:buClr>
              <a:buFont typeface="Arial" panose="020B0604020202020204" pitchFamily="34" charset="0"/>
              <a:buChar char="•"/>
              <a:defRPr>
                <a:solidFill>
                  <a:srgbClr val="ADADAD"/>
                </a:solidFill>
                <a:latin typeface="+mj-lt"/>
                <a:ea typeface="微软雅黑" panose="020B0503020204020204" pitchFamily="34" charset="-122"/>
              </a:defRPr>
            </a:lvl2pPr>
          </a:lstStyle>
          <a:p>
            <a:pPr marL="380990" indent="-380990" defTabSz="1219170">
              <a:spcBef>
                <a:spcPts val="533"/>
              </a:spcBef>
            </a:pPr>
            <a:r>
              <a:rPr lang="en-US" altLang="zh-CN" sz="2400" kern="0" dirty="0">
                <a:solidFill>
                  <a:srgbClr val="000000"/>
                </a:solidFill>
                <a:latin typeface="Arial"/>
                <a:cs typeface="Arial"/>
                <a:sym typeface="Arial"/>
              </a:rPr>
              <a:t> Existing methods can only preserve one fixed high-order proximity</a:t>
            </a:r>
          </a:p>
          <a:p>
            <a:pPr marL="742932" lvl="1" indent="-285744" defTabSz="1219170">
              <a:spcBef>
                <a:spcPts val="533"/>
              </a:spcBef>
            </a:pPr>
            <a:r>
              <a:rPr lang="en-US" altLang="zh-CN" sz="1867" kern="0" dirty="0">
                <a:solidFill>
                  <a:srgbClr val="000000"/>
                </a:solidFill>
                <a:latin typeface="Arial"/>
                <a:cs typeface="Arial"/>
                <a:sym typeface="Arial"/>
              </a:rPr>
              <a:t>Different high-order proximities are calculated separately</a:t>
            </a:r>
          </a:p>
          <a:p>
            <a:pPr marL="742932" lvl="1" indent="-285744" defTabSz="1219170">
              <a:spcBef>
                <a:spcPts val="533"/>
              </a:spcBef>
            </a:pPr>
            <a:endParaRPr lang="en-US" altLang="zh-CN" sz="1867" kern="0" dirty="0">
              <a:solidFill>
                <a:srgbClr val="000000"/>
              </a:solidFill>
              <a:latin typeface="Arial"/>
              <a:cs typeface="Arial"/>
              <a:sym typeface="Arial"/>
            </a:endParaRPr>
          </a:p>
          <a:p>
            <a:pPr marL="742932" lvl="1" indent="-285744" defTabSz="1219170">
              <a:spcBef>
                <a:spcPts val="533"/>
              </a:spcBef>
            </a:pPr>
            <a:endParaRPr lang="en-US" altLang="zh-CN" sz="1867" kern="0" dirty="0">
              <a:solidFill>
                <a:srgbClr val="000000"/>
              </a:solidFill>
              <a:latin typeface="Arial"/>
              <a:cs typeface="Arial"/>
              <a:sym typeface="Arial"/>
            </a:endParaRPr>
          </a:p>
          <a:p>
            <a:pPr marL="742932" lvl="1" indent="-285744" defTabSz="1219170">
              <a:spcBef>
                <a:spcPts val="533"/>
              </a:spcBef>
            </a:pPr>
            <a:endParaRPr lang="en-US" altLang="zh-CN" sz="1867" kern="0" dirty="0">
              <a:solidFill>
                <a:srgbClr val="000000"/>
              </a:solidFill>
              <a:latin typeface="Arial"/>
              <a:cs typeface="Arial"/>
              <a:sym typeface="Arial"/>
            </a:endParaRPr>
          </a:p>
          <a:p>
            <a:pPr marL="742932" lvl="1" indent="-285744" defTabSz="1219170">
              <a:spcBef>
                <a:spcPts val="533"/>
              </a:spcBef>
            </a:pPr>
            <a:endParaRPr lang="en-US" altLang="zh-CN" sz="1867" kern="0" dirty="0">
              <a:solidFill>
                <a:srgbClr val="000000"/>
              </a:solidFill>
              <a:latin typeface="Arial"/>
              <a:cs typeface="Arial"/>
              <a:sym typeface="Arial"/>
            </a:endParaRPr>
          </a:p>
          <a:p>
            <a:pPr marL="742932" lvl="1" indent="-285744" defTabSz="1219170">
              <a:spcBef>
                <a:spcPts val="533"/>
              </a:spcBef>
            </a:pPr>
            <a:endParaRPr lang="en-US" altLang="zh-CN" sz="1867" kern="0" dirty="0">
              <a:solidFill>
                <a:srgbClr val="000000"/>
              </a:solidFill>
              <a:latin typeface="Arial"/>
              <a:cs typeface="Arial"/>
              <a:sym typeface="Arial"/>
            </a:endParaRPr>
          </a:p>
          <a:p>
            <a:pPr marL="742932" lvl="1" indent="-285744" defTabSz="1219170">
              <a:spcBef>
                <a:spcPts val="533"/>
              </a:spcBef>
            </a:pPr>
            <a:endParaRPr lang="en-US" altLang="zh-CN" sz="1867" kern="0" dirty="0">
              <a:solidFill>
                <a:srgbClr val="000000"/>
              </a:solidFill>
              <a:latin typeface="Arial"/>
              <a:cs typeface="Arial"/>
              <a:sym typeface="Arial"/>
            </a:endParaRPr>
          </a:p>
          <a:p>
            <a:pPr marL="742932" lvl="1" indent="-285744" defTabSz="1219170">
              <a:spcBef>
                <a:spcPts val="533"/>
              </a:spcBef>
            </a:pPr>
            <a:endParaRPr lang="en-US" altLang="zh-CN" sz="1867" kern="0" dirty="0">
              <a:solidFill>
                <a:srgbClr val="000000"/>
              </a:solidFill>
              <a:latin typeface="Arial"/>
              <a:cs typeface="Arial"/>
              <a:sym typeface="Arial"/>
            </a:endParaRPr>
          </a:p>
          <a:p>
            <a:pPr marL="742932" lvl="1" indent="-285744" defTabSz="1219170">
              <a:spcBef>
                <a:spcPts val="533"/>
              </a:spcBef>
            </a:pPr>
            <a:endParaRPr lang="en-US" altLang="zh-CN" sz="1867" kern="0" dirty="0">
              <a:solidFill>
                <a:srgbClr val="000000"/>
              </a:solidFill>
              <a:latin typeface="Arial"/>
              <a:cs typeface="Arial"/>
              <a:sym typeface="Arial"/>
            </a:endParaRPr>
          </a:p>
          <a:p>
            <a:pPr marL="742932" lvl="1" indent="-285744" defTabSz="1219170">
              <a:spcBef>
                <a:spcPts val="533"/>
              </a:spcBef>
            </a:pPr>
            <a:endParaRPr lang="en-US" altLang="zh-CN" sz="1867" kern="0" dirty="0">
              <a:solidFill>
                <a:srgbClr val="000000"/>
              </a:solidFill>
              <a:latin typeface="Arial"/>
              <a:cs typeface="Arial"/>
              <a:sym typeface="Arial"/>
            </a:endParaRPr>
          </a:p>
          <a:p>
            <a:pPr marL="457189" lvl="1" indent="0" defTabSz="1219170">
              <a:spcBef>
                <a:spcPts val="533"/>
              </a:spcBef>
              <a:buNone/>
            </a:pPr>
            <a:endParaRPr lang="en-US" altLang="zh-CN" sz="1867" kern="0" dirty="0">
              <a:solidFill>
                <a:srgbClr val="000000"/>
              </a:solidFill>
              <a:latin typeface="Arial"/>
              <a:cs typeface="Arial"/>
              <a:sym typeface="Arial"/>
            </a:endParaRPr>
          </a:p>
          <a:p>
            <a:pPr marL="380990" indent="-380990" defTabSz="1219170">
              <a:spcBef>
                <a:spcPts val="533"/>
              </a:spcBef>
            </a:pPr>
            <a:r>
              <a:rPr lang="en-US" altLang="zh-CN" sz="2400" kern="0" dirty="0">
                <a:solidFill>
                  <a:srgbClr val="000000"/>
                </a:solidFill>
                <a:latin typeface="Arial"/>
                <a:cs typeface="Arial"/>
                <a:sym typeface="Arial"/>
              </a:rPr>
              <a:t>-&gt; How to preserve arbitrary-order proximity while guaranteeing accuracy and efficiency?</a:t>
            </a:r>
            <a:endParaRPr lang="zh-CN" altLang="en-US" sz="2400" kern="0" dirty="0">
              <a:solidFill>
                <a:srgbClr val="000000"/>
              </a:solidFill>
              <a:latin typeface="Arial"/>
              <a:cs typeface="Arial"/>
              <a:sym typeface="Arial"/>
            </a:endParaRPr>
          </a:p>
        </p:txBody>
      </p:sp>
      <p:pic>
        <p:nvPicPr>
          <p:cNvPr id="6" name="Picture 2" descr="Image result for soci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327" y="2134458"/>
            <a:ext cx="3110373" cy="15127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p:cNvCxnSpPr/>
          <p:nvPr/>
        </p:nvCxnSpPr>
        <p:spPr>
          <a:xfrm flipH="1">
            <a:off x="3287688" y="3331115"/>
            <a:ext cx="1728192" cy="864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4988453" y="3444393"/>
            <a:ext cx="395852" cy="8986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182423" y="3515780"/>
            <a:ext cx="0" cy="864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120788" y="3632865"/>
            <a:ext cx="792088" cy="307777"/>
          </a:xfrm>
          <a:prstGeom prst="rect">
            <a:avLst/>
          </a:prstGeom>
          <a:noFill/>
        </p:spPr>
        <p:txBody>
          <a:bodyPr wrap="square" rtlCol="0">
            <a:spAutoFit/>
          </a:bodyPr>
          <a:lstStyle/>
          <a:p>
            <a:pPr defTabSz="1219170">
              <a:buClr>
                <a:srgbClr val="000000"/>
              </a:buClr>
            </a:pPr>
            <a:r>
              <a:rPr lang="en-US" altLang="zh-CN" sz="1400" kern="0" dirty="0">
                <a:solidFill>
                  <a:srgbClr val="000000"/>
                </a:solidFill>
                <a:latin typeface="Arial"/>
                <a:cs typeface="Arial"/>
                <a:sym typeface="Arial"/>
              </a:rPr>
              <a:t>……</a:t>
            </a:r>
            <a:endParaRPr lang="zh-CN" altLang="en-US" sz="1400" kern="0" dirty="0">
              <a:solidFill>
                <a:srgbClr val="000000"/>
              </a:solidFill>
              <a:latin typeface="Arial"/>
              <a:cs typeface="Arial"/>
              <a:sym typeface="Arial"/>
            </a:endParaRPr>
          </a:p>
        </p:txBody>
      </p:sp>
      <p:cxnSp>
        <p:nvCxnSpPr>
          <p:cNvPr id="14" name="直接箭头连接符 13"/>
          <p:cNvCxnSpPr/>
          <p:nvPr/>
        </p:nvCxnSpPr>
        <p:spPr>
          <a:xfrm>
            <a:off x="6560760" y="3547337"/>
            <a:ext cx="497629" cy="83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128997" y="3478978"/>
            <a:ext cx="1141658" cy="338554"/>
          </a:xfrm>
          <a:prstGeom prst="rect">
            <a:avLst/>
          </a:prstGeom>
          <a:noFill/>
        </p:spPr>
        <p:txBody>
          <a:bodyPr wrap="none" lIns="91440" tIns="45720" rIns="91440" bIns="45720">
            <a:spAutoFit/>
          </a:bodyPr>
          <a:lstStyle/>
          <a:p>
            <a:pPr algn="ctr" defTabSz="1219170">
              <a:buClr>
                <a:srgbClr val="000000"/>
              </a:buClr>
            </a:pPr>
            <a:r>
              <a:rPr lang="en-US" altLang="zh-CN" sz="1600" kern="0" dirty="0">
                <a:ln w="0"/>
                <a:solidFill>
                  <a:srgbClr val="000000"/>
                </a:solidFill>
                <a:latin typeface="Arial"/>
                <a:cs typeface="Arial"/>
                <a:sym typeface="Arial"/>
              </a:rPr>
              <a:t>Proximity1</a:t>
            </a:r>
            <a:endParaRPr lang="zh-CN" altLang="en-US" sz="1600" kern="0" dirty="0">
              <a:ln w="0"/>
              <a:solidFill>
                <a:srgbClr val="000000"/>
              </a:solidFill>
              <a:latin typeface="Arial"/>
              <a:cs typeface="Arial"/>
              <a:sym typeface="Arial"/>
            </a:endParaRPr>
          </a:p>
        </p:txBody>
      </p:sp>
      <p:sp>
        <p:nvSpPr>
          <p:cNvPr id="16" name="矩形 15"/>
          <p:cNvSpPr/>
          <p:nvPr/>
        </p:nvSpPr>
        <p:spPr>
          <a:xfrm>
            <a:off x="3978368" y="3876221"/>
            <a:ext cx="1141658" cy="338554"/>
          </a:xfrm>
          <a:prstGeom prst="rect">
            <a:avLst/>
          </a:prstGeom>
          <a:noFill/>
        </p:spPr>
        <p:txBody>
          <a:bodyPr wrap="none" lIns="91440" tIns="45720" rIns="91440" bIns="45720">
            <a:spAutoFit/>
          </a:bodyPr>
          <a:lstStyle/>
          <a:p>
            <a:pPr algn="ctr" defTabSz="1219170">
              <a:buClr>
                <a:srgbClr val="000000"/>
              </a:buClr>
            </a:pPr>
            <a:r>
              <a:rPr lang="en-US" altLang="zh-CN" sz="1600" kern="0" dirty="0">
                <a:ln w="0"/>
                <a:solidFill>
                  <a:srgbClr val="000000"/>
                </a:solidFill>
                <a:latin typeface="Arial"/>
                <a:cs typeface="Arial"/>
                <a:sym typeface="Arial"/>
              </a:rPr>
              <a:t>Proximity2</a:t>
            </a:r>
            <a:endParaRPr lang="zh-CN" altLang="en-US" sz="1600" kern="0">
              <a:ln w="0"/>
              <a:solidFill>
                <a:srgbClr val="000000"/>
              </a:solidFill>
              <a:latin typeface="Arial"/>
              <a:cs typeface="Arial"/>
              <a:sym typeface="Arial"/>
            </a:endParaRPr>
          </a:p>
        </p:txBody>
      </p:sp>
      <p:sp>
        <p:nvSpPr>
          <p:cNvPr id="17" name="矩形 16"/>
          <p:cNvSpPr/>
          <p:nvPr/>
        </p:nvSpPr>
        <p:spPr>
          <a:xfrm>
            <a:off x="5110845" y="3911026"/>
            <a:ext cx="1141658" cy="338554"/>
          </a:xfrm>
          <a:prstGeom prst="rect">
            <a:avLst/>
          </a:prstGeom>
          <a:noFill/>
        </p:spPr>
        <p:txBody>
          <a:bodyPr wrap="none" lIns="91440" tIns="45720" rIns="91440" bIns="45720">
            <a:spAutoFit/>
          </a:bodyPr>
          <a:lstStyle/>
          <a:p>
            <a:pPr algn="ctr" defTabSz="1219170">
              <a:buClr>
                <a:srgbClr val="000000"/>
              </a:buClr>
            </a:pPr>
            <a:r>
              <a:rPr lang="en-US" altLang="zh-CN" sz="1600" kern="0" dirty="0">
                <a:ln w="0"/>
                <a:solidFill>
                  <a:srgbClr val="000000"/>
                </a:solidFill>
                <a:latin typeface="Arial"/>
                <a:cs typeface="Arial"/>
                <a:sym typeface="Arial"/>
              </a:rPr>
              <a:t>Proximity3</a:t>
            </a:r>
            <a:endParaRPr lang="zh-CN" altLang="en-US" sz="1600" kern="0">
              <a:ln w="0"/>
              <a:solidFill>
                <a:srgbClr val="000000"/>
              </a:solidFill>
              <a:latin typeface="Arial"/>
              <a:cs typeface="Arial"/>
              <a:sym typeface="Arial"/>
            </a:endParaRPr>
          </a:p>
        </p:txBody>
      </p:sp>
      <p:sp>
        <p:nvSpPr>
          <p:cNvPr id="18" name="矩形 17"/>
          <p:cNvSpPr/>
          <p:nvPr/>
        </p:nvSpPr>
        <p:spPr>
          <a:xfrm>
            <a:off x="6865896" y="3876221"/>
            <a:ext cx="1141658" cy="338554"/>
          </a:xfrm>
          <a:prstGeom prst="rect">
            <a:avLst/>
          </a:prstGeom>
          <a:noFill/>
        </p:spPr>
        <p:txBody>
          <a:bodyPr wrap="none" lIns="91440" tIns="45720" rIns="91440" bIns="45720">
            <a:spAutoFit/>
          </a:bodyPr>
          <a:lstStyle/>
          <a:p>
            <a:pPr algn="ctr" defTabSz="1219170">
              <a:buClr>
                <a:srgbClr val="000000"/>
              </a:buClr>
            </a:pPr>
            <a:r>
              <a:rPr lang="en-US" altLang="zh-CN" sz="1600" kern="0" dirty="0">
                <a:ln w="0"/>
                <a:solidFill>
                  <a:srgbClr val="000000"/>
                </a:solidFill>
                <a:latin typeface="Arial"/>
                <a:cs typeface="Arial"/>
                <a:sym typeface="Arial"/>
              </a:rPr>
              <a:t>Proximity4</a:t>
            </a:r>
            <a:endParaRPr lang="zh-CN" altLang="en-US" sz="1600" kern="0">
              <a:ln w="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19" name="矩形 18"/>
              <p:cNvSpPr/>
              <p:nvPr/>
            </p:nvSpPr>
            <p:spPr>
              <a:xfrm>
                <a:off x="4585707" y="4398401"/>
                <a:ext cx="537288" cy="53728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14:m>
                  <m:oMathPara xmlns:m="http://schemas.openxmlformats.org/officeDocument/2006/math">
                    <m:oMathParaPr>
                      <m:jc m:val="centerGroup"/>
                    </m:oMathParaPr>
                    <m:oMath xmlns:m="http://schemas.openxmlformats.org/officeDocument/2006/math">
                      <m:r>
                        <a:rPr lang="en-US" altLang="zh-CN" sz="2000" i="1" kern="0">
                          <a:ln w="0"/>
                          <a:solidFill>
                            <a:srgbClr val="000000"/>
                          </a:solidFill>
                          <a:effectLst>
                            <a:outerShdw blurRad="38100" dist="19050" dir="2700000" algn="tl" rotWithShape="0">
                              <a:srgbClr val="000000">
                                <a:alpha val="40000"/>
                              </a:srgbClr>
                            </a:outerShdw>
                          </a:effectLst>
                          <a:latin typeface="Cambria Math" panose="02040503050406030204" pitchFamily="18" charset="0"/>
                          <a:sym typeface="Arial"/>
                        </a:rPr>
                        <m:t> </m:t>
                      </m:r>
                    </m:oMath>
                  </m:oMathPara>
                </a14:m>
                <a:endParaRPr lang="zh-CN" altLang="en-US" sz="2000" kern="0">
                  <a:ln w="0"/>
                  <a:solidFill>
                    <a:srgbClr val="000000"/>
                  </a:solidFill>
                  <a:effectLst>
                    <a:outerShdw blurRad="38100" dist="19050" dir="2700000" algn="tl" rotWithShape="0">
                      <a:srgbClr val="000000">
                        <a:alpha val="40000"/>
                      </a:srgbClr>
                    </a:outerShdw>
                  </a:effectLst>
                  <a:latin typeface="Arial"/>
                  <a:ea typeface="宋体" panose="02010600030101010101" pitchFamily="2" charset="-122"/>
                  <a:sym typeface="Arial"/>
                </a:endParaRPr>
              </a:p>
            </p:txBody>
          </p:sp>
        </mc:Choice>
        <mc:Fallback xmlns="">
          <p:sp>
            <p:nvSpPr>
              <p:cNvPr id="19" name="矩形 18"/>
              <p:cNvSpPr>
                <a:spLocks noRot="1" noChangeAspect="1" noMove="1" noResize="1" noEditPoints="1" noAdjustHandles="1" noChangeArrowheads="1" noChangeShapeType="1" noTextEdit="1"/>
              </p:cNvSpPr>
              <p:nvPr/>
            </p:nvSpPr>
            <p:spPr>
              <a:xfrm>
                <a:off x="4585707" y="4398401"/>
                <a:ext cx="537288" cy="537288"/>
              </a:xfrm>
              <a:prstGeom prst="rect">
                <a:avLst/>
              </a:prstGeom>
              <a:blipFill>
                <a:blip r:embed="rId4"/>
                <a:stretch>
                  <a:fillRect b="-2174"/>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171444" y="4398401"/>
                <a:ext cx="537288" cy="53728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14:m>
                  <m:oMathPara xmlns:m="http://schemas.openxmlformats.org/officeDocument/2006/math">
                    <m:oMathParaPr>
                      <m:jc m:val="centerGroup"/>
                    </m:oMathParaPr>
                    <m:oMath xmlns:m="http://schemas.openxmlformats.org/officeDocument/2006/math">
                      <m:r>
                        <a:rPr lang="en-US" altLang="zh-CN" sz="2000" i="1" kern="0">
                          <a:ln w="0"/>
                          <a:solidFill>
                            <a:srgbClr val="000000"/>
                          </a:solidFill>
                          <a:effectLst>
                            <a:outerShdw blurRad="38100" dist="19050" dir="2700000" algn="tl" rotWithShape="0">
                              <a:srgbClr val="000000">
                                <a:alpha val="40000"/>
                              </a:srgbClr>
                            </a:outerShdw>
                          </a:effectLst>
                          <a:latin typeface="Cambria Math" panose="02040503050406030204" pitchFamily="18" charset="0"/>
                          <a:sym typeface="Arial"/>
                        </a:rPr>
                        <m:t> </m:t>
                      </m:r>
                    </m:oMath>
                  </m:oMathPara>
                </a14:m>
                <a:endParaRPr lang="zh-CN" altLang="en-US" sz="2000" kern="0">
                  <a:ln w="0"/>
                  <a:solidFill>
                    <a:srgbClr val="000000"/>
                  </a:solidFill>
                  <a:effectLst>
                    <a:outerShdw blurRad="38100" dist="19050" dir="2700000" algn="tl" rotWithShape="0">
                      <a:srgbClr val="000000">
                        <a:alpha val="40000"/>
                      </a:srgbClr>
                    </a:outerShdw>
                  </a:effectLst>
                  <a:latin typeface="Arial"/>
                  <a:ea typeface="宋体" panose="02010600030101010101" pitchFamily="2" charset="-122"/>
                  <a:sym typeface="Arial"/>
                </a:endParaRPr>
              </a:p>
            </p:txBody>
          </p:sp>
        </mc:Choice>
        <mc:Fallback xmlns="">
          <p:sp>
            <p:nvSpPr>
              <p:cNvPr id="20" name="矩形 19"/>
              <p:cNvSpPr>
                <a:spLocks noRot="1" noChangeAspect="1" noMove="1" noResize="1" noEditPoints="1" noAdjustHandles="1" noChangeArrowheads="1" noChangeShapeType="1" noTextEdit="1"/>
              </p:cNvSpPr>
              <p:nvPr/>
            </p:nvSpPr>
            <p:spPr>
              <a:xfrm>
                <a:off x="3171444" y="4398401"/>
                <a:ext cx="537288" cy="537288"/>
              </a:xfrm>
              <a:prstGeom prst="rect">
                <a:avLst/>
              </a:prstGeom>
              <a:blipFill>
                <a:blip r:embed="rId5"/>
                <a:stretch>
                  <a:fillRect b="-2174"/>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827357" y="4398401"/>
                <a:ext cx="537288" cy="53728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14:m>
                  <m:oMathPara xmlns:m="http://schemas.openxmlformats.org/officeDocument/2006/math">
                    <m:oMathParaPr>
                      <m:jc m:val="centerGroup"/>
                    </m:oMathParaPr>
                    <m:oMath xmlns:m="http://schemas.openxmlformats.org/officeDocument/2006/math">
                      <m:r>
                        <a:rPr lang="en-US" altLang="zh-CN" sz="2000" i="1" kern="0">
                          <a:ln w="0"/>
                          <a:solidFill>
                            <a:srgbClr val="ADADAD"/>
                          </a:solidFill>
                          <a:effectLst>
                            <a:outerShdw blurRad="38100" dist="19050" dir="2700000" algn="tl" rotWithShape="0">
                              <a:srgbClr val="000000">
                                <a:alpha val="40000"/>
                              </a:srgbClr>
                            </a:outerShdw>
                          </a:effectLst>
                          <a:latin typeface="Cambria Math" panose="02040503050406030204" pitchFamily="18" charset="0"/>
                          <a:sym typeface="Arial"/>
                        </a:rPr>
                        <m:t> </m:t>
                      </m:r>
                    </m:oMath>
                  </m:oMathPara>
                </a14:m>
                <a:endParaRPr lang="zh-CN" altLang="en-US" sz="2000" kern="0" dirty="0">
                  <a:ln w="0"/>
                  <a:solidFill>
                    <a:srgbClr val="ADADAD"/>
                  </a:solidFill>
                  <a:effectLst>
                    <a:outerShdw blurRad="38100" dist="19050" dir="2700000" algn="tl" rotWithShape="0">
                      <a:srgbClr val="000000">
                        <a:alpha val="40000"/>
                      </a:srgbClr>
                    </a:outerShdw>
                  </a:effectLst>
                  <a:latin typeface="Arial"/>
                  <a:ea typeface="宋体" panose="02010600030101010101" pitchFamily="2" charset="-122"/>
                  <a:sym typeface="Arial"/>
                </a:endParaRPr>
              </a:p>
            </p:txBody>
          </p:sp>
        </mc:Choice>
        <mc:Fallback xmlns="">
          <p:sp>
            <p:nvSpPr>
              <p:cNvPr id="21" name="矩形 20"/>
              <p:cNvSpPr>
                <a:spLocks noRot="1" noChangeAspect="1" noMove="1" noResize="1" noEditPoints="1" noAdjustHandles="1" noChangeArrowheads="1" noChangeShapeType="1" noTextEdit="1"/>
              </p:cNvSpPr>
              <p:nvPr/>
            </p:nvSpPr>
            <p:spPr>
              <a:xfrm>
                <a:off x="5827357" y="4398401"/>
                <a:ext cx="537288" cy="537288"/>
              </a:xfrm>
              <a:prstGeom prst="rect">
                <a:avLst/>
              </a:prstGeom>
              <a:blipFill>
                <a:blip r:embed="rId5"/>
                <a:stretch>
                  <a:fillRect b="-2174"/>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960096" y="4398401"/>
                <a:ext cx="537288" cy="53728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14:m>
                  <m:oMathPara xmlns:m="http://schemas.openxmlformats.org/officeDocument/2006/math">
                    <m:oMathParaPr>
                      <m:jc m:val="centerGroup"/>
                    </m:oMathParaPr>
                    <m:oMath xmlns:m="http://schemas.openxmlformats.org/officeDocument/2006/math">
                      <m:r>
                        <a:rPr lang="en-US" altLang="zh-CN" sz="2000" i="1" kern="0">
                          <a:ln w="0"/>
                          <a:solidFill>
                            <a:srgbClr val="000000"/>
                          </a:solidFill>
                          <a:effectLst>
                            <a:outerShdw blurRad="38100" dist="19050" dir="2700000" algn="tl" rotWithShape="0">
                              <a:srgbClr val="000000">
                                <a:alpha val="40000"/>
                              </a:srgbClr>
                            </a:outerShdw>
                          </a:effectLst>
                          <a:latin typeface="Cambria Math" panose="02040503050406030204" pitchFamily="18" charset="0"/>
                          <a:sym typeface="Arial"/>
                        </a:rPr>
                        <m:t> </m:t>
                      </m:r>
                    </m:oMath>
                  </m:oMathPara>
                </a14:m>
                <a:endParaRPr lang="zh-CN" altLang="en-US" sz="2000" kern="0">
                  <a:ln w="0"/>
                  <a:solidFill>
                    <a:srgbClr val="000000"/>
                  </a:solidFill>
                  <a:effectLst>
                    <a:outerShdw blurRad="38100" dist="19050" dir="2700000" algn="tl" rotWithShape="0">
                      <a:srgbClr val="000000">
                        <a:alpha val="40000"/>
                      </a:srgbClr>
                    </a:outerShdw>
                  </a:effectLst>
                  <a:latin typeface="Arial"/>
                  <a:ea typeface="宋体" panose="02010600030101010101" pitchFamily="2" charset="-122"/>
                  <a:sym typeface="Arial"/>
                </a:endParaRPr>
              </a:p>
            </p:txBody>
          </p:sp>
        </mc:Choice>
        <mc:Fallback xmlns="">
          <p:sp>
            <p:nvSpPr>
              <p:cNvPr id="22" name="矩形 21"/>
              <p:cNvSpPr>
                <a:spLocks noRot="1" noChangeAspect="1" noMove="1" noResize="1" noEditPoints="1" noAdjustHandles="1" noChangeArrowheads="1" noChangeShapeType="1" noTextEdit="1"/>
              </p:cNvSpPr>
              <p:nvPr/>
            </p:nvSpPr>
            <p:spPr>
              <a:xfrm>
                <a:off x="6960096" y="4398401"/>
                <a:ext cx="537288" cy="537288"/>
              </a:xfrm>
              <a:prstGeom prst="rect">
                <a:avLst/>
              </a:prstGeom>
              <a:blipFill>
                <a:blip r:embed="rId5"/>
                <a:stretch>
                  <a:fillRect b="-2174"/>
                </a:stretch>
              </a:blipFill>
              <a:ln w="19050">
                <a:solidFill>
                  <a:srgbClr val="00B0F0"/>
                </a:solidFill>
              </a:ln>
            </p:spPr>
            <p:txBody>
              <a:bodyPr/>
              <a:lstStyle/>
              <a:p>
                <a:r>
                  <a:rPr lang="en-US">
                    <a:noFill/>
                  </a:rPr>
                  <a:t> </a:t>
                </a:r>
              </a:p>
            </p:txBody>
          </p:sp>
        </mc:Fallback>
      </mc:AlternateContent>
      <p:sp>
        <p:nvSpPr>
          <p:cNvPr id="23" name="矩形 22"/>
          <p:cNvSpPr/>
          <p:nvPr/>
        </p:nvSpPr>
        <p:spPr>
          <a:xfrm>
            <a:off x="2773082" y="4948523"/>
            <a:ext cx="1334020" cy="338554"/>
          </a:xfrm>
          <a:prstGeom prst="rect">
            <a:avLst/>
          </a:prstGeom>
          <a:noFill/>
        </p:spPr>
        <p:txBody>
          <a:bodyPr wrap="none" lIns="91440" tIns="45720" rIns="91440" bIns="45720">
            <a:spAutoFit/>
          </a:bodyPr>
          <a:lstStyle/>
          <a:p>
            <a:pPr algn="ctr" defTabSz="1219170">
              <a:buClr>
                <a:srgbClr val="000000"/>
              </a:buClr>
            </a:pPr>
            <a:r>
              <a:rPr lang="en-US" altLang="zh-CN" sz="1600" kern="0" dirty="0">
                <a:ln w="0"/>
                <a:solidFill>
                  <a:srgbClr val="000000"/>
                </a:solidFill>
                <a:latin typeface="Arial"/>
                <a:cs typeface="Arial"/>
                <a:sym typeface="Arial"/>
              </a:rPr>
              <a:t>Embedding1</a:t>
            </a:r>
            <a:endParaRPr lang="zh-CN" altLang="en-US" sz="1600" kern="0">
              <a:ln w="0"/>
              <a:solidFill>
                <a:srgbClr val="000000"/>
              </a:solidFill>
              <a:latin typeface="Arial"/>
              <a:cs typeface="Arial"/>
              <a:sym typeface="Arial"/>
            </a:endParaRPr>
          </a:p>
        </p:txBody>
      </p:sp>
      <p:sp>
        <p:nvSpPr>
          <p:cNvPr id="24" name="矩形 23"/>
          <p:cNvSpPr/>
          <p:nvPr/>
        </p:nvSpPr>
        <p:spPr>
          <a:xfrm>
            <a:off x="4218490" y="4948523"/>
            <a:ext cx="1334020" cy="338554"/>
          </a:xfrm>
          <a:prstGeom prst="rect">
            <a:avLst/>
          </a:prstGeom>
          <a:noFill/>
        </p:spPr>
        <p:txBody>
          <a:bodyPr wrap="none" lIns="91440" tIns="45720" rIns="91440" bIns="45720">
            <a:spAutoFit/>
          </a:bodyPr>
          <a:lstStyle/>
          <a:p>
            <a:pPr algn="ctr" defTabSz="1219170">
              <a:buClr>
                <a:srgbClr val="000000"/>
              </a:buClr>
            </a:pPr>
            <a:r>
              <a:rPr lang="en-US" altLang="zh-CN" sz="1600" kern="0" dirty="0">
                <a:ln w="0"/>
                <a:solidFill>
                  <a:srgbClr val="000000"/>
                </a:solidFill>
                <a:latin typeface="Arial"/>
                <a:cs typeface="Arial"/>
                <a:sym typeface="Arial"/>
              </a:rPr>
              <a:t>Embedding2</a:t>
            </a:r>
            <a:endParaRPr lang="zh-CN" altLang="en-US" sz="1600" kern="0">
              <a:ln w="0"/>
              <a:solidFill>
                <a:srgbClr val="000000"/>
              </a:solidFill>
              <a:latin typeface="Arial"/>
              <a:cs typeface="Arial"/>
              <a:sym typeface="Arial"/>
            </a:endParaRPr>
          </a:p>
        </p:txBody>
      </p:sp>
      <p:sp>
        <p:nvSpPr>
          <p:cNvPr id="25" name="矩形 24"/>
          <p:cNvSpPr/>
          <p:nvPr/>
        </p:nvSpPr>
        <p:spPr>
          <a:xfrm>
            <a:off x="5531875" y="4950517"/>
            <a:ext cx="1334020" cy="338554"/>
          </a:xfrm>
          <a:prstGeom prst="rect">
            <a:avLst/>
          </a:prstGeom>
          <a:noFill/>
        </p:spPr>
        <p:txBody>
          <a:bodyPr wrap="none" lIns="91440" tIns="45720" rIns="91440" bIns="45720">
            <a:spAutoFit/>
          </a:bodyPr>
          <a:lstStyle/>
          <a:p>
            <a:pPr algn="ctr" defTabSz="1219170">
              <a:buClr>
                <a:srgbClr val="000000"/>
              </a:buClr>
            </a:pPr>
            <a:r>
              <a:rPr lang="en-US" altLang="zh-CN" sz="1600" kern="0" dirty="0">
                <a:ln w="0"/>
                <a:solidFill>
                  <a:srgbClr val="000000"/>
                </a:solidFill>
                <a:latin typeface="Arial"/>
                <a:cs typeface="Arial"/>
                <a:sym typeface="Arial"/>
              </a:rPr>
              <a:t>Embedding3</a:t>
            </a:r>
            <a:endParaRPr lang="zh-CN" altLang="en-US" sz="1600" kern="0">
              <a:ln w="0"/>
              <a:solidFill>
                <a:srgbClr val="000000"/>
              </a:solidFill>
              <a:latin typeface="Arial"/>
              <a:cs typeface="Arial"/>
              <a:sym typeface="Arial"/>
            </a:endParaRPr>
          </a:p>
        </p:txBody>
      </p:sp>
      <p:sp>
        <p:nvSpPr>
          <p:cNvPr id="26" name="矩形 25"/>
          <p:cNvSpPr/>
          <p:nvPr/>
        </p:nvSpPr>
        <p:spPr>
          <a:xfrm>
            <a:off x="6786770" y="4948523"/>
            <a:ext cx="1334020" cy="338554"/>
          </a:xfrm>
          <a:prstGeom prst="rect">
            <a:avLst/>
          </a:prstGeom>
          <a:noFill/>
        </p:spPr>
        <p:txBody>
          <a:bodyPr wrap="none" lIns="91440" tIns="45720" rIns="91440" bIns="45720">
            <a:spAutoFit/>
          </a:bodyPr>
          <a:lstStyle/>
          <a:p>
            <a:pPr algn="ctr" defTabSz="1219170">
              <a:buClr>
                <a:srgbClr val="000000"/>
              </a:buClr>
            </a:pPr>
            <a:r>
              <a:rPr lang="en-US" altLang="zh-CN" sz="1600" kern="0" dirty="0">
                <a:ln w="0"/>
                <a:solidFill>
                  <a:srgbClr val="000000"/>
                </a:solidFill>
                <a:latin typeface="Arial"/>
                <a:cs typeface="Arial"/>
                <a:sym typeface="Arial"/>
              </a:rPr>
              <a:t>Embedding4</a:t>
            </a:r>
            <a:endParaRPr lang="zh-CN" altLang="en-US" sz="1600" kern="0" dirty="0">
              <a:ln w="0"/>
              <a:solidFill>
                <a:srgbClr val="000000"/>
              </a:solidFill>
              <a:latin typeface="Arial"/>
              <a:cs typeface="Arial"/>
              <a:sym typeface="Arial"/>
            </a:endParaRPr>
          </a:p>
        </p:txBody>
      </p:sp>
      <p:sp>
        <p:nvSpPr>
          <p:cNvPr id="27" name="矩形 26"/>
          <p:cNvSpPr/>
          <p:nvPr/>
        </p:nvSpPr>
        <p:spPr>
          <a:xfrm>
            <a:off x="7906973" y="4435036"/>
            <a:ext cx="2137124" cy="400110"/>
          </a:xfrm>
          <a:prstGeom prst="rect">
            <a:avLst/>
          </a:prstGeom>
          <a:noFill/>
        </p:spPr>
        <p:txBody>
          <a:bodyPr wrap="none" lIns="91440" tIns="45720" rIns="91440" bIns="45720">
            <a:spAutoFit/>
          </a:bodyPr>
          <a:lstStyle/>
          <a:p>
            <a:pPr algn="ctr" defTabSz="1219170">
              <a:buClr>
                <a:srgbClr val="000000"/>
              </a:buClr>
            </a:pPr>
            <a:r>
              <a:rPr lang="en-US" altLang="zh-CN" sz="2000" kern="0" dirty="0">
                <a:solidFill>
                  <a:srgbClr val="FFC000"/>
                </a:solidFill>
                <a:latin typeface="Arial"/>
                <a:ea typeface="微软雅黑" panose="020B0503020204020204" pitchFamily="34" charset="-122"/>
                <a:cs typeface="Arial"/>
                <a:sym typeface="Arial"/>
              </a:rPr>
              <a:t>Time consuming!</a:t>
            </a:r>
            <a:endParaRPr lang="zh-CN" altLang="en-US" sz="2000" kern="0" dirty="0">
              <a:solidFill>
                <a:srgbClr val="FFC000"/>
              </a:solidFill>
              <a:latin typeface="Arial"/>
              <a:ea typeface="微软雅黑" panose="020B0503020204020204" pitchFamily="34" charset="-122"/>
              <a:cs typeface="Arial"/>
              <a:sym typeface="Arial"/>
            </a:endParaRPr>
          </a:p>
        </p:txBody>
      </p:sp>
      <p:sp>
        <p:nvSpPr>
          <p:cNvPr id="28" name="标题 1"/>
          <p:cNvSpPr txBox="1">
            <a:spLocks/>
          </p:cNvSpPr>
          <p:nvPr/>
        </p:nvSpPr>
        <p:spPr>
          <a:xfrm>
            <a:off x="424608" y="126428"/>
            <a:ext cx="11402409" cy="1325563"/>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What is the </a:t>
            </a:r>
            <a:r>
              <a:rPr lang="en-US" altLang="zh-CN" sz="4267" i="1" dirty="0">
                <a:sym typeface="Arial"/>
              </a:rPr>
              <a:t>right</a:t>
            </a:r>
            <a:r>
              <a:rPr lang="en-US" altLang="zh-CN" sz="4267" dirty="0">
                <a:sym typeface="Arial"/>
              </a:rPr>
              <a:t> order?</a:t>
            </a:r>
            <a:endParaRPr lang="zh-CN" altLang="en-US" sz="4267" dirty="0">
              <a:sym typeface="Arial"/>
            </a:endParaRPr>
          </a:p>
        </p:txBody>
      </p:sp>
    </p:spTree>
    <p:extLst>
      <p:ext uri="{BB962C8B-B14F-4D97-AF65-F5344CB8AC3E}">
        <p14:creationId xmlns:p14="http://schemas.microsoft.com/office/powerpoint/2010/main" val="2722745207"/>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50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50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500"/>
                                  </p:stCondLst>
                                  <p:childTnLst>
                                    <p:set>
                                      <p:cBhvr>
                                        <p:cTn id="31" dur="1" fill="hold">
                                          <p:stCondLst>
                                            <p:cond delay="0"/>
                                          </p:stCondLst>
                                        </p:cTn>
                                        <p:tgtEl>
                                          <p:spTgt spid="21"/>
                                        </p:tgtEl>
                                        <p:attrNameLst>
                                          <p:attrName>style.visibility</p:attrName>
                                        </p:attrNameLst>
                                      </p:cBhvr>
                                      <p:to>
                                        <p:strVal val="visible"/>
                                      </p:to>
                                    </p:set>
                                  </p:childTnLst>
                                </p:cTn>
                              </p:par>
                              <p:par>
                                <p:cTn id="32" presetID="1"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grpId="0" nodeType="afterEffect">
                                  <p:stCondLst>
                                    <p:cond delay="50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50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50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P spid="19" grpId="0" animBg="1"/>
      <p:bldP spid="20" grpId="0" animBg="1"/>
      <p:bldP spid="21" grpId="0" animBg="1"/>
      <p:bldP spid="22" grpId="0" animBg="1"/>
      <p:bldP spid="23" grpId="0"/>
      <p:bldP spid="24" grpId="0"/>
      <p:bldP spid="25" grpId="0"/>
      <p:bldP spid="26" grpId="0"/>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nvSpPr>
        <p:spPr>
          <a:xfrm>
            <a:off x="425109" y="120177"/>
            <a:ext cx="11386376" cy="1325563"/>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Problem Formulation</a:t>
            </a:r>
            <a:endParaRPr lang="zh-CN" altLang="en-US" sz="4267" dirty="0">
              <a:sym typeface="Arial"/>
            </a:endParaRPr>
          </a:p>
        </p:txBody>
      </p:sp>
      <p:sp>
        <p:nvSpPr>
          <p:cNvPr id="11" name="标题 1"/>
          <p:cNvSpPr txBox="1">
            <a:spLocks/>
          </p:cNvSpPr>
          <p:nvPr/>
        </p:nvSpPr>
        <p:spPr>
          <a:xfrm>
            <a:off x="1790701" y="44092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9170">
              <a:buClr>
                <a:srgbClr val="000000"/>
              </a:buClr>
            </a:pPr>
            <a:endParaRPr lang="zh-CN" altLang="en-US" sz="2800" b="1" dirty="0">
              <a:solidFill>
                <a:srgbClr val="7030A0"/>
              </a:solidFill>
              <a:latin typeface="微软雅黑" panose="020B0503020204020204" pitchFamily="34" charset="-122"/>
              <a:ea typeface="微软雅黑" panose="020B0503020204020204" pitchFamily="34" charset="-122"/>
              <a:sym typeface="Arial"/>
            </a:endParaRPr>
          </a:p>
        </p:txBody>
      </p:sp>
      <mc:AlternateContent xmlns:mc="http://schemas.openxmlformats.org/markup-compatibility/2006" xmlns:a14="http://schemas.microsoft.com/office/drawing/2010/main">
        <mc:Choice Requires="a14">
          <p:sp>
            <p:nvSpPr>
              <p:cNvPr id="10" name="文本框 9"/>
              <p:cNvSpPr txBox="1"/>
              <p:nvPr/>
            </p:nvSpPr>
            <p:spPr>
              <a:xfrm>
                <a:off x="425110" y="1103708"/>
                <a:ext cx="10157044" cy="4793748"/>
              </a:xfrm>
              <a:prstGeom prst="rect">
                <a:avLst/>
              </a:prstGeom>
              <a:noFill/>
            </p:spPr>
            <p:txBody>
              <a:bodyPr wrap="square" rtlCol="0">
                <a:spAutoFit/>
              </a:bodyPr>
              <a:lstStyle/>
              <a:p>
                <a:pPr marL="380990" indent="-380990" defTabSz="1219170">
                  <a:lnSpc>
                    <a:spcPct val="130000"/>
                  </a:lnSpc>
                  <a:spcBef>
                    <a:spcPts val="200"/>
                  </a:spcBef>
                  <a:buClr>
                    <a:srgbClr val="ADADAD"/>
                  </a:buClr>
                  <a:buFont typeface="Arial" panose="020B0604020202020204" pitchFamily="34" charset="0"/>
                  <a:buChar char="•"/>
                </a:pPr>
                <a:r>
                  <a:rPr lang="en-US" altLang="zh-CN" sz="2400" kern="0" dirty="0">
                    <a:solidFill>
                      <a:srgbClr val="000000"/>
                    </a:solidFill>
                    <a:latin typeface="Arial"/>
                    <a:ea typeface="微软雅黑" panose="020B0503020204020204" pitchFamily="34" charset="-122"/>
                    <a:cs typeface="Arial"/>
                    <a:sym typeface="Arial"/>
                  </a:rPr>
                  <a:t>High-order proximity: a polynomial function of the adjacency matrix</a:t>
                </a:r>
              </a:p>
              <a:p>
                <a:pPr defTabSz="1219170">
                  <a:lnSpc>
                    <a:spcPct val="130000"/>
                  </a:lnSpc>
                  <a:spcBef>
                    <a:spcPts val="200"/>
                  </a:spcBef>
                  <a:buClr>
                    <a:srgbClr val="ADADAD"/>
                  </a:buClr>
                </a:pPr>
                <a14:m>
                  <m:oMathPara xmlns:m="http://schemas.openxmlformats.org/officeDocument/2006/math">
                    <m:oMathParaPr>
                      <m:jc m:val="centerGroup"/>
                    </m:oMathParaPr>
                    <m:oMath xmlns:m="http://schemas.openxmlformats.org/officeDocument/2006/math">
                      <m:r>
                        <a:rPr lang="en-US" altLang="zh-CN" sz="2133" i="1" kern="0">
                          <a:solidFill>
                            <a:srgbClr val="000000"/>
                          </a:solidFill>
                          <a:latin typeface="Cambria Math" panose="02040503050406030204" pitchFamily="18" charset="0"/>
                          <a:ea typeface="微软雅黑" panose="020B0503020204020204" pitchFamily="34" charset="-122"/>
                          <a:sym typeface="Arial"/>
                        </a:rPr>
                        <m:t>𝑆</m:t>
                      </m:r>
                      <m:r>
                        <a:rPr lang="en-US" altLang="zh-CN" sz="2133" i="1" kern="0">
                          <a:solidFill>
                            <a:srgbClr val="000000"/>
                          </a:solidFill>
                          <a:latin typeface="Cambria Math" panose="02040503050406030204" pitchFamily="18" charset="0"/>
                          <a:ea typeface="微软雅黑" panose="020B0503020204020204" pitchFamily="34" charset="-122"/>
                          <a:sym typeface="Arial"/>
                        </a:rPr>
                        <m:t>=</m:t>
                      </m:r>
                      <m:r>
                        <a:rPr lang="en-US" altLang="zh-CN" sz="2133" i="1" kern="0">
                          <a:solidFill>
                            <a:srgbClr val="000000"/>
                          </a:solidFill>
                          <a:latin typeface="Cambria Math" panose="02040503050406030204" pitchFamily="18" charset="0"/>
                          <a:ea typeface="微软雅黑" panose="020B0503020204020204" pitchFamily="34" charset="-122"/>
                          <a:sym typeface="Arial"/>
                        </a:rPr>
                        <m:t>𝑓</m:t>
                      </m:r>
                      <m:d>
                        <m:d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dPr>
                        <m:e>
                          <m:r>
                            <a:rPr lang="en-US" altLang="zh-CN" sz="2133" i="1" kern="0">
                              <a:solidFill>
                                <a:srgbClr val="000000"/>
                              </a:solidFill>
                              <a:latin typeface="Cambria Math" panose="02040503050406030204" pitchFamily="18" charset="0"/>
                              <a:ea typeface="微软雅黑" panose="020B0503020204020204" pitchFamily="34" charset="-122"/>
                              <a:sym typeface="Arial"/>
                            </a:rPr>
                            <m:t>𝐴</m:t>
                          </m:r>
                        </m:e>
                      </m:d>
                      <m:r>
                        <a:rPr lang="en-US" altLang="zh-CN" sz="2133" i="1" kern="0">
                          <a:solidFill>
                            <a:srgbClr val="000000"/>
                          </a:solidFill>
                          <a:latin typeface="Cambria Math" panose="02040503050406030204" pitchFamily="18" charset="0"/>
                          <a:ea typeface="微软雅黑" panose="020B0503020204020204" pitchFamily="34" charset="-122"/>
                          <a:sym typeface="Arial"/>
                        </a:rPr>
                        <m:t>=</m:t>
                      </m:r>
                      <m:sSub>
                        <m:sSub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bPr>
                        <m:e>
                          <m:r>
                            <a:rPr lang="en-US" altLang="zh-CN" sz="2133" i="1" kern="0">
                              <a:solidFill>
                                <a:srgbClr val="000000"/>
                              </a:solidFill>
                              <a:latin typeface="Cambria Math" panose="02040503050406030204" pitchFamily="18" charset="0"/>
                              <a:ea typeface="微软雅黑" panose="020B0503020204020204" pitchFamily="34" charset="-122"/>
                              <a:sym typeface="Arial"/>
                            </a:rPr>
                            <m:t>𝑤</m:t>
                          </m:r>
                        </m:e>
                        <m:sub>
                          <m:r>
                            <a:rPr lang="en-US" altLang="zh-CN" sz="2133" i="1" kern="0">
                              <a:solidFill>
                                <a:srgbClr val="000000"/>
                              </a:solidFill>
                              <a:latin typeface="Cambria Math" panose="02040503050406030204" pitchFamily="18" charset="0"/>
                              <a:ea typeface="微软雅黑" panose="020B0503020204020204" pitchFamily="34" charset="-122"/>
                              <a:sym typeface="Arial"/>
                            </a:rPr>
                            <m:t>1</m:t>
                          </m:r>
                        </m:sub>
                      </m:sSub>
                      <m:sSup>
                        <m:sSup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133" i="1" kern="0">
                              <a:solidFill>
                                <a:srgbClr val="000000"/>
                              </a:solidFill>
                              <a:latin typeface="Cambria Math" panose="02040503050406030204" pitchFamily="18" charset="0"/>
                              <a:ea typeface="微软雅黑" panose="020B0503020204020204" pitchFamily="34" charset="-122"/>
                              <a:sym typeface="Arial"/>
                            </a:rPr>
                            <m:t>𝐴</m:t>
                          </m:r>
                        </m:e>
                        <m:sup>
                          <m:r>
                            <a:rPr lang="en-US" altLang="zh-CN" sz="2133" i="1" kern="0">
                              <a:solidFill>
                                <a:srgbClr val="000000"/>
                              </a:solidFill>
                              <a:latin typeface="Cambria Math" panose="02040503050406030204" pitchFamily="18" charset="0"/>
                              <a:ea typeface="微软雅黑" panose="020B0503020204020204" pitchFamily="34" charset="-122"/>
                              <a:sym typeface="Arial"/>
                            </a:rPr>
                            <m:t>1</m:t>
                          </m:r>
                        </m:sup>
                      </m:sSup>
                      <m:r>
                        <a:rPr lang="en-US" altLang="zh-CN" sz="2133" i="1" kern="0">
                          <a:solidFill>
                            <a:srgbClr val="000000"/>
                          </a:solidFill>
                          <a:latin typeface="Cambria Math" panose="02040503050406030204" pitchFamily="18" charset="0"/>
                          <a:ea typeface="微软雅黑" panose="020B0503020204020204" pitchFamily="34" charset="-122"/>
                          <a:sym typeface="Arial"/>
                        </a:rPr>
                        <m:t>+</m:t>
                      </m:r>
                      <m:sSub>
                        <m:sSub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bPr>
                        <m:e>
                          <m:r>
                            <a:rPr lang="en-US" altLang="zh-CN" sz="2133" i="1" kern="0">
                              <a:solidFill>
                                <a:srgbClr val="000000"/>
                              </a:solidFill>
                              <a:latin typeface="Cambria Math" panose="02040503050406030204" pitchFamily="18" charset="0"/>
                              <a:ea typeface="微软雅黑" panose="020B0503020204020204" pitchFamily="34" charset="-122"/>
                              <a:sym typeface="Arial"/>
                            </a:rPr>
                            <m:t>𝑤</m:t>
                          </m:r>
                        </m:e>
                        <m:sub>
                          <m:r>
                            <a:rPr lang="en-US" altLang="zh-CN" sz="2133" i="1" kern="0">
                              <a:solidFill>
                                <a:srgbClr val="000000"/>
                              </a:solidFill>
                              <a:latin typeface="Cambria Math" panose="02040503050406030204" pitchFamily="18" charset="0"/>
                              <a:ea typeface="微软雅黑" panose="020B0503020204020204" pitchFamily="34" charset="-122"/>
                              <a:sym typeface="Arial"/>
                            </a:rPr>
                            <m:t>2</m:t>
                          </m:r>
                        </m:sub>
                      </m:sSub>
                      <m:sSup>
                        <m:sSup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133" i="1" kern="0">
                              <a:solidFill>
                                <a:srgbClr val="000000"/>
                              </a:solidFill>
                              <a:latin typeface="Cambria Math" panose="02040503050406030204" pitchFamily="18" charset="0"/>
                              <a:ea typeface="微软雅黑" panose="020B0503020204020204" pitchFamily="34" charset="-122"/>
                              <a:sym typeface="Arial"/>
                            </a:rPr>
                            <m:t>𝐴</m:t>
                          </m:r>
                        </m:e>
                        <m:sup>
                          <m:r>
                            <a:rPr lang="en-US" altLang="zh-CN" sz="2133" i="1" kern="0">
                              <a:solidFill>
                                <a:srgbClr val="000000"/>
                              </a:solidFill>
                              <a:latin typeface="Cambria Math" panose="02040503050406030204" pitchFamily="18" charset="0"/>
                              <a:ea typeface="微软雅黑" panose="020B0503020204020204" pitchFamily="34" charset="-122"/>
                              <a:sym typeface="Arial"/>
                            </a:rPr>
                            <m:t>2</m:t>
                          </m:r>
                        </m:sup>
                      </m:sSup>
                      <m:r>
                        <a:rPr lang="en-US" altLang="zh-CN" sz="2133" i="1" kern="0">
                          <a:solidFill>
                            <a:srgbClr val="000000"/>
                          </a:solidFill>
                          <a:latin typeface="Cambria Math" panose="02040503050406030204" pitchFamily="18" charset="0"/>
                          <a:ea typeface="微软雅黑" panose="020B0503020204020204" pitchFamily="34" charset="-122"/>
                          <a:sym typeface="Arial"/>
                        </a:rPr>
                        <m:t>+…+</m:t>
                      </m:r>
                      <m:sSub>
                        <m:sSub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bPr>
                        <m:e>
                          <m:r>
                            <a:rPr lang="en-US" altLang="zh-CN" sz="2133" i="1" kern="0">
                              <a:solidFill>
                                <a:srgbClr val="000000"/>
                              </a:solidFill>
                              <a:latin typeface="Cambria Math" panose="02040503050406030204" pitchFamily="18" charset="0"/>
                              <a:ea typeface="微软雅黑" panose="020B0503020204020204" pitchFamily="34" charset="-122"/>
                              <a:sym typeface="Arial"/>
                            </a:rPr>
                            <m:t>𝑤</m:t>
                          </m:r>
                        </m:e>
                        <m:sub>
                          <m:r>
                            <a:rPr lang="en-US" altLang="zh-CN" sz="2133" i="1" kern="0">
                              <a:solidFill>
                                <a:srgbClr val="000000"/>
                              </a:solidFill>
                              <a:latin typeface="Cambria Math" panose="02040503050406030204" pitchFamily="18" charset="0"/>
                              <a:ea typeface="微软雅黑" panose="020B0503020204020204" pitchFamily="34" charset="-122"/>
                              <a:sym typeface="Arial"/>
                            </a:rPr>
                            <m:t>𝑞</m:t>
                          </m:r>
                        </m:sub>
                      </m:sSub>
                      <m:sSup>
                        <m:sSup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133" i="1" kern="0">
                              <a:solidFill>
                                <a:srgbClr val="000000"/>
                              </a:solidFill>
                              <a:latin typeface="Cambria Math" panose="02040503050406030204" pitchFamily="18" charset="0"/>
                              <a:ea typeface="微软雅黑" panose="020B0503020204020204" pitchFamily="34" charset="-122"/>
                              <a:sym typeface="Arial"/>
                            </a:rPr>
                            <m:t>𝐴</m:t>
                          </m:r>
                        </m:e>
                        <m:sup>
                          <m:r>
                            <a:rPr lang="en-US" altLang="zh-CN" sz="2133" i="1" kern="0">
                              <a:solidFill>
                                <a:srgbClr val="000000"/>
                              </a:solidFill>
                              <a:latin typeface="Cambria Math" panose="02040503050406030204" pitchFamily="18" charset="0"/>
                              <a:ea typeface="微软雅黑" panose="020B0503020204020204" pitchFamily="34" charset="-122"/>
                              <a:sym typeface="Arial"/>
                            </a:rPr>
                            <m:t>𝑞</m:t>
                          </m:r>
                        </m:sup>
                      </m:sSup>
                    </m:oMath>
                  </m:oMathPara>
                </a14:m>
                <a:endParaRPr lang="en-US" altLang="zh-CN" sz="2133" kern="0" dirty="0">
                  <a:solidFill>
                    <a:srgbClr val="000000"/>
                  </a:solidFill>
                  <a:latin typeface="Arial"/>
                  <a:ea typeface="微软雅黑" panose="020B0503020204020204" pitchFamily="34" charset="-122"/>
                  <a:cs typeface="Arial"/>
                  <a:sym typeface="Arial"/>
                </a:endParaRPr>
              </a:p>
              <a:p>
                <a:pPr marL="800080" lvl="1" indent="-342891" defTabSz="1219170">
                  <a:lnSpc>
                    <a:spcPct val="130000"/>
                  </a:lnSpc>
                  <a:spcBef>
                    <a:spcPts val="200"/>
                  </a:spcBef>
                  <a:buClr>
                    <a:srgbClr val="ADADAD"/>
                  </a:buClr>
                  <a:buFont typeface="Arial" panose="020B0604020202020204" pitchFamily="34" charset="0"/>
                  <a:buChar char="•"/>
                </a:pPr>
                <a14:m>
                  <m:oMath xmlns:m="http://schemas.openxmlformats.org/officeDocument/2006/math">
                    <m:r>
                      <a:rPr lang="en-US" altLang="zh-CN" sz="1600" i="1" kern="0">
                        <a:solidFill>
                          <a:srgbClr val="000000"/>
                        </a:solidFill>
                        <a:latin typeface="Cambria Math" panose="02040503050406030204" pitchFamily="18" charset="0"/>
                        <a:ea typeface="微软雅黑" panose="020B0503020204020204" pitchFamily="34" charset="-122"/>
                        <a:sym typeface="Arial"/>
                      </a:rPr>
                      <m:t>𝑞</m:t>
                    </m:r>
                    <m:r>
                      <a:rPr lang="en-US" altLang="zh-CN" sz="1600" i="1" kern="0">
                        <a:solidFill>
                          <a:srgbClr val="000000"/>
                        </a:solidFill>
                        <a:latin typeface="Cambria Math" panose="02040503050406030204" pitchFamily="18" charset="0"/>
                        <a:ea typeface="微软雅黑" panose="020B0503020204020204" pitchFamily="34" charset="-122"/>
                        <a:sym typeface="Arial"/>
                      </a:rPr>
                      <m:t>: </m:t>
                    </m:r>
                  </m:oMath>
                </a14:m>
                <a:r>
                  <a:rPr lang="en-US" altLang="zh-CN" sz="1600" kern="0" dirty="0">
                    <a:solidFill>
                      <a:srgbClr val="000000"/>
                    </a:solidFill>
                    <a:latin typeface="Arial"/>
                    <a:ea typeface="微软雅黑" panose="020B0503020204020204" pitchFamily="34" charset="-122"/>
                    <a:cs typeface="Arial"/>
                    <a:sym typeface="Arial"/>
                  </a:rPr>
                  <a:t> order; </a:t>
                </a:r>
                <a14:m>
                  <m:oMath xmlns:m="http://schemas.openxmlformats.org/officeDocument/2006/math">
                    <m:sSub>
                      <m:sSubPr>
                        <m:ctrlPr>
                          <a:rPr lang="en-US" altLang="zh-CN" sz="1600" i="1" kern="0">
                            <a:solidFill>
                              <a:srgbClr val="000000"/>
                            </a:solidFill>
                            <a:latin typeface="Cambria Math" panose="02040503050406030204" pitchFamily="18" charset="0"/>
                            <a:ea typeface="微软雅黑" panose="020B0503020204020204" pitchFamily="34" charset="-122"/>
                            <a:sym typeface="Arial"/>
                          </a:rPr>
                        </m:ctrlPr>
                      </m:sSubPr>
                      <m:e>
                        <m:r>
                          <a:rPr lang="en-US" altLang="zh-CN" sz="1600" i="1" kern="0">
                            <a:solidFill>
                              <a:srgbClr val="000000"/>
                            </a:solidFill>
                            <a:latin typeface="Cambria Math" panose="02040503050406030204" pitchFamily="18" charset="0"/>
                            <a:ea typeface="微软雅黑" panose="020B0503020204020204" pitchFamily="34" charset="-122"/>
                            <a:sym typeface="Arial"/>
                          </a:rPr>
                          <m:t>𝑤</m:t>
                        </m:r>
                      </m:e>
                      <m:sub>
                        <m:r>
                          <a:rPr lang="en-US" altLang="zh-CN" sz="1600" i="1" kern="0">
                            <a:solidFill>
                              <a:srgbClr val="000000"/>
                            </a:solidFill>
                            <a:latin typeface="Cambria Math" panose="02040503050406030204" pitchFamily="18" charset="0"/>
                            <a:ea typeface="微软雅黑" panose="020B0503020204020204" pitchFamily="34" charset="-122"/>
                            <a:sym typeface="Arial"/>
                          </a:rPr>
                          <m:t>1</m:t>
                        </m:r>
                      </m:sub>
                    </m:sSub>
                  </m:oMath>
                </a14:m>
                <a:r>
                  <a:rPr lang="en-US" altLang="zh-CN" sz="1600" kern="0" dirty="0">
                    <a:solidFill>
                      <a:srgbClr val="000000"/>
                    </a:solidFill>
                    <a:latin typeface="Arial"/>
                    <a:ea typeface="微软雅黑" panose="020B0503020204020204" pitchFamily="34" charset="-122"/>
                    <a:cs typeface="Arial"/>
                    <a:sym typeface="Arial"/>
                  </a:rPr>
                  <a:t>…</a:t>
                </a:r>
                <a14:m>
                  <m:oMath xmlns:m="http://schemas.openxmlformats.org/officeDocument/2006/math">
                    <m:sSub>
                      <m:sSubPr>
                        <m:ctrlPr>
                          <a:rPr lang="en-US" altLang="zh-CN" sz="1600" i="1" kern="0">
                            <a:solidFill>
                              <a:srgbClr val="000000"/>
                            </a:solidFill>
                            <a:latin typeface="Cambria Math" panose="02040503050406030204" pitchFamily="18" charset="0"/>
                            <a:ea typeface="微软雅黑" panose="020B0503020204020204" pitchFamily="34" charset="-122"/>
                            <a:sym typeface="Arial"/>
                          </a:rPr>
                        </m:ctrlPr>
                      </m:sSubPr>
                      <m:e>
                        <m:r>
                          <a:rPr lang="en-US" altLang="zh-CN" sz="1600" i="1" kern="0">
                            <a:solidFill>
                              <a:srgbClr val="000000"/>
                            </a:solidFill>
                            <a:latin typeface="Cambria Math" panose="02040503050406030204" pitchFamily="18" charset="0"/>
                            <a:ea typeface="微软雅黑" panose="020B0503020204020204" pitchFamily="34" charset="-122"/>
                            <a:sym typeface="Arial"/>
                          </a:rPr>
                          <m:t>𝑤</m:t>
                        </m:r>
                      </m:e>
                      <m:sub>
                        <m:r>
                          <a:rPr lang="en-US" altLang="zh-CN" sz="1600" i="1" kern="0">
                            <a:solidFill>
                              <a:srgbClr val="000000"/>
                            </a:solidFill>
                            <a:latin typeface="Cambria Math" panose="02040503050406030204" pitchFamily="18" charset="0"/>
                            <a:ea typeface="微软雅黑" panose="020B0503020204020204" pitchFamily="34" charset="-122"/>
                            <a:sym typeface="Arial"/>
                          </a:rPr>
                          <m:t>𝑞</m:t>
                        </m:r>
                      </m:sub>
                    </m:sSub>
                    <m:r>
                      <a:rPr lang="en-US" altLang="zh-CN" sz="1600" i="1" kern="0">
                        <a:solidFill>
                          <a:srgbClr val="000000"/>
                        </a:solidFill>
                        <a:latin typeface="Cambria Math" panose="02040503050406030204" pitchFamily="18" charset="0"/>
                        <a:ea typeface="微软雅黑" panose="020B0503020204020204" pitchFamily="34" charset="-122"/>
                        <a:sym typeface="Arial"/>
                      </a:rPr>
                      <m:t>:</m:t>
                    </m:r>
                  </m:oMath>
                </a14:m>
                <a:r>
                  <a:rPr lang="en-US" altLang="zh-CN" sz="1600" kern="0" dirty="0">
                    <a:solidFill>
                      <a:srgbClr val="000000"/>
                    </a:solidFill>
                    <a:latin typeface="Arial"/>
                    <a:ea typeface="微软雅黑" panose="020B0503020204020204" pitchFamily="34" charset="-122"/>
                    <a:cs typeface="Arial"/>
                    <a:sym typeface="Arial"/>
                  </a:rPr>
                  <a:t> weights, assuming to be non-negative</a:t>
                </a:r>
              </a:p>
              <a:p>
                <a:pPr marL="800080" lvl="1" indent="-342891" defTabSz="1219170">
                  <a:lnSpc>
                    <a:spcPct val="130000"/>
                  </a:lnSpc>
                  <a:spcBef>
                    <a:spcPts val="200"/>
                  </a:spcBef>
                  <a:buClr>
                    <a:srgbClr val="ADADAD"/>
                  </a:buClr>
                  <a:buFont typeface="Arial" panose="020B0604020202020204" pitchFamily="34" charset="0"/>
                  <a:buChar char="•"/>
                </a:pPr>
                <a14:m>
                  <m:oMath xmlns:m="http://schemas.openxmlformats.org/officeDocument/2006/math">
                    <m:r>
                      <a:rPr lang="en-US" altLang="zh-CN" sz="1600" i="1" kern="0">
                        <a:solidFill>
                          <a:srgbClr val="000000"/>
                        </a:solidFill>
                        <a:latin typeface="Cambria Math" panose="02040503050406030204" pitchFamily="18" charset="0"/>
                        <a:ea typeface="微软雅黑" panose="020B0503020204020204" pitchFamily="34" charset="-122"/>
                        <a:sym typeface="Arial"/>
                      </a:rPr>
                      <m:t>𝐴</m:t>
                    </m:r>
                    <m:r>
                      <a:rPr lang="en-US" altLang="zh-CN" sz="1600" kern="0">
                        <a:solidFill>
                          <a:srgbClr val="000000"/>
                        </a:solidFill>
                        <a:latin typeface="Cambria Math" panose="02040503050406030204" pitchFamily="18" charset="0"/>
                        <a:ea typeface="微软雅黑" panose="020B0503020204020204" pitchFamily="34" charset="-122"/>
                        <a:sym typeface="Arial"/>
                      </a:rPr>
                      <m:t>: </m:t>
                    </m:r>
                  </m:oMath>
                </a14:m>
                <a:r>
                  <a:rPr lang="en-US" altLang="zh-CN" sz="1600" kern="0" dirty="0">
                    <a:solidFill>
                      <a:srgbClr val="000000"/>
                    </a:solidFill>
                    <a:latin typeface="Arial"/>
                    <a:ea typeface="微软雅黑" panose="020B0503020204020204" pitchFamily="34" charset="-122"/>
                    <a:cs typeface="Arial"/>
                    <a:sym typeface="Arial"/>
                  </a:rPr>
                  <a:t>could be replaced by other variations (such as the Laplacian matrix)</a:t>
                </a:r>
              </a:p>
              <a:p>
                <a:pPr marL="380990" indent="-380990" defTabSz="1219170">
                  <a:lnSpc>
                    <a:spcPct val="130000"/>
                  </a:lnSpc>
                  <a:spcBef>
                    <a:spcPts val="200"/>
                  </a:spcBef>
                  <a:buClr>
                    <a:srgbClr val="ADADAD"/>
                  </a:buClr>
                  <a:buFont typeface="Arial" panose="020B0604020202020204" pitchFamily="34" charset="0"/>
                  <a:buChar char="•"/>
                </a:pPr>
                <a:r>
                  <a:rPr lang="en-US" altLang="zh-CN" sz="2400" kern="0" dirty="0">
                    <a:solidFill>
                      <a:srgbClr val="000000"/>
                    </a:solidFill>
                    <a:latin typeface="Arial"/>
                    <a:ea typeface="微软雅黑" panose="020B0503020204020204" pitchFamily="34" charset="-122"/>
                    <a:cs typeface="Arial"/>
                    <a:sym typeface="Arial"/>
                  </a:rPr>
                  <a:t>Objective function: matrix factorization</a:t>
                </a:r>
              </a:p>
              <a:p>
                <a:pPr defTabSz="1219170">
                  <a:spcBef>
                    <a:spcPts val="200"/>
                  </a:spcBef>
                  <a:buClr>
                    <a:srgbClr val="ADADAD"/>
                  </a:buClr>
                </a:pPr>
                <a14:m>
                  <m:oMathPara xmlns:m="http://schemas.openxmlformats.org/officeDocument/2006/math">
                    <m:oMathParaPr>
                      <m:jc m:val="centerGroup"/>
                    </m:oMathParaPr>
                    <m:oMath xmlns:m="http://schemas.openxmlformats.org/officeDocument/2006/math">
                      <m:func>
                        <m:func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funcPr>
                        <m:fName>
                          <m:limLow>
                            <m:limLow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limLowPr>
                            <m:e>
                              <m:r>
                                <m:rPr>
                                  <m:sty m:val="p"/>
                                </m:rPr>
                                <a:rPr lang="en-US" altLang="zh-CN" sz="2133" kern="0">
                                  <a:solidFill>
                                    <a:srgbClr val="000000"/>
                                  </a:solidFill>
                                  <a:latin typeface="Cambria Math" panose="02040503050406030204" pitchFamily="18" charset="0"/>
                                  <a:ea typeface="微软雅黑" panose="020B0503020204020204" pitchFamily="34" charset="-122"/>
                                  <a:sym typeface="Arial"/>
                                </a:rPr>
                                <m:t>min</m:t>
                              </m:r>
                            </m:e>
                            <m:lim>
                              <m:sSup>
                                <m:sSup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133" i="1" kern="0">
                                      <a:solidFill>
                                        <a:srgbClr val="000000"/>
                                      </a:solidFill>
                                      <a:latin typeface="Cambria Math" panose="02040503050406030204" pitchFamily="18" charset="0"/>
                                      <a:ea typeface="微软雅黑" panose="020B0503020204020204" pitchFamily="34" charset="-122"/>
                                      <a:sym typeface="Arial"/>
                                    </a:rPr>
                                    <m:t>𝑈</m:t>
                                  </m:r>
                                </m:e>
                                <m:sup>
                                  <m:r>
                                    <a:rPr lang="en-US" altLang="zh-CN" sz="2133" i="1" kern="0">
                                      <a:solidFill>
                                        <a:srgbClr val="000000"/>
                                      </a:solidFill>
                                      <a:latin typeface="Cambria Math" panose="02040503050406030204" pitchFamily="18" charset="0"/>
                                      <a:ea typeface="微软雅黑" panose="020B0503020204020204" pitchFamily="34" charset="-122"/>
                                      <a:sym typeface="Arial"/>
                                    </a:rPr>
                                    <m:t>∗</m:t>
                                  </m:r>
                                </m:sup>
                              </m:sSup>
                              <m:r>
                                <a:rPr lang="en-US" altLang="zh-CN" sz="2133" i="1" kern="0">
                                  <a:solidFill>
                                    <a:srgbClr val="000000"/>
                                  </a:solidFill>
                                  <a:latin typeface="Cambria Math" panose="02040503050406030204" pitchFamily="18" charset="0"/>
                                  <a:ea typeface="微软雅黑" panose="020B0503020204020204" pitchFamily="34" charset="-122"/>
                                  <a:sym typeface="Arial"/>
                                </a:rPr>
                                <m:t>,</m:t>
                              </m:r>
                              <m:sSup>
                                <m:sSup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133" i="1" kern="0">
                                      <a:solidFill>
                                        <a:srgbClr val="000000"/>
                                      </a:solidFill>
                                      <a:latin typeface="Cambria Math" panose="02040503050406030204" pitchFamily="18" charset="0"/>
                                      <a:ea typeface="微软雅黑" panose="020B0503020204020204" pitchFamily="34" charset="-122"/>
                                      <a:sym typeface="Arial"/>
                                    </a:rPr>
                                    <m:t>𝑉</m:t>
                                  </m:r>
                                </m:e>
                                <m:sup>
                                  <m:r>
                                    <a:rPr lang="en-US" altLang="zh-CN" sz="2133" i="1" kern="0">
                                      <a:solidFill>
                                        <a:srgbClr val="000000"/>
                                      </a:solidFill>
                                      <a:latin typeface="Cambria Math" panose="02040503050406030204" pitchFamily="18" charset="0"/>
                                      <a:ea typeface="微软雅黑" panose="020B0503020204020204" pitchFamily="34" charset="-122"/>
                                      <a:sym typeface="Arial"/>
                                    </a:rPr>
                                    <m:t>∗</m:t>
                                  </m:r>
                                </m:sup>
                              </m:sSup>
                            </m:lim>
                          </m:limLow>
                        </m:fName>
                        <m:e>
                          <m:sSubSup>
                            <m:sSubSup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bSupPr>
                            <m:e>
                              <m:d>
                                <m:dPr>
                                  <m:begChr m:val="‖"/>
                                  <m:endChr m:val="‖"/>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dPr>
                                <m:e>
                                  <m:r>
                                    <a:rPr lang="en-US" altLang="zh-CN" sz="2133" i="1" kern="0">
                                      <a:solidFill>
                                        <a:srgbClr val="000000"/>
                                      </a:solidFill>
                                      <a:latin typeface="Cambria Math" panose="02040503050406030204" pitchFamily="18" charset="0"/>
                                      <a:ea typeface="微软雅黑" panose="020B0503020204020204" pitchFamily="34" charset="-122"/>
                                      <a:sym typeface="Arial"/>
                                    </a:rPr>
                                    <m:t>𝑆</m:t>
                                  </m:r>
                                  <m:r>
                                    <a:rPr lang="en-US" altLang="zh-CN" sz="2133" i="1" kern="0">
                                      <a:solidFill>
                                        <a:srgbClr val="000000"/>
                                      </a:solidFill>
                                      <a:latin typeface="Cambria Math" panose="02040503050406030204" pitchFamily="18" charset="0"/>
                                      <a:ea typeface="微软雅黑" panose="020B0503020204020204" pitchFamily="34" charset="-122"/>
                                      <a:sym typeface="Arial"/>
                                    </a:rPr>
                                    <m:t>−</m:t>
                                  </m:r>
                                  <m:sSup>
                                    <m:sSup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133" i="1" kern="0">
                                          <a:solidFill>
                                            <a:srgbClr val="000000"/>
                                          </a:solidFill>
                                          <a:latin typeface="Cambria Math" panose="02040503050406030204" pitchFamily="18" charset="0"/>
                                          <a:ea typeface="微软雅黑" panose="020B0503020204020204" pitchFamily="34" charset="-122"/>
                                          <a:sym typeface="Arial"/>
                                        </a:rPr>
                                        <m:t>𝑈</m:t>
                                      </m:r>
                                    </m:e>
                                    <m:sup>
                                      <m:r>
                                        <a:rPr lang="en-US" altLang="zh-CN" sz="2133" i="1" kern="0">
                                          <a:solidFill>
                                            <a:srgbClr val="000000"/>
                                          </a:solidFill>
                                          <a:latin typeface="Cambria Math" panose="02040503050406030204" pitchFamily="18" charset="0"/>
                                          <a:ea typeface="微软雅黑" panose="020B0503020204020204" pitchFamily="34" charset="-122"/>
                                          <a:sym typeface="Arial"/>
                                        </a:rPr>
                                        <m:t>∗</m:t>
                                      </m:r>
                                    </m:sup>
                                  </m:sSup>
                                  <m:sSup>
                                    <m:sSup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pPr>
                                    <m:e>
                                      <m:sSup>
                                        <m:sSup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133" i="1" kern="0">
                                              <a:solidFill>
                                                <a:srgbClr val="000000"/>
                                              </a:solidFill>
                                              <a:latin typeface="Cambria Math" panose="02040503050406030204" pitchFamily="18" charset="0"/>
                                              <a:ea typeface="微软雅黑" panose="020B0503020204020204" pitchFamily="34" charset="-122"/>
                                              <a:sym typeface="Arial"/>
                                            </a:rPr>
                                            <m:t>𝑉</m:t>
                                          </m:r>
                                        </m:e>
                                        <m:sup>
                                          <m:r>
                                            <a:rPr lang="en-US" altLang="zh-CN" sz="2133" i="1" kern="0">
                                              <a:solidFill>
                                                <a:srgbClr val="000000"/>
                                              </a:solidFill>
                                              <a:latin typeface="Cambria Math" panose="02040503050406030204" pitchFamily="18" charset="0"/>
                                              <a:ea typeface="微软雅黑" panose="020B0503020204020204" pitchFamily="34" charset="-122"/>
                                              <a:sym typeface="Arial"/>
                                            </a:rPr>
                                            <m:t>∗</m:t>
                                          </m:r>
                                        </m:sup>
                                      </m:sSup>
                                    </m:e>
                                    <m:sup>
                                      <m:r>
                                        <a:rPr lang="en-US" altLang="zh-CN" sz="2133" i="1" kern="0">
                                          <a:solidFill>
                                            <a:srgbClr val="000000"/>
                                          </a:solidFill>
                                          <a:latin typeface="Cambria Math" panose="02040503050406030204" pitchFamily="18" charset="0"/>
                                          <a:ea typeface="微软雅黑" panose="020B0503020204020204" pitchFamily="34" charset="-122"/>
                                          <a:sym typeface="Arial"/>
                                        </a:rPr>
                                        <m:t>𝑇</m:t>
                                      </m:r>
                                    </m:sup>
                                  </m:sSup>
                                </m:e>
                              </m:d>
                            </m:e>
                            <m:sub>
                              <m:r>
                                <a:rPr lang="en-US" altLang="zh-CN" sz="2133" i="1" kern="0">
                                  <a:solidFill>
                                    <a:srgbClr val="000000"/>
                                  </a:solidFill>
                                  <a:latin typeface="Cambria Math" panose="02040503050406030204" pitchFamily="18" charset="0"/>
                                  <a:ea typeface="微软雅黑" panose="020B0503020204020204" pitchFamily="34" charset="-122"/>
                                  <a:sym typeface="Arial"/>
                                </a:rPr>
                                <m:t>𝐹</m:t>
                              </m:r>
                            </m:sub>
                            <m:sup>
                              <m:r>
                                <a:rPr lang="en-US" altLang="zh-CN" sz="2133" i="1" kern="0">
                                  <a:solidFill>
                                    <a:srgbClr val="000000"/>
                                  </a:solidFill>
                                  <a:latin typeface="Cambria Math" panose="02040503050406030204" pitchFamily="18" charset="0"/>
                                  <a:ea typeface="微软雅黑" panose="020B0503020204020204" pitchFamily="34" charset="-122"/>
                                  <a:sym typeface="Arial"/>
                                </a:rPr>
                                <m:t>2</m:t>
                              </m:r>
                            </m:sup>
                          </m:sSubSup>
                        </m:e>
                      </m:func>
                    </m:oMath>
                  </m:oMathPara>
                </a14:m>
                <a:endParaRPr lang="en-US" altLang="zh-CN" sz="2400" kern="0" dirty="0">
                  <a:solidFill>
                    <a:srgbClr val="000000"/>
                  </a:solidFill>
                  <a:latin typeface="Arial"/>
                  <a:ea typeface="微软雅黑" panose="020B0503020204020204" pitchFamily="34" charset="-122"/>
                  <a:cs typeface="Arial"/>
                  <a:sym typeface="Arial"/>
                </a:endParaRPr>
              </a:p>
              <a:p>
                <a:pPr marL="800080" lvl="1" indent="-342891" defTabSz="1219170">
                  <a:lnSpc>
                    <a:spcPct val="130000"/>
                  </a:lnSpc>
                  <a:spcBef>
                    <a:spcPts val="200"/>
                  </a:spcBef>
                  <a:buClr>
                    <a:srgbClr val="ADADAD"/>
                  </a:buClr>
                  <a:buFont typeface="Arial" panose="020B0604020202020204" pitchFamily="34" charset="0"/>
                  <a:buChar char="•"/>
                </a:pPr>
                <a14:m>
                  <m:oMath xmlns:m="http://schemas.openxmlformats.org/officeDocument/2006/math">
                    <m:sSup>
                      <m:sSupPr>
                        <m:ctrlPr>
                          <a:rPr lang="en-US" altLang="zh-CN" sz="1600"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1600" i="1" kern="0">
                            <a:solidFill>
                              <a:srgbClr val="000000"/>
                            </a:solidFill>
                            <a:latin typeface="Cambria Math" panose="02040503050406030204" pitchFamily="18" charset="0"/>
                            <a:ea typeface="微软雅黑" panose="020B0503020204020204" pitchFamily="34" charset="-122"/>
                            <a:sym typeface="Arial"/>
                          </a:rPr>
                          <m:t>𝑈</m:t>
                        </m:r>
                      </m:e>
                      <m:sup>
                        <m:r>
                          <a:rPr lang="en-US" altLang="zh-CN" sz="1600" i="1" kern="0">
                            <a:solidFill>
                              <a:srgbClr val="000000"/>
                            </a:solidFill>
                            <a:latin typeface="Cambria Math" panose="02040503050406030204" pitchFamily="18" charset="0"/>
                            <a:ea typeface="微软雅黑" panose="020B0503020204020204" pitchFamily="34" charset="-122"/>
                            <a:sym typeface="Arial"/>
                          </a:rPr>
                          <m:t>∗</m:t>
                        </m:r>
                      </m:sup>
                    </m:sSup>
                    <m:r>
                      <a:rPr lang="en-US" altLang="zh-CN" sz="1600" i="1" kern="0">
                        <a:solidFill>
                          <a:srgbClr val="000000"/>
                        </a:solidFill>
                        <a:latin typeface="Cambria Math" panose="02040503050406030204" pitchFamily="18" charset="0"/>
                        <a:ea typeface="微软雅黑" panose="020B0503020204020204" pitchFamily="34" charset="-122"/>
                        <a:sym typeface="Arial"/>
                      </a:rPr>
                      <m:t>,</m:t>
                    </m:r>
                    <m:sSup>
                      <m:sSupPr>
                        <m:ctrlPr>
                          <a:rPr lang="en-US" altLang="zh-CN" sz="1600"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1600" i="1" kern="0">
                            <a:solidFill>
                              <a:srgbClr val="000000"/>
                            </a:solidFill>
                            <a:latin typeface="Cambria Math" panose="02040503050406030204" pitchFamily="18" charset="0"/>
                            <a:ea typeface="微软雅黑" panose="020B0503020204020204" pitchFamily="34" charset="-122"/>
                            <a:sym typeface="Arial"/>
                          </a:rPr>
                          <m:t>𝑉</m:t>
                        </m:r>
                      </m:e>
                      <m:sup>
                        <m:r>
                          <a:rPr lang="en-US" altLang="zh-CN" sz="1600" i="1" kern="0">
                            <a:solidFill>
                              <a:srgbClr val="000000"/>
                            </a:solidFill>
                            <a:latin typeface="Cambria Math" panose="02040503050406030204" pitchFamily="18" charset="0"/>
                            <a:ea typeface="微软雅黑" panose="020B0503020204020204" pitchFamily="34" charset="-122"/>
                            <a:sym typeface="Arial"/>
                          </a:rPr>
                          <m:t>∗</m:t>
                        </m:r>
                      </m:sup>
                    </m:sSup>
                    <m:r>
                      <a:rPr lang="en-US" altLang="zh-CN" sz="1600" i="1" kern="0">
                        <a:solidFill>
                          <a:srgbClr val="000000"/>
                        </a:solidFill>
                        <a:latin typeface="Cambria Math" panose="02040503050406030204" pitchFamily="18" charset="0"/>
                        <a:ea typeface="微软雅黑" panose="020B0503020204020204" pitchFamily="34" charset="-122"/>
                        <a:sym typeface="Arial"/>
                      </a:rPr>
                      <m:t>∈</m:t>
                    </m:r>
                    <m:sSup>
                      <m:sSupPr>
                        <m:ctrlPr>
                          <a:rPr lang="en-US" altLang="zh-CN" sz="1600" i="1" kern="0">
                            <a:solidFill>
                              <a:srgbClr val="000000"/>
                            </a:solidFill>
                            <a:latin typeface="Cambria Math" panose="02040503050406030204" pitchFamily="18" charset="0"/>
                            <a:ea typeface="Cambria Math" panose="02040503050406030204" pitchFamily="18" charset="0"/>
                            <a:sym typeface="Arial"/>
                          </a:rPr>
                        </m:ctrlPr>
                      </m:sSupPr>
                      <m:e>
                        <m:r>
                          <a:rPr lang="en-US" altLang="zh-CN" sz="1600" i="1" kern="0">
                            <a:solidFill>
                              <a:srgbClr val="000000"/>
                            </a:solidFill>
                            <a:latin typeface="Cambria Math" panose="02040503050406030204" pitchFamily="18" charset="0"/>
                            <a:ea typeface="Cambria Math" panose="02040503050406030204" pitchFamily="18" charset="0"/>
                            <a:sym typeface="Arial"/>
                          </a:rPr>
                          <m:t>ℝ</m:t>
                        </m:r>
                      </m:e>
                      <m:sup>
                        <m:r>
                          <a:rPr lang="en-US" altLang="zh-CN" sz="1600" i="1" kern="0">
                            <a:solidFill>
                              <a:srgbClr val="000000"/>
                            </a:solidFill>
                            <a:latin typeface="Cambria Math" panose="02040503050406030204" pitchFamily="18" charset="0"/>
                            <a:ea typeface="Cambria Math" panose="02040503050406030204" pitchFamily="18" charset="0"/>
                            <a:sym typeface="Arial"/>
                          </a:rPr>
                          <m:t>𝑁</m:t>
                        </m:r>
                        <m:r>
                          <a:rPr lang="en-US" altLang="zh-CN" sz="1600" i="1" kern="0">
                            <a:solidFill>
                              <a:srgbClr val="000000"/>
                            </a:solidFill>
                            <a:latin typeface="Cambria Math" panose="02040503050406030204" pitchFamily="18" charset="0"/>
                            <a:ea typeface="Cambria Math" panose="02040503050406030204" pitchFamily="18" charset="0"/>
                            <a:sym typeface="Arial"/>
                          </a:rPr>
                          <m:t>×</m:t>
                        </m:r>
                        <m:r>
                          <a:rPr lang="en-US" altLang="zh-CN" sz="1600" i="1" kern="0">
                            <a:solidFill>
                              <a:srgbClr val="000000"/>
                            </a:solidFill>
                            <a:latin typeface="Cambria Math" panose="02040503050406030204" pitchFamily="18" charset="0"/>
                            <a:ea typeface="Cambria Math" panose="02040503050406030204" pitchFamily="18" charset="0"/>
                            <a:sym typeface="Arial"/>
                          </a:rPr>
                          <m:t>𝑑</m:t>
                        </m:r>
                      </m:sup>
                    </m:sSup>
                  </m:oMath>
                </a14:m>
                <a:r>
                  <a:rPr lang="en-US" altLang="zh-CN" sz="1600" kern="0" dirty="0">
                    <a:solidFill>
                      <a:srgbClr val="000000"/>
                    </a:solidFill>
                    <a:latin typeface="Arial"/>
                    <a:ea typeface="微软雅黑" panose="020B0503020204020204" pitchFamily="34" charset="-122"/>
                    <a:cs typeface="Arial"/>
                    <a:sym typeface="Arial"/>
                  </a:rPr>
                  <a:t>: left/right embedding vectors</a:t>
                </a:r>
              </a:p>
              <a:p>
                <a:pPr marL="800080" lvl="1" indent="-342891" defTabSz="1219170">
                  <a:lnSpc>
                    <a:spcPct val="130000"/>
                  </a:lnSpc>
                  <a:spcBef>
                    <a:spcPts val="200"/>
                  </a:spcBef>
                  <a:buClr>
                    <a:srgbClr val="ADADAD"/>
                  </a:buClr>
                  <a:buFont typeface="Arial" panose="020B0604020202020204" pitchFamily="34" charset="0"/>
                  <a:buChar char="•"/>
                </a:pPr>
                <a:r>
                  <a:rPr lang="en-US" altLang="zh-CN" sz="1600" kern="0" dirty="0">
                    <a:solidFill>
                      <a:srgbClr val="000000"/>
                    </a:solidFill>
                    <a:latin typeface="Arial"/>
                    <a:ea typeface="微软雅黑" panose="020B0503020204020204" pitchFamily="34" charset="-122"/>
                    <a:cs typeface="Arial"/>
                    <a:sym typeface="Arial"/>
                  </a:rPr>
                  <a:t>d: dimensionality of the space</a:t>
                </a:r>
              </a:p>
              <a:p>
                <a:pPr marL="380990" indent="-380990" defTabSz="1219170">
                  <a:lnSpc>
                    <a:spcPct val="120000"/>
                  </a:lnSpc>
                  <a:spcBef>
                    <a:spcPts val="200"/>
                  </a:spcBef>
                  <a:buClr>
                    <a:srgbClr val="ADADAD"/>
                  </a:buClr>
                  <a:buFont typeface="Arial" panose="020B0604020202020204" pitchFamily="34" charset="0"/>
                  <a:buChar char="•"/>
                </a:pPr>
                <a:r>
                  <a:rPr lang="en-US" altLang="zh-CN" sz="2400" kern="0" dirty="0">
                    <a:solidFill>
                      <a:srgbClr val="000000"/>
                    </a:solidFill>
                    <a:latin typeface="Arial"/>
                    <a:ea typeface="微软雅黑" panose="020B0503020204020204" pitchFamily="34" charset="-122"/>
                    <a:cs typeface="Arial"/>
                    <a:sym typeface="Arial"/>
                  </a:rPr>
                  <a:t>Optimal solution: Singular Value Decomposition (SVD)</a:t>
                </a:r>
              </a:p>
              <a:p>
                <a:pPr marL="838179" lvl="1" indent="-380990" defTabSz="1219170">
                  <a:lnSpc>
                    <a:spcPct val="120000"/>
                  </a:lnSpc>
                  <a:spcBef>
                    <a:spcPts val="200"/>
                  </a:spcBef>
                  <a:buClr>
                    <a:srgbClr val="ADADAD"/>
                  </a:buClr>
                  <a:buFont typeface="Arial" panose="020B0604020202020204" pitchFamily="34" charset="0"/>
                  <a:buChar char="•"/>
                </a:pPr>
                <a14:m>
                  <m:oMath xmlns:m="http://schemas.openxmlformats.org/officeDocument/2006/math">
                    <m:d>
                      <m:dPr>
                        <m:begChr m:val="["/>
                        <m:endChr m:val="]"/>
                        <m:ctrlPr>
                          <a:rPr lang="en-US" altLang="zh-CN" sz="1867" i="1" kern="0">
                            <a:solidFill>
                              <a:srgbClr val="000000"/>
                            </a:solidFill>
                            <a:latin typeface="Cambria Math" panose="02040503050406030204" pitchFamily="18" charset="0"/>
                            <a:ea typeface="微软雅黑" panose="020B0503020204020204" pitchFamily="34" charset="-122"/>
                            <a:sym typeface="Arial"/>
                          </a:rPr>
                        </m:ctrlPr>
                      </m:dPr>
                      <m:e>
                        <m:r>
                          <a:rPr lang="en-US" altLang="zh-CN" sz="1867" i="1" kern="0">
                            <a:solidFill>
                              <a:srgbClr val="000000"/>
                            </a:solidFill>
                            <a:latin typeface="Cambria Math" panose="02040503050406030204" pitchFamily="18" charset="0"/>
                            <a:ea typeface="微软雅黑" panose="020B0503020204020204" pitchFamily="34" charset="-122"/>
                            <a:sym typeface="Arial"/>
                          </a:rPr>
                          <m:t>𝑈</m:t>
                        </m:r>
                        <m:r>
                          <a:rPr lang="en-US" altLang="zh-CN" sz="1867" i="1" kern="0">
                            <a:solidFill>
                              <a:srgbClr val="000000"/>
                            </a:solidFill>
                            <a:latin typeface="Cambria Math" panose="02040503050406030204" pitchFamily="18" charset="0"/>
                            <a:ea typeface="微软雅黑" panose="020B0503020204020204" pitchFamily="34" charset="-122"/>
                            <a:sym typeface="Arial"/>
                          </a:rPr>
                          <m:t>,</m:t>
                        </m:r>
                        <m:r>
                          <m:rPr>
                            <m:sty m:val="p"/>
                          </m:rPr>
                          <a:rPr lang="en-US" altLang="zh-CN" sz="1867" kern="0">
                            <a:solidFill>
                              <a:srgbClr val="000000"/>
                            </a:solidFill>
                            <a:latin typeface="Cambria Math" panose="02040503050406030204" pitchFamily="18" charset="0"/>
                            <a:ea typeface="微软雅黑" panose="020B0503020204020204" pitchFamily="34" charset="-122"/>
                            <a:sym typeface="Arial"/>
                          </a:rPr>
                          <m:t>Σ</m:t>
                        </m:r>
                        <m:r>
                          <a:rPr lang="en-US" altLang="zh-CN" sz="1867" i="1" kern="0">
                            <a:solidFill>
                              <a:srgbClr val="000000"/>
                            </a:solidFill>
                            <a:latin typeface="Cambria Math" panose="02040503050406030204" pitchFamily="18" charset="0"/>
                            <a:ea typeface="微软雅黑" panose="020B0503020204020204" pitchFamily="34" charset="-122"/>
                            <a:sym typeface="Arial"/>
                          </a:rPr>
                          <m:t>,</m:t>
                        </m:r>
                        <m:r>
                          <a:rPr lang="en-US" altLang="zh-CN" sz="1867" i="1" kern="0">
                            <a:solidFill>
                              <a:srgbClr val="000000"/>
                            </a:solidFill>
                            <a:latin typeface="Cambria Math" panose="02040503050406030204" pitchFamily="18" charset="0"/>
                            <a:ea typeface="微软雅黑" panose="020B0503020204020204" pitchFamily="34" charset="-122"/>
                            <a:sym typeface="Arial"/>
                          </a:rPr>
                          <m:t>𝑉</m:t>
                        </m:r>
                      </m:e>
                    </m:d>
                    <m:r>
                      <a:rPr lang="en-US" altLang="zh-CN" sz="1867" i="1" kern="0">
                        <a:solidFill>
                          <a:srgbClr val="000000"/>
                        </a:solidFill>
                        <a:latin typeface="Cambria Math" panose="02040503050406030204" pitchFamily="18" charset="0"/>
                        <a:ea typeface="微软雅黑" panose="020B0503020204020204" pitchFamily="34" charset="-122"/>
                        <a:sym typeface="Arial"/>
                      </a:rPr>
                      <m:t>:</m:t>
                    </m:r>
                  </m:oMath>
                </a14:m>
                <a:r>
                  <a:rPr lang="en-US" altLang="zh-CN" sz="1867" kern="0" dirty="0">
                    <a:solidFill>
                      <a:srgbClr val="000000"/>
                    </a:solidFill>
                    <a:latin typeface="Arial"/>
                    <a:ea typeface="微软雅黑" panose="020B0503020204020204" pitchFamily="34" charset="-122"/>
                    <a:cs typeface="Arial"/>
                    <a:sym typeface="Arial"/>
                  </a:rPr>
                  <a:t> top-d SVD results</a:t>
                </a:r>
              </a:p>
              <a:p>
                <a:pPr marL="0" lvl="1" defTabSz="1219170">
                  <a:lnSpc>
                    <a:spcPct val="120000"/>
                  </a:lnSpc>
                  <a:spcBef>
                    <a:spcPts val="200"/>
                  </a:spcBef>
                  <a:buClr>
                    <a:srgbClr val="ADADAD"/>
                  </a:buClr>
                </a:pPr>
                <a14:m>
                  <m:oMathPara xmlns:m="http://schemas.openxmlformats.org/officeDocument/2006/math">
                    <m:oMathParaPr>
                      <m:jc m:val="centerGroup"/>
                    </m:oMathParaPr>
                    <m:oMath xmlns:m="http://schemas.openxmlformats.org/officeDocument/2006/math">
                      <m:sSup>
                        <m:sSup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133" i="1" kern="0">
                              <a:solidFill>
                                <a:srgbClr val="000000"/>
                              </a:solidFill>
                              <a:latin typeface="Cambria Math" panose="02040503050406030204" pitchFamily="18" charset="0"/>
                              <a:ea typeface="微软雅黑" panose="020B0503020204020204" pitchFamily="34" charset="-122"/>
                              <a:sym typeface="Arial"/>
                            </a:rPr>
                            <m:t>𝑈</m:t>
                          </m:r>
                        </m:e>
                        <m:sup>
                          <m:r>
                            <a:rPr lang="en-US" altLang="zh-CN" sz="2133" i="1" kern="0">
                              <a:solidFill>
                                <a:srgbClr val="000000"/>
                              </a:solidFill>
                              <a:latin typeface="Cambria Math" panose="02040503050406030204" pitchFamily="18" charset="0"/>
                              <a:ea typeface="微软雅黑" panose="020B0503020204020204" pitchFamily="34" charset="-122"/>
                              <a:sym typeface="Arial"/>
                            </a:rPr>
                            <m:t>∗</m:t>
                          </m:r>
                        </m:sup>
                      </m:sSup>
                      <m:r>
                        <a:rPr lang="en-US" altLang="zh-CN" sz="2133" i="1" kern="0">
                          <a:solidFill>
                            <a:srgbClr val="000000"/>
                          </a:solidFill>
                          <a:latin typeface="Cambria Math" panose="02040503050406030204" pitchFamily="18" charset="0"/>
                          <a:ea typeface="微软雅黑" panose="020B0503020204020204" pitchFamily="34" charset="-122"/>
                          <a:sym typeface="Arial"/>
                        </a:rPr>
                        <m:t>=</m:t>
                      </m:r>
                      <m:r>
                        <a:rPr lang="en-US" altLang="zh-CN" sz="2133" i="1" kern="0">
                          <a:solidFill>
                            <a:srgbClr val="000000"/>
                          </a:solidFill>
                          <a:latin typeface="Cambria Math" panose="02040503050406030204" pitchFamily="18" charset="0"/>
                          <a:ea typeface="微软雅黑" panose="020B0503020204020204" pitchFamily="34" charset="-122"/>
                          <a:sym typeface="Arial"/>
                        </a:rPr>
                        <m:t>𝑈</m:t>
                      </m:r>
                      <m:rad>
                        <m:radPr>
                          <m:degHide m:val="on"/>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radPr>
                        <m:deg/>
                        <m:e>
                          <m:r>
                            <m:rPr>
                              <m:sty m:val="p"/>
                            </m:rPr>
                            <a:rPr lang="en-US" altLang="zh-CN" sz="2133" kern="0">
                              <a:solidFill>
                                <a:srgbClr val="000000"/>
                              </a:solidFill>
                              <a:latin typeface="Cambria Math" panose="02040503050406030204" pitchFamily="18" charset="0"/>
                              <a:ea typeface="微软雅黑" panose="020B0503020204020204" pitchFamily="34" charset="-122"/>
                              <a:sym typeface="Arial"/>
                            </a:rPr>
                            <m:t>Σ</m:t>
                          </m:r>
                        </m:e>
                      </m:rad>
                      <m:r>
                        <a:rPr lang="en-US" altLang="zh-CN" sz="2133" i="1" kern="0">
                          <a:solidFill>
                            <a:srgbClr val="000000"/>
                          </a:solidFill>
                          <a:latin typeface="Cambria Math" panose="02040503050406030204" pitchFamily="18" charset="0"/>
                          <a:ea typeface="微软雅黑" panose="020B0503020204020204" pitchFamily="34" charset="-122"/>
                          <a:sym typeface="Arial"/>
                        </a:rPr>
                        <m:t>,  </m:t>
                      </m:r>
                      <m:sSup>
                        <m:sSupPr>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133" i="1" kern="0">
                              <a:solidFill>
                                <a:srgbClr val="000000"/>
                              </a:solidFill>
                              <a:latin typeface="Cambria Math" panose="02040503050406030204" pitchFamily="18" charset="0"/>
                              <a:ea typeface="微软雅黑" panose="020B0503020204020204" pitchFamily="34" charset="-122"/>
                              <a:sym typeface="Arial"/>
                            </a:rPr>
                            <m:t>𝑉</m:t>
                          </m:r>
                        </m:e>
                        <m:sup>
                          <m:r>
                            <a:rPr lang="en-US" altLang="zh-CN" sz="2133" i="1" kern="0">
                              <a:solidFill>
                                <a:srgbClr val="000000"/>
                              </a:solidFill>
                              <a:latin typeface="Cambria Math" panose="02040503050406030204" pitchFamily="18" charset="0"/>
                              <a:ea typeface="微软雅黑" panose="020B0503020204020204" pitchFamily="34" charset="-122"/>
                              <a:sym typeface="Arial"/>
                            </a:rPr>
                            <m:t>∗</m:t>
                          </m:r>
                        </m:sup>
                      </m:sSup>
                      <m:r>
                        <a:rPr lang="en-US" altLang="zh-CN" sz="2133" i="1" kern="0">
                          <a:solidFill>
                            <a:srgbClr val="000000"/>
                          </a:solidFill>
                          <a:latin typeface="Cambria Math" panose="02040503050406030204" pitchFamily="18" charset="0"/>
                          <a:ea typeface="微软雅黑" panose="020B0503020204020204" pitchFamily="34" charset="-122"/>
                          <a:sym typeface="Arial"/>
                        </a:rPr>
                        <m:t>=</m:t>
                      </m:r>
                      <m:r>
                        <a:rPr lang="en-US" altLang="zh-CN" sz="2133" i="1" kern="0">
                          <a:solidFill>
                            <a:srgbClr val="000000"/>
                          </a:solidFill>
                          <a:latin typeface="Cambria Math" panose="02040503050406030204" pitchFamily="18" charset="0"/>
                          <a:ea typeface="微软雅黑" panose="020B0503020204020204" pitchFamily="34" charset="-122"/>
                          <a:sym typeface="Arial"/>
                        </a:rPr>
                        <m:t>𝑉</m:t>
                      </m:r>
                      <m:rad>
                        <m:radPr>
                          <m:degHide m:val="on"/>
                          <m:ctrlPr>
                            <a:rPr lang="en-US" altLang="zh-CN" sz="2133" i="1" kern="0">
                              <a:solidFill>
                                <a:srgbClr val="000000"/>
                              </a:solidFill>
                              <a:latin typeface="Cambria Math" panose="02040503050406030204" pitchFamily="18" charset="0"/>
                              <a:ea typeface="微软雅黑" panose="020B0503020204020204" pitchFamily="34" charset="-122"/>
                              <a:sym typeface="Arial"/>
                            </a:rPr>
                          </m:ctrlPr>
                        </m:radPr>
                        <m:deg/>
                        <m:e>
                          <m:r>
                            <m:rPr>
                              <m:sty m:val="p"/>
                            </m:rPr>
                            <a:rPr lang="en-US" altLang="zh-CN" sz="2133" kern="0">
                              <a:solidFill>
                                <a:srgbClr val="000000"/>
                              </a:solidFill>
                              <a:latin typeface="Cambria Math" panose="02040503050406030204" pitchFamily="18" charset="0"/>
                              <a:ea typeface="微软雅黑" panose="020B0503020204020204" pitchFamily="34" charset="-122"/>
                              <a:sym typeface="Arial"/>
                            </a:rPr>
                            <m:t>Σ</m:t>
                          </m:r>
                        </m:e>
                      </m:rad>
                    </m:oMath>
                  </m:oMathPara>
                </a14:m>
                <a:endParaRPr lang="en-US" altLang="zh-CN" sz="2133" kern="0" dirty="0">
                  <a:solidFill>
                    <a:srgbClr val="000000"/>
                  </a:solidFill>
                  <a:latin typeface="Arial"/>
                  <a:ea typeface="微软雅黑" panose="020B0503020204020204" pitchFamily="34" charset="-122"/>
                  <a:cs typeface="Arial"/>
                  <a:sym typeface="Aria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25110" y="1103708"/>
                <a:ext cx="10157044" cy="4793748"/>
              </a:xfrm>
              <a:prstGeom prst="rect">
                <a:avLst/>
              </a:prstGeom>
              <a:blipFill>
                <a:blip r:embed="rId3"/>
                <a:stretch>
                  <a:fillRect l="-749"/>
                </a:stretch>
              </a:blipFill>
            </p:spPr>
            <p:txBody>
              <a:bodyPr/>
              <a:lstStyle/>
              <a:p>
                <a:r>
                  <a:rPr lang="en-US">
                    <a:noFill/>
                  </a:rPr>
                  <a:t> </a:t>
                </a:r>
              </a:p>
            </p:txBody>
          </p:sp>
        </mc:Fallback>
      </mc:AlternateContent>
      <p:sp>
        <p:nvSpPr>
          <p:cNvPr id="6" name="矩形 5"/>
          <p:cNvSpPr/>
          <p:nvPr/>
        </p:nvSpPr>
        <p:spPr>
          <a:xfrm>
            <a:off x="1961786" y="6480034"/>
            <a:ext cx="8313023" cy="338554"/>
          </a:xfrm>
          <a:prstGeom prst="rect">
            <a:avLst/>
          </a:prstGeom>
        </p:spPr>
        <p:txBody>
          <a:bodyPr wrap="square">
            <a:spAutoFit/>
          </a:bodyPr>
          <a:lstStyle/>
          <a:p>
            <a:pPr defTabSz="1219170">
              <a:buClr>
                <a:srgbClr val="000000"/>
              </a:buClr>
            </a:pPr>
            <a:r>
              <a:rPr lang="en-US" altLang="zh-CN" sz="1600" kern="0" dirty="0">
                <a:solidFill>
                  <a:srgbClr val="000000"/>
                </a:solidFill>
                <a:latin typeface="Arial"/>
                <a:ea typeface="华文楷体" panose="02010600040101010101" pitchFamily="2" charset="-122"/>
                <a:cs typeface="Arial"/>
                <a:sym typeface="Arial"/>
              </a:rPr>
              <a:t>Z. Zhang, et al. Arbitrary-Order Proximity Preserved Network Embedding. </a:t>
            </a:r>
            <a:r>
              <a:rPr lang="en-US" altLang="zh-CN" sz="1600" i="1" kern="0" dirty="0">
                <a:solidFill>
                  <a:srgbClr val="000000"/>
                </a:solidFill>
                <a:latin typeface="Arial"/>
                <a:ea typeface="华文楷体" panose="02010600040101010101" pitchFamily="2" charset="-122"/>
                <a:cs typeface="Arial"/>
                <a:sym typeface="Arial"/>
              </a:rPr>
              <a:t>KDD, 2018. </a:t>
            </a:r>
            <a:endParaRPr lang="zh-CN" altLang="en-US" sz="1600" i="1" kern="0" dirty="0">
              <a:solidFill>
                <a:srgbClr val="000000"/>
              </a:solidFill>
              <a:latin typeface="Arial"/>
              <a:cs typeface="Arial"/>
              <a:sym typeface="Arial"/>
            </a:endParaRPr>
          </a:p>
        </p:txBody>
      </p:sp>
    </p:spTree>
    <p:extLst>
      <p:ext uri="{BB962C8B-B14F-4D97-AF65-F5344CB8AC3E}">
        <p14:creationId xmlns:p14="http://schemas.microsoft.com/office/powerpoint/2010/main" val="1492587686"/>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nvSpPr>
        <p:spPr>
          <a:xfrm>
            <a:off x="426627" y="120304"/>
            <a:ext cx="114625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9170">
              <a:buClr>
                <a:srgbClr val="000000"/>
              </a:buClr>
            </a:pPr>
            <a:r>
              <a:rPr lang="en-US" altLang="zh-CN" sz="4267" b="1" dirty="0">
                <a:solidFill>
                  <a:srgbClr val="7030A0"/>
                </a:solidFill>
                <a:latin typeface="微软雅黑" panose="020B0503020204020204" pitchFamily="34" charset="-122"/>
                <a:ea typeface="微软雅黑" panose="020B0503020204020204" pitchFamily="34" charset="-122"/>
                <a:sym typeface="Arial"/>
              </a:rPr>
              <a:t>Problem Transformation</a:t>
            </a:r>
            <a:endParaRPr lang="zh-CN" altLang="en-US" sz="4267" b="1" dirty="0">
              <a:solidFill>
                <a:srgbClr val="7030A0"/>
              </a:solidFill>
              <a:latin typeface="微软雅黑" panose="020B0503020204020204" pitchFamily="34" charset="-122"/>
              <a:ea typeface="微软雅黑" panose="020B0503020204020204" pitchFamily="34" charset="-122"/>
              <a:sym typeface="Arial"/>
            </a:endParaRPr>
          </a:p>
        </p:txBody>
      </p:sp>
      <mc:AlternateContent xmlns:mc="http://schemas.openxmlformats.org/markup-compatibility/2006" xmlns:a14="http://schemas.microsoft.com/office/drawing/2010/main">
        <mc:Choice Requires="a14">
          <p:sp>
            <p:nvSpPr>
              <p:cNvPr id="10" name="文本框 9"/>
              <p:cNvSpPr txBox="1"/>
              <p:nvPr/>
            </p:nvSpPr>
            <p:spPr>
              <a:xfrm>
                <a:off x="426627" y="1101103"/>
                <a:ext cx="10155527" cy="4523739"/>
              </a:xfrm>
              <a:prstGeom prst="rect">
                <a:avLst/>
              </a:prstGeom>
              <a:noFill/>
            </p:spPr>
            <p:txBody>
              <a:bodyPr wrap="square" rtlCol="0">
                <a:spAutoFit/>
              </a:bodyPr>
              <a:lstStyle/>
              <a:p>
                <a:pPr marL="380990" indent="-380990" algn="just" defTabSz="1219170">
                  <a:lnSpc>
                    <a:spcPct val="130000"/>
                  </a:lnSpc>
                  <a:buClr>
                    <a:srgbClr val="ADADAD"/>
                  </a:buClr>
                  <a:buFont typeface="Arial" panose="020B0604020202020204" pitchFamily="34" charset="0"/>
                  <a:buChar char="•"/>
                </a:pPr>
                <a:r>
                  <a:rPr lang="en-US" altLang="zh-CN" sz="2667" kern="0" dirty="0">
                    <a:solidFill>
                      <a:srgbClr val="000000"/>
                    </a:solidFill>
                    <a:latin typeface="Arial"/>
                    <a:ea typeface="微软雅黑" panose="020B0503020204020204" pitchFamily="34" charset="-122"/>
                    <a:cs typeface="Arial"/>
                    <a:sym typeface="Arial"/>
                  </a:rPr>
                  <a:t> The equivalence between top-d SVD and </a:t>
                </a:r>
                <a:r>
                  <a:rPr lang="en-US" altLang="zh-CN" sz="2667" kern="0" dirty="0" err="1">
                    <a:solidFill>
                      <a:srgbClr val="000000"/>
                    </a:solidFill>
                    <a:latin typeface="Arial"/>
                    <a:ea typeface="微软雅黑" panose="020B0503020204020204" pitchFamily="34" charset="-122"/>
                    <a:cs typeface="Arial"/>
                    <a:sym typeface="Arial"/>
                  </a:rPr>
                  <a:t>eigen</a:t>
                </a:r>
                <a:r>
                  <a:rPr lang="en-US" altLang="zh-CN" sz="2667" kern="0" dirty="0">
                    <a:solidFill>
                      <a:srgbClr val="000000"/>
                    </a:solidFill>
                    <a:latin typeface="Arial"/>
                    <a:ea typeface="微软雅黑" panose="020B0503020204020204" pitchFamily="34" charset="-122"/>
                    <a:cs typeface="Arial"/>
                    <a:sym typeface="Arial"/>
                  </a:rPr>
                  <a:t>-decomposition</a:t>
                </a:r>
              </a:p>
              <a:p>
                <a:pPr marL="838179" lvl="1" indent="-380990" algn="just" defTabSz="1219170">
                  <a:lnSpc>
                    <a:spcPct val="130000"/>
                  </a:lnSpc>
                  <a:buClr>
                    <a:srgbClr val="ADADAD"/>
                  </a:buClr>
                  <a:buFont typeface="Arial" panose="020B0604020202020204" pitchFamily="34" charset="0"/>
                  <a:buChar char="•"/>
                </a:pPr>
                <a:r>
                  <a:rPr lang="en-US" altLang="zh-CN" sz="2400" kern="0" dirty="0">
                    <a:solidFill>
                      <a:srgbClr val="000000"/>
                    </a:solidFill>
                    <a:latin typeface="Arial"/>
                    <a:ea typeface="微软雅黑" panose="020B0503020204020204" pitchFamily="34" charset="-122"/>
                    <a:cs typeface="Arial"/>
                    <a:sym typeface="Arial"/>
                  </a:rPr>
                  <a:t> </a:t>
                </a:r>
                <a14:m>
                  <m:oMath xmlns:m="http://schemas.openxmlformats.org/officeDocument/2006/math">
                    <m:d>
                      <m:dPr>
                        <m:begChr m:val="["/>
                        <m:endChr m:val="]"/>
                        <m:ctrlPr>
                          <a:rPr lang="en-US" altLang="zh-CN" sz="2400" i="1" kern="0">
                            <a:solidFill>
                              <a:srgbClr val="000000"/>
                            </a:solidFill>
                            <a:latin typeface="Cambria Math" panose="02040503050406030204" pitchFamily="18" charset="0"/>
                            <a:ea typeface="微软雅黑" panose="020B0503020204020204" pitchFamily="34" charset="-122"/>
                            <a:sym typeface="Arial"/>
                          </a:rPr>
                        </m:ctrlPr>
                      </m:dPr>
                      <m:e>
                        <m:r>
                          <a:rPr lang="en-US" altLang="zh-CN" sz="2400" i="1" kern="0">
                            <a:solidFill>
                              <a:srgbClr val="000000"/>
                            </a:solidFill>
                            <a:latin typeface="Cambria Math" panose="02040503050406030204" pitchFamily="18" charset="0"/>
                            <a:ea typeface="微软雅黑" panose="020B0503020204020204" pitchFamily="34" charset="-122"/>
                            <a:sym typeface="Arial"/>
                          </a:rPr>
                          <m:t>𝑈</m:t>
                        </m:r>
                        <m:r>
                          <a:rPr lang="en-US" altLang="zh-CN" sz="2400" i="1" kern="0">
                            <a:solidFill>
                              <a:srgbClr val="000000"/>
                            </a:solidFill>
                            <a:latin typeface="Cambria Math" panose="02040503050406030204" pitchFamily="18" charset="0"/>
                            <a:ea typeface="微软雅黑" panose="020B0503020204020204" pitchFamily="34" charset="-122"/>
                            <a:sym typeface="Arial"/>
                          </a:rPr>
                          <m:t>,</m:t>
                        </m:r>
                        <m:r>
                          <m:rPr>
                            <m:sty m:val="p"/>
                          </m:rPr>
                          <a:rPr lang="en-US" altLang="zh-CN" sz="2400" kern="0">
                            <a:solidFill>
                              <a:srgbClr val="000000"/>
                            </a:solidFill>
                            <a:latin typeface="Cambria Math" panose="02040503050406030204" pitchFamily="18" charset="0"/>
                            <a:ea typeface="微软雅黑" panose="020B0503020204020204" pitchFamily="34" charset="-122"/>
                            <a:sym typeface="Arial"/>
                          </a:rPr>
                          <m:t>Σ</m:t>
                        </m:r>
                        <m:r>
                          <a:rPr lang="en-US" altLang="zh-CN" sz="2400" i="1" kern="0">
                            <a:solidFill>
                              <a:srgbClr val="000000"/>
                            </a:solidFill>
                            <a:latin typeface="Cambria Math" panose="02040503050406030204" pitchFamily="18" charset="0"/>
                            <a:ea typeface="微软雅黑" panose="020B0503020204020204" pitchFamily="34" charset="-122"/>
                            <a:sym typeface="Arial"/>
                          </a:rPr>
                          <m:t>,</m:t>
                        </m:r>
                        <m:r>
                          <a:rPr lang="en-US" altLang="zh-CN" sz="2400" i="1" kern="0">
                            <a:solidFill>
                              <a:srgbClr val="000000"/>
                            </a:solidFill>
                            <a:latin typeface="Cambria Math" panose="02040503050406030204" pitchFamily="18" charset="0"/>
                            <a:ea typeface="微软雅黑" panose="020B0503020204020204" pitchFamily="34" charset="-122"/>
                            <a:sym typeface="Arial"/>
                          </a:rPr>
                          <m:t>𝑉</m:t>
                        </m:r>
                      </m:e>
                    </m:d>
                    <m:r>
                      <a:rPr lang="en-US" altLang="zh-CN" sz="2400" i="1" kern="0">
                        <a:solidFill>
                          <a:srgbClr val="000000"/>
                        </a:solidFill>
                        <a:latin typeface="Cambria Math" panose="02040503050406030204" pitchFamily="18" charset="0"/>
                        <a:ea typeface="微软雅黑" panose="020B0503020204020204" pitchFamily="34" charset="-122"/>
                        <a:sym typeface="Arial"/>
                      </a:rPr>
                      <m:t>:</m:t>
                    </m:r>
                  </m:oMath>
                </a14:m>
                <a:r>
                  <a:rPr lang="en-US" altLang="zh-CN" sz="2400" kern="0" dirty="0">
                    <a:solidFill>
                      <a:srgbClr val="000000"/>
                    </a:solidFill>
                    <a:latin typeface="Arial"/>
                    <a:ea typeface="微软雅黑" panose="020B0503020204020204" pitchFamily="34" charset="-122"/>
                    <a:cs typeface="Arial"/>
                    <a:sym typeface="Arial"/>
                  </a:rPr>
                  <a:t> top-d SVD .  </a:t>
                </a:r>
                <a14:m>
                  <m:oMath xmlns:m="http://schemas.openxmlformats.org/officeDocument/2006/math">
                    <m:d>
                      <m:dPr>
                        <m:begChr m:val="["/>
                        <m:endChr m:val="]"/>
                        <m:ctrlPr>
                          <a:rPr lang="en-US" altLang="zh-CN" sz="2400" i="1" kern="0">
                            <a:solidFill>
                              <a:srgbClr val="000000"/>
                            </a:solidFill>
                            <a:latin typeface="Cambria Math" panose="02040503050406030204" pitchFamily="18" charset="0"/>
                            <a:ea typeface="微软雅黑" panose="020B0503020204020204" pitchFamily="34" charset="-122"/>
                            <a:sym typeface="Arial"/>
                          </a:rPr>
                        </m:ctrlPr>
                      </m:dPr>
                      <m:e>
                        <m:r>
                          <m:rPr>
                            <m:sty m:val="p"/>
                          </m:rPr>
                          <a:rPr lang="en-US" altLang="zh-CN" sz="2400" kern="0">
                            <a:solidFill>
                              <a:srgbClr val="000000"/>
                            </a:solidFill>
                            <a:latin typeface="Cambria Math" panose="02040503050406030204" pitchFamily="18" charset="0"/>
                            <a:ea typeface="微软雅黑" panose="020B0503020204020204" pitchFamily="34" charset="-122"/>
                            <a:sym typeface="Arial"/>
                          </a:rPr>
                          <m:t>Λ</m:t>
                        </m:r>
                        <m:r>
                          <a:rPr lang="en-US" altLang="zh-CN" sz="2400" i="1" kern="0">
                            <a:solidFill>
                              <a:srgbClr val="000000"/>
                            </a:solidFill>
                            <a:latin typeface="Cambria Math" panose="02040503050406030204" pitchFamily="18" charset="0"/>
                            <a:ea typeface="微软雅黑" panose="020B0503020204020204" pitchFamily="34" charset="-122"/>
                            <a:sym typeface="Arial"/>
                          </a:rPr>
                          <m:t>,</m:t>
                        </m:r>
                        <m:r>
                          <m:rPr>
                            <m:sty m:val="p"/>
                          </m:rPr>
                          <a:rPr lang="en-US" altLang="zh-CN" sz="2400" kern="0">
                            <a:solidFill>
                              <a:srgbClr val="000000"/>
                            </a:solidFill>
                            <a:latin typeface="Cambria Math" panose="02040503050406030204" pitchFamily="18" charset="0"/>
                            <a:ea typeface="微软雅黑" panose="020B0503020204020204" pitchFamily="34" charset="-122"/>
                            <a:sym typeface="Arial"/>
                          </a:rPr>
                          <m:t>X</m:t>
                        </m:r>
                      </m:e>
                    </m:d>
                    <m:r>
                      <a:rPr lang="en-US" altLang="zh-CN" sz="2400" i="1" kern="0">
                        <a:solidFill>
                          <a:srgbClr val="000000"/>
                        </a:solidFill>
                        <a:latin typeface="Cambria Math" panose="02040503050406030204" pitchFamily="18" charset="0"/>
                        <a:ea typeface="微软雅黑" panose="020B0503020204020204" pitchFamily="34" charset="-122"/>
                        <a:sym typeface="Arial"/>
                      </a:rPr>
                      <m:t>:</m:t>
                    </m:r>
                  </m:oMath>
                </a14:m>
                <a:r>
                  <a:rPr lang="en-US" altLang="zh-CN" sz="2400" kern="0" dirty="0">
                    <a:solidFill>
                      <a:srgbClr val="000000"/>
                    </a:solidFill>
                    <a:latin typeface="Arial"/>
                    <a:ea typeface="微软雅黑" panose="020B0503020204020204" pitchFamily="34" charset="-122"/>
                    <a:cs typeface="Arial"/>
                    <a:sym typeface="Arial"/>
                  </a:rPr>
                  <a:t> top-d eigen-decomposition</a:t>
                </a:r>
              </a:p>
              <a:p>
                <a:pPr marL="838179" lvl="1" indent="-380990" algn="just" defTabSz="1219170">
                  <a:lnSpc>
                    <a:spcPct val="130000"/>
                  </a:lnSpc>
                  <a:buClr>
                    <a:srgbClr val="ADADAD"/>
                  </a:buClr>
                  <a:buFont typeface="Arial" panose="020B0604020202020204" pitchFamily="34" charset="0"/>
                  <a:buChar char="•"/>
                </a:pPr>
                <a:endParaRPr lang="en-US" altLang="zh-CN" sz="2400" kern="0" dirty="0">
                  <a:solidFill>
                    <a:srgbClr val="000000"/>
                  </a:solidFill>
                  <a:latin typeface="Arial"/>
                  <a:ea typeface="微软雅黑" panose="020B0503020204020204" pitchFamily="34" charset="-122"/>
                  <a:cs typeface="Arial"/>
                  <a:sym typeface="Arial"/>
                </a:endParaRPr>
              </a:p>
              <a:p>
                <a:pPr marL="838179" lvl="1" indent="-380990" algn="just" defTabSz="1219170">
                  <a:lnSpc>
                    <a:spcPct val="130000"/>
                  </a:lnSpc>
                  <a:buClr>
                    <a:srgbClr val="ADADAD"/>
                  </a:buClr>
                  <a:buFont typeface="Arial" panose="020B0604020202020204" pitchFamily="34" charset="0"/>
                  <a:buChar char="•"/>
                </a:pPr>
                <a:endParaRPr lang="en-US" altLang="zh-CN" sz="2400" kern="0" dirty="0">
                  <a:solidFill>
                    <a:srgbClr val="000000"/>
                  </a:solidFill>
                  <a:latin typeface="Arial"/>
                  <a:ea typeface="微软雅黑" panose="020B0503020204020204" pitchFamily="34" charset="-122"/>
                  <a:cs typeface="Arial"/>
                  <a:sym typeface="Arial"/>
                </a:endParaRPr>
              </a:p>
              <a:p>
                <a:pPr marL="838179" lvl="1" indent="-380990" algn="just" defTabSz="1219170">
                  <a:lnSpc>
                    <a:spcPct val="130000"/>
                  </a:lnSpc>
                  <a:buClr>
                    <a:srgbClr val="ADADAD"/>
                  </a:buClr>
                  <a:buFont typeface="Arial" panose="020B0604020202020204" pitchFamily="34" charset="0"/>
                  <a:buChar char="•"/>
                </a:pPr>
                <a:endParaRPr lang="en-US" altLang="zh-CN" sz="2400" kern="0" dirty="0">
                  <a:solidFill>
                    <a:srgbClr val="000000"/>
                  </a:solidFill>
                  <a:latin typeface="Arial"/>
                  <a:ea typeface="微软雅黑" panose="020B0503020204020204" pitchFamily="34" charset="-122"/>
                  <a:cs typeface="Arial"/>
                  <a:sym typeface="Arial"/>
                </a:endParaRPr>
              </a:p>
              <a:p>
                <a:pPr marL="838179" lvl="1" indent="-380990" algn="just" defTabSz="1219170">
                  <a:lnSpc>
                    <a:spcPct val="130000"/>
                  </a:lnSpc>
                  <a:buClr>
                    <a:srgbClr val="ADADAD"/>
                  </a:buClr>
                  <a:buFont typeface="Arial" panose="020B0604020202020204" pitchFamily="34" charset="0"/>
                  <a:buChar char="•"/>
                </a:pPr>
                <a:endParaRPr lang="en-US" altLang="zh-CN" sz="2400" kern="0" dirty="0">
                  <a:solidFill>
                    <a:srgbClr val="000000"/>
                  </a:solidFill>
                  <a:latin typeface="Arial"/>
                  <a:ea typeface="微软雅黑" panose="020B0503020204020204" pitchFamily="34" charset="-122"/>
                  <a:cs typeface="Arial"/>
                  <a:sym typeface="Arial"/>
                </a:endParaRPr>
              </a:p>
              <a:p>
                <a:pPr marL="457189" lvl="1" algn="just" defTabSz="1219170">
                  <a:lnSpc>
                    <a:spcPct val="130000"/>
                  </a:lnSpc>
                  <a:buClr>
                    <a:srgbClr val="ADADAD"/>
                  </a:buClr>
                </a:pPr>
                <a:endParaRPr lang="en-US" altLang="zh-CN" sz="2667" kern="0" dirty="0">
                  <a:solidFill>
                    <a:srgbClr val="000000"/>
                  </a:solidFill>
                  <a:latin typeface="Arial"/>
                  <a:ea typeface="微软雅黑" panose="020B0503020204020204" pitchFamily="34" charset="-122"/>
                  <a:cs typeface="Arial"/>
                  <a:sym typeface="Arial"/>
                </a:endParaRPr>
              </a:p>
              <a:p>
                <a:pPr marL="838179" lvl="1" indent="-380990" algn="just" defTabSz="1219170">
                  <a:lnSpc>
                    <a:spcPct val="130000"/>
                  </a:lnSpc>
                  <a:buClr>
                    <a:srgbClr val="ADADAD"/>
                  </a:buClr>
                  <a:buFont typeface="Arial" panose="020B0604020202020204" pitchFamily="34" charset="0"/>
                  <a:buChar char="•"/>
                </a:pPr>
                <a:r>
                  <a:rPr lang="en-US" altLang="zh-CN" sz="2667" kern="0" dirty="0">
                    <a:solidFill>
                      <a:srgbClr val="000000"/>
                    </a:solidFill>
                    <a:latin typeface="Arial"/>
                    <a:ea typeface="微软雅黑" panose="020B0503020204020204" pitchFamily="34" charset="-122"/>
                    <a:cs typeface="Arial"/>
                    <a:sym typeface="Arial"/>
                  </a:rPr>
                  <a:t> </a:t>
                </a:r>
                <a:r>
                  <a:rPr lang="en-US" altLang="zh-CN" sz="2400" kern="0" dirty="0">
                    <a:solidFill>
                      <a:srgbClr val="000000"/>
                    </a:solidFill>
                    <a:latin typeface="Arial"/>
                    <a:ea typeface="微软雅黑" panose="020B0503020204020204" pitchFamily="34" charset="-122"/>
                    <a:cs typeface="Arial"/>
                    <a:sym typeface="Arial"/>
                  </a:rPr>
                  <a:t>How to solve </a:t>
                </a:r>
                <a14:m>
                  <m:oMath xmlns:m="http://schemas.openxmlformats.org/officeDocument/2006/math">
                    <m:d>
                      <m:dPr>
                        <m:begChr m:val="["/>
                        <m:endChr m:val="]"/>
                        <m:ctrlPr>
                          <a:rPr lang="en-US" altLang="zh-CN" sz="2400" i="1" kern="0">
                            <a:solidFill>
                              <a:srgbClr val="000000"/>
                            </a:solidFill>
                            <a:latin typeface="Cambria Math" panose="02040503050406030204" pitchFamily="18" charset="0"/>
                            <a:ea typeface="微软雅黑" panose="020B0503020204020204" pitchFamily="34" charset="-122"/>
                            <a:sym typeface="Arial"/>
                          </a:rPr>
                        </m:ctrlPr>
                      </m:dPr>
                      <m:e>
                        <m:r>
                          <m:rPr>
                            <m:sty m:val="p"/>
                          </m:rPr>
                          <a:rPr lang="en-US" altLang="zh-CN" sz="2400" kern="0">
                            <a:solidFill>
                              <a:srgbClr val="000000"/>
                            </a:solidFill>
                            <a:latin typeface="Cambria Math" panose="02040503050406030204" pitchFamily="18" charset="0"/>
                            <a:ea typeface="微软雅黑" panose="020B0503020204020204" pitchFamily="34" charset="-122"/>
                            <a:sym typeface="Arial"/>
                          </a:rPr>
                          <m:t>Λ</m:t>
                        </m:r>
                        <m:r>
                          <a:rPr lang="en-US" altLang="zh-CN" sz="2400" i="1" kern="0">
                            <a:solidFill>
                              <a:srgbClr val="000000"/>
                            </a:solidFill>
                            <a:latin typeface="Cambria Math" panose="02040503050406030204" pitchFamily="18" charset="0"/>
                            <a:ea typeface="微软雅黑" panose="020B0503020204020204" pitchFamily="34" charset="-122"/>
                            <a:sym typeface="Arial"/>
                          </a:rPr>
                          <m:t>,</m:t>
                        </m:r>
                        <m:r>
                          <m:rPr>
                            <m:sty m:val="p"/>
                          </m:rPr>
                          <a:rPr lang="en-US" altLang="zh-CN" sz="2400" kern="0">
                            <a:solidFill>
                              <a:srgbClr val="000000"/>
                            </a:solidFill>
                            <a:latin typeface="Cambria Math" panose="02040503050406030204" pitchFamily="18" charset="0"/>
                            <a:ea typeface="微软雅黑" panose="020B0503020204020204" pitchFamily="34" charset="-122"/>
                            <a:sym typeface="Arial"/>
                          </a:rPr>
                          <m:t>X</m:t>
                        </m:r>
                      </m:e>
                    </m:d>
                  </m:oMath>
                </a14:m>
                <a:r>
                  <a:rPr lang="en-US" altLang="zh-CN" sz="2400" kern="0" dirty="0">
                    <a:solidFill>
                      <a:srgbClr val="000000"/>
                    </a:solidFill>
                    <a:latin typeface="Arial"/>
                    <a:ea typeface="微软雅黑" panose="020B0503020204020204" pitchFamily="34" charset="-122"/>
                    <a:cs typeface="Arial"/>
                    <a:sym typeface="Arial"/>
                  </a:rPr>
                  <a:t> for </a:t>
                </a:r>
                <a14:m>
                  <m:oMath xmlns:m="http://schemas.openxmlformats.org/officeDocument/2006/math">
                    <m:r>
                      <a:rPr lang="en-US" altLang="zh-CN" sz="2400" i="1" kern="0">
                        <a:solidFill>
                          <a:srgbClr val="000000"/>
                        </a:solidFill>
                        <a:latin typeface="Cambria Math" panose="02040503050406030204" pitchFamily="18" charset="0"/>
                        <a:ea typeface="微软雅黑" panose="020B0503020204020204" pitchFamily="34" charset="-122"/>
                        <a:sym typeface="Arial"/>
                      </a:rPr>
                      <m:t>𝑆</m:t>
                    </m:r>
                    <m:r>
                      <a:rPr lang="en-US" altLang="zh-CN" sz="2400" i="1" kern="0">
                        <a:solidFill>
                          <a:srgbClr val="000000"/>
                        </a:solidFill>
                        <a:latin typeface="Cambria Math" panose="02040503050406030204" pitchFamily="18" charset="0"/>
                        <a:ea typeface="微软雅黑" panose="020B0503020204020204" pitchFamily="34" charset="-122"/>
                        <a:sym typeface="Arial"/>
                      </a:rPr>
                      <m:t>=</m:t>
                    </m:r>
                    <m:r>
                      <a:rPr lang="en-US" altLang="zh-CN" sz="2400" i="1" kern="0">
                        <a:solidFill>
                          <a:srgbClr val="000000"/>
                        </a:solidFill>
                        <a:latin typeface="Cambria Math" panose="02040503050406030204" pitchFamily="18" charset="0"/>
                        <a:ea typeface="微软雅黑" panose="020B0503020204020204" pitchFamily="34" charset="-122"/>
                        <a:sym typeface="Arial"/>
                      </a:rPr>
                      <m:t>𝑓</m:t>
                    </m:r>
                    <m:d>
                      <m:dPr>
                        <m:ctrlPr>
                          <a:rPr lang="en-US" altLang="zh-CN" sz="2400" i="1" kern="0">
                            <a:solidFill>
                              <a:srgbClr val="000000"/>
                            </a:solidFill>
                            <a:latin typeface="Cambria Math" panose="02040503050406030204" pitchFamily="18" charset="0"/>
                            <a:ea typeface="微软雅黑" panose="020B0503020204020204" pitchFamily="34" charset="-122"/>
                            <a:sym typeface="Arial"/>
                          </a:rPr>
                        </m:ctrlPr>
                      </m:dPr>
                      <m:e>
                        <m:r>
                          <a:rPr lang="en-US" altLang="zh-CN" sz="2400" i="1" kern="0">
                            <a:solidFill>
                              <a:srgbClr val="000000"/>
                            </a:solidFill>
                            <a:latin typeface="Cambria Math" panose="02040503050406030204" pitchFamily="18" charset="0"/>
                            <a:ea typeface="微软雅黑" panose="020B0503020204020204" pitchFamily="34" charset="-122"/>
                            <a:sym typeface="Arial"/>
                          </a:rPr>
                          <m:t>𝐴</m:t>
                        </m:r>
                      </m:e>
                    </m:d>
                    <m:r>
                      <a:rPr lang="en-US" altLang="zh-CN" sz="2400" i="1" kern="0">
                        <a:solidFill>
                          <a:srgbClr val="000000"/>
                        </a:solidFill>
                        <a:latin typeface="Cambria Math" panose="02040503050406030204" pitchFamily="18" charset="0"/>
                        <a:ea typeface="微软雅黑" panose="020B0503020204020204" pitchFamily="34" charset="-122"/>
                        <a:sym typeface="Arial"/>
                      </a:rPr>
                      <m:t>=</m:t>
                    </m:r>
                    <m:sSub>
                      <m:sSubPr>
                        <m:ctrlPr>
                          <a:rPr lang="en-US" altLang="zh-CN" sz="2400" i="1" kern="0">
                            <a:solidFill>
                              <a:srgbClr val="000000"/>
                            </a:solidFill>
                            <a:latin typeface="Cambria Math" panose="02040503050406030204" pitchFamily="18" charset="0"/>
                            <a:ea typeface="微软雅黑" panose="020B0503020204020204" pitchFamily="34" charset="-122"/>
                            <a:sym typeface="Arial"/>
                          </a:rPr>
                        </m:ctrlPr>
                      </m:sSubPr>
                      <m:e>
                        <m:r>
                          <a:rPr lang="en-US" altLang="zh-CN" sz="2400" i="1" kern="0">
                            <a:solidFill>
                              <a:srgbClr val="000000"/>
                            </a:solidFill>
                            <a:latin typeface="Cambria Math" panose="02040503050406030204" pitchFamily="18" charset="0"/>
                            <a:ea typeface="微软雅黑" panose="020B0503020204020204" pitchFamily="34" charset="-122"/>
                            <a:sym typeface="Arial"/>
                          </a:rPr>
                          <m:t>𝑤</m:t>
                        </m:r>
                      </m:e>
                      <m:sub>
                        <m:r>
                          <a:rPr lang="en-US" altLang="zh-CN" sz="2400" i="1" kern="0">
                            <a:solidFill>
                              <a:srgbClr val="000000"/>
                            </a:solidFill>
                            <a:latin typeface="Cambria Math" panose="02040503050406030204" pitchFamily="18" charset="0"/>
                            <a:ea typeface="微软雅黑" panose="020B0503020204020204" pitchFamily="34" charset="-122"/>
                            <a:sym typeface="Arial"/>
                          </a:rPr>
                          <m:t>1</m:t>
                        </m:r>
                      </m:sub>
                    </m:sSub>
                    <m:sSup>
                      <m:sSupPr>
                        <m:ctrlPr>
                          <a:rPr lang="en-US" altLang="zh-CN" sz="2400"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400" i="1" kern="0">
                            <a:solidFill>
                              <a:srgbClr val="000000"/>
                            </a:solidFill>
                            <a:latin typeface="Cambria Math" panose="02040503050406030204" pitchFamily="18" charset="0"/>
                            <a:ea typeface="微软雅黑" panose="020B0503020204020204" pitchFamily="34" charset="-122"/>
                            <a:sym typeface="Arial"/>
                          </a:rPr>
                          <m:t>𝐴</m:t>
                        </m:r>
                      </m:e>
                      <m:sup>
                        <m:r>
                          <a:rPr lang="en-US" altLang="zh-CN" sz="2400" i="1" kern="0">
                            <a:solidFill>
                              <a:srgbClr val="000000"/>
                            </a:solidFill>
                            <a:latin typeface="Cambria Math" panose="02040503050406030204" pitchFamily="18" charset="0"/>
                            <a:ea typeface="微软雅黑" panose="020B0503020204020204" pitchFamily="34" charset="-122"/>
                            <a:sym typeface="Arial"/>
                          </a:rPr>
                          <m:t>1</m:t>
                        </m:r>
                      </m:sup>
                    </m:sSup>
                    <m:r>
                      <a:rPr lang="en-US" altLang="zh-CN" sz="2400" i="1" kern="0">
                        <a:solidFill>
                          <a:srgbClr val="000000"/>
                        </a:solidFill>
                        <a:latin typeface="Cambria Math" panose="02040503050406030204" pitchFamily="18" charset="0"/>
                        <a:ea typeface="微软雅黑" panose="020B0503020204020204" pitchFamily="34" charset="-122"/>
                        <a:sym typeface="Arial"/>
                      </a:rPr>
                      <m:t>+</m:t>
                    </m:r>
                    <m:sSub>
                      <m:sSubPr>
                        <m:ctrlPr>
                          <a:rPr lang="en-US" altLang="zh-CN" sz="2400" i="1" kern="0">
                            <a:solidFill>
                              <a:srgbClr val="000000"/>
                            </a:solidFill>
                            <a:latin typeface="Cambria Math" panose="02040503050406030204" pitchFamily="18" charset="0"/>
                            <a:ea typeface="微软雅黑" panose="020B0503020204020204" pitchFamily="34" charset="-122"/>
                            <a:sym typeface="Arial"/>
                          </a:rPr>
                        </m:ctrlPr>
                      </m:sSubPr>
                      <m:e>
                        <m:r>
                          <a:rPr lang="en-US" altLang="zh-CN" sz="2400" i="1" kern="0">
                            <a:solidFill>
                              <a:srgbClr val="000000"/>
                            </a:solidFill>
                            <a:latin typeface="Cambria Math" panose="02040503050406030204" pitchFamily="18" charset="0"/>
                            <a:ea typeface="微软雅黑" panose="020B0503020204020204" pitchFamily="34" charset="-122"/>
                            <a:sym typeface="Arial"/>
                          </a:rPr>
                          <m:t>𝑤</m:t>
                        </m:r>
                      </m:e>
                      <m:sub>
                        <m:r>
                          <a:rPr lang="en-US" altLang="zh-CN" sz="2400" i="1" kern="0">
                            <a:solidFill>
                              <a:srgbClr val="000000"/>
                            </a:solidFill>
                            <a:latin typeface="Cambria Math" panose="02040503050406030204" pitchFamily="18" charset="0"/>
                            <a:ea typeface="微软雅黑" panose="020B0503020204020204" pitchFamily="34" charset="-122"/>
                            <a:sym typeface="Arial"/>
                          </a:rPr>
                          <m:t>2</m:t>
                        </m:r>
                      </m:sub>
                    </m:sSub>
                    <m:sSup>
                      <m:sSupPr>
                        <m:ctrlPr>
                          <a:rPr lang="en-US" altLang="zh-CN" sz="2400"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400" i="1" kern="0">
                            <a:solidFill>
                              <a:srgbClr val="000000"/>
                            </a:solidFill>
                            <a:latin typeface="Cambria Math" panose="02040503050406030204" pitchFamily="18" charset="0"/>
                            <a:ea typeface="微软雅黑" panose="020B0503020204020204" pitchFamily="34" charset="-122"/>
                            <a:sym typeface="Arial"/>
                          </a:rPr>
                          <m:t>𝐴</m:t>
                        </m:r>
                      </m:e>
                      <m:sup>
                        <m:r>
                          <a:rPr lang="en-US" altLang="zh-CN" sz="2400" i="1" kern="0">
                            <a:solidFill>
                              <a:srgbClr val="000000"/>
                            </a:solidFill>
                            <a:latin typeface="Cambria Math" panose="02040503050406030204" pitchFamily="18" charset="0"/>
                            <a:ea typeface="微软雅黑" panose="020B0503020204020204" pitchFamily="34" charset="-122"/>
                            <a:sym typeface="Arial"/>
                          </a:rPr>
                          <m:t>2</m:t>
                        </m:r>
                      </m:sup>
                    </m:sSup>
                    <m:r>
                      <a:rPr lang="en-US" altLang="zh-CN" sz="2400" i="1" kern="0">
                        <a:solidFill>
                          <a:srgbClr val="000000"/>
                        </a:solidFill>
                        <a:latin typeface="Cambria Math" panose="02040503050406030204" pitchFamily="18" charset="0"/>
                        <a:ea typeface="微软雅黑" panose="020B0503020204020204" pitchFamily="34" charset="-122"/>
                        <a:sym typeface="Arial"/>
                      </a:rPr>
                      <m:t>+…+</m:t>
                    </m:r>
                    <m:sSub>
                      <m:sSubPr>
                        <m:ctrlPr>
                          <a:rPr lang="en-US" altLang="zh-CN" sz="2400" i="1" kern="0">
                            <a:solidFill>
                              <a:srgbClr val="000000"/>
                            </a:solidFill>
                            <a:latin typeface="Cambria Math" panose="02040503050406030204" pitchFamily="18" charset="0"/>
                            <a:ea typeface="微软雅黑" panose="020B0503020204020204" pitchFamily="34" charset="-122"/>
                            <a:sym typeface="Arial"/>
                          </a:rPr>
                        </m:ctrlPr>
                      </m:sSubPr>
                      <m:e>
                        <m:r>
                          <a:rPr lang="en-US" altLang="zh-CN" sz="2400" i="1" kern="0">
                            <a:solidFill>
                              <a:srgbClr val="000000"/>
                            </a:solidFill>
                            <a:latin typeface="Cambria Math" panose="02040503050406030204" pitchFamily="18" charset="0"/>
                            <a:ea typeface="微软雅黑" panose="020B0503020204020204" pitchFamily="34" charset="-122"/>
                            <a:sym typeface="Arial"/>
                          </a:rPr>
                          <m:t>𝑤</m:t>
                        </m:r>
                      </m:e>
                      <m:sub>
                        <m:r>
                          <a:rPr lang="en-US" altLang="zh-CN" sz="2400" i="1" kern="0">
                            <a:solidFill>
                              <a:srgbClr val="000000"/>
                            </a:solidFill>
                            <a:latin typeface="Cambria Math" panose="02040503050406030204" pitchFamily="18" charset="0"/>
                            <a:ea typeface="微软雅黑" panose="020B0503020204020204" pitchFamily="34" charset="-122"/>
                            <a:sym typeface="Arial"/>
                          </a:rPr>
                          <m:t>𝑞</m:t>
                        </m:r>
                      </m:sub>
                    </m:sSub>
                    <m:sSup>
                      <m:sSupPr>
                        <m:ctrlPr>
                          <a:rPr lang="en-US" altLang="zh-CN" sz="2400" i="1" kern="0">
                            <a:solidFill>
                              <a:srgbClr val="000000"/>
                            </a:solidFill>
                            <a:latin typeface="Cambria Math" panose="02040503050406030204" pitchFamily="18" charset="0"/>
                            <a:ea typeface="微软雅黑" panose="020B0503020204020204" pitchFamily="34" charset="-122"/>
                            <a:sym typeface="Arial"/>
                          </a:rPr>
                        </m:ctrlPr>
                      </m:sSupPr>
                      <m:e>
                        <m:r>
                          <a:rPr lang="en-US" altLang="zh-CN" sz="2400" i="1" kern="0">
                            <a:solidFill>
                              <a:srgbClr val="000000"/>
                            </a:solidFill>
                            <a:latin typeface="Cambria Math" panose="02040503050406030204" pitchFamily="18" charset="0"/>
                            <a:ea typeface="微软雅黑" panose="020B0503020204020204" pitchFamily="34" charset="-122"/>
                            <a:sym typeface="Arial"/>
                          </a:rPr>
                          <m:t>𝐴</m:t>
                        </m:r>
                      </m:e>
                      <m:sup>
                        <m:r>
                          <a:rPr lang="en-US" altLang="zh-CN" sz="2400" i="1" kern="0">
                            <a:solidFill>
                              <a:srgbClr val="000000"/>
                            </a:solidFill>
                            <a:latin typeface="Cambria Math" panose="02040503050406030204" pitchFamily="18" charset="0"/>
                            <a:ea typeface="微软雅黑" panose="020B0503020204020204" pitchFamily="34" charset="-122"/>
                            <a:sym typeface="Arial"/>
                          </a:rPr>
                          <m:t>𝑞</m:t>
                        </m:r>
                      </m:sup>
                    </m:sSup>
                  </m:oMath>
                </a14:m>
                <a:endParaRPr lang="en-US" altLang="zh-CN" sz="2400" kern="0" dirty="0">
                  <a:solidFill>
                    <a:srgbClr val="000000"/>
                  </a:solidFill>
                  <a:latin typeface="Arial"/>
                  <a:ea typeface="微软雅黑" panose="020B0503020204020204" pitchFamily="34" charset="-122"/>
                  <a:cs typeface="Arial"/>
                  <a:sym typeface="Arial"/>
                </a:endParaRPr>
              </a:p>
              <a:p>
                <a:pPr marL="838179" lvl="1" indent="-380990" algn="just" defTabSz="1219170">
                  <a:lnSpc>
                    <a:spcPct val="130000"/>
                  </a:lnSpc>
                  <a:buClr>
                    <a:srgbClr val="ADADAD"/>
                  </a:buClr>
                  <a:buFont typeface="Arial" panose="020B0604020202020204" pitchFamily="34" charset="0"/>
                  <a:buChar char="•"/>
                </a:pPr>
                <a:endParaRPr lang="zh-CN" altLang="en-US" sz="2400" kern="0" dirty="0">
                  <a:solidFill>
                    <a:srgbClr val="000000"/>
                  </a:solidFill>
                  <a:latin typeface="Arial"/>
                  <a:ea typeface="微软雅黑" panose="020B0503020204020204" pitchFamily="34" charset="-122"/>
                  <a:cs typeface="Arial"/>
                  <a:sym typeface="Aria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26627" y="1101103"/>
                <a:ext cx="10155527" cy="4523739"/>
              </a:xfrm>
              <a:prstGeom prst="rect">
                <a:avLst/>
              </a:prstGeom>
              <a:blipFill>
                <a:blip r:embed="rId3"/>
                <a:stretch>
                  <a:fillRect l="-1000" r="-250"/>
                </a:stretch>
              </a:blipFill>
            </p:spPr>
            <p:txBody>
              <a:bodyPr/>
              <a:lstStyle/>
              <a:p>
                <a:r>
                  <a:rPr lang="en-US">
                    <a:noFill/>
                  </a:rPr>
                  <a:t> </a:t>
                </a:r>
              </a:p>
            </p:txBody>
          </p:sp>
        </mc:Fallback>
      </mc:AlternateContent>
      <p:pic>
        <p:nvPicPr>
          <p:cNvPr id="2" name="图片 1"/>
          <p:cNvPicPr>
            <a:picLocks noChangeAspect="1"/>
          </p:cNvPicPr>
          <p:nvPr/>
        </p:nvPicPr>
        <p:blipFill>
          <a:blip r:embed="rId4"/>
          <a:stretch>
            <a:fillRect/>
          </a:stretch>
        </p:blipFill>
        <p:spPr>
          <a:xfrm>
            <a:off x="3772392" y="2330395"/>
            <a:ext cx="4176464" cy="2145752"/>
          </a:xfrm>
          <a:prstGeom prst="rect">
            <a:avLst/>
          </a:prstGeom>
        </p:spPr>
      </p:pic>
      <p:sp>
        <p:nvSpPr>
          <p:cNvPr id="8" name="矩形 7"/>
          <p:cNvSpPr/>
          <p:nvPr/>
        </p:nvSpPr>
        <p:spPr>
          <a:xfrm>
            <a:off x="2010898" y="6419021"/>
            <a:ext cx="8313023" cy="338554"/>
          </a:xfrm>
          <a:prstGeom prst="rect">
            <a:avLst/>
          </a:prstGeom>
        </p:spPr>
        <p:txBody>
          <a:bodyPr wrap="square">
            <a:spAutoFit/>
          </a:bodyPr>
          <a:lstStyle/>
          <a:p>
            <a:pPr defTabSz="1219170">
              <a:buClr>
                <a:srgbClr val="000000"/>
              </a:buClr>
            </a:pPr>
            <a:r>
              <a:rPr lang="en-US" altLang="zh-CN" sz="1600" kern="0" dirty="0">
                <a:solidFill>
                  <a:srgbClr val="FFFFFF">
                    <a:lumMod val="25000"/>
                    <a:lumOff val="75000"/>
                  </a:srgbClr>
                </a:solidFill>
                <a:latin typeface="Arial"/>
                <a:ea typeface="华文楷体" panose="02010600040101010101" pitchFamily="2" charset="-122"/>
                <a:cs typeface="Arial"/>
                <a:sym typeface="Arial"/>
              </a:rPr>
              <a:t>Z. Zhang, et al. Arbitrary-Order Proximity Preserved Network Embedding. </a:t>
            </a:r>
            <a:r>
              <a:rPr lang="en-US" altLang="zh-CN" sz="1600" i="1" kern="0" dirty="0">
                <a:solidFill>
                  <a:srgbClr val="FFFFFF">
                    <a:lumMod val="25000"/>
                    <a:lumOff val="75000"/>
                  </a:srgbClr>
                </a:solidFill>
                <a:latin typeface="Arial"/>
                <a:ea typeface="华文楷体" panose="02010600040101010101" pitchFamily="2" charset="-122"/>
                <a:cs typeface="Arial"/>
                <a:sym typeface="Arial"/>
              </a:rPr>
              <a:t>KDD, 2018. </a:t>
            </a:r>
            <a:endParaRPr lang="zh-CN" altLang="en-US" sz="1600" i="1" kern="0" dirty="0">
              <a:solidFill>
                <a:srgbClr val="FFFFFF">
                  <a:lumMod val="25000"/>
                  <a:lumOff val="75000"/>
                </a:srgbClr>
              </a:solidFill>
              <a:latin typeface="Arial"/>
              <a:cs typeface="Arial"/>
              <a:sym typeface="Arial"/>
            </a:endParaRPr>
          </a:p>
        </p:txBody>
      </p:sp>
      <p:sp>
        <p:nvSpPr>
          <p:cNvPr id="9" name="矩形 8"/>
          <p:cNvSpPr/>
          <p:nvPr/>
        </p:nvSpPr>
        <p:spPr>
          <a:xfrm>
            <a:off x="1961786" y="6480034"/>
            <a:ext cx="8313023" cy="338554"/>
          </a:xfrm>
          <a:prstGeom prst="rect">
            <a:avLst/>
          </a:prstGeom>
        </p:spPr>
        <p:txBody>
          <a:bodyPr wrap="square">
            <a:spAutoFit/>
          </a:bodyPr>
          <a:lstStyle/>
          <a:p>
            <a:pPr defTabSz="1219170">
              <a:buClr>
                <a:srgbClr val="000000"/>
              </a:buClr>
            </a:pPr>
            <a:r>
              <a:rPr lang="en-US" altLang="zh-CN" sz="1600" kern="0" dirty="0">
                <a:solidFill>
                  <a:srgbClr val="000000"/>
                </a:solidFill>
                <a:latin typeface="Arial"/>
                <a:ea typeface="华文楷体" panose="02010600040101010101" pitchFamily="2" charset="-122"/>
                <a:cs typeface="Arial"/>
                <a:sym typeface="Arial"/>
              </a:rPr>
              <a:t>Z. Zhang, et al. Arbitrary-Order Proximity Preserved Network Embedding. </a:t>
            </a:r>
            <a:r>
              <a:rPr lang="en-US" altLang="zh-CN" sz="1600" i="1" kern="0" dirty="0">
                <a:solidFill>
                  <a:srgbClr val="000000"/>
                </a:solidFill>
                <a:latin typeface="Arial"/>
                <a:ea typeface="华文楷体" panose="02010600040101010101" pitchFamily="2" charset="-122"/>
                <a:cs typeface="Arial"/>
                <a:sym typeface="Arial"/>
              </a:rPr>
              <a:t>KDD, 2018. </a:t>
            </a:r>
            <a:endParaRPr lang="zh-CN" altLang="en-US" sz="1600" i="1" kern="0" dirty="0">
              <a:solidFill>
                <a:srgbClr val="000000"/>
              </a:solidFill>
              <a:latin typeface="Arial"/>
              <a:cs typeface="Arial"/>
              <a:sym typeface="Arial"/>
            </a:endParaRPr>
          </a:p>
        </p:txBody>
      </p:sp>
    </p:spTree>
    <p:extLst>
      <p:ext uri="{BB962C8B-B14F-4D97-AF65-F5344CB8AC3E}">
        <p14:creationId xmlns:p14="http://schemas.microsoft.com/office/powerpoint/2010/main" val="2572364624"/>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5520" y="1449287"/>
            <a:ext cx="2965465" cy="4808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6378180" y="1706470"/>
            <a:ext cx="3528392"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Nodes &amp; Links</a:t>
            </a:r>
            <a:endParaRPr lang="zh-CN" altLang="en-US" sz="2400" b="1" kern="0" dirty="0">
              <a:solidFill>
                <a:srgbClr val="000000"/>
              </a:solidFill>
              <a:latin typeface="Arial"/>
              <a:cs typeface="Arial"/>
              <a:sym typeface="Arial"/>
            </a:endParaRPr>
          </a:p>
        </p:txBody>
      </p:sp>
      <p:sp>
        <p:nvSpPr>
          <p:cNvPr id="11" name="文本框 10"/>
          <p:cNvSpPr txBox="1"/>
          <p:nvPr/>
        </p:nvSpPr>
        <p:spPr>
          <a:xfrm>
            <a:off x="6095990" y="3572290"/>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Community Structures</a:t>
            </a:r>
            <a:endParaRPr lang="zh-CN" altLang="en-US" sz="2400" b="1" kern="0" dirty="0">
              <a:solidFill>
                <a:srgbClr val="000000"/>
              </a:solidFill>
              <a:latin typeface="Arial"/>
              <a:cs typeface="Arial"/>
              <a:sym typeface="Arial"/>
            </a:endParaRPr>
          </a:p>
        </p:txBody>
      </p:sp>
      <p:sp>
        <p:nvSpPr>
          <p:cNvPr id="3" name="下箭头 2"/>
          <p:cNvSpPr/>
          <p:nvPr/>
        </p:nvSpPr>
        <p:spPr>
          <a:xfrm>
            <a:off x="7890348" y="2261337"/>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4" name="下箭头 13"/>
          <p:cNvSpPr/>
          <p:nvPr/>
        </p:nvSpPr>
        <p:spPr>
          <a:xfrm>
            <a:off x="7884096" y="3221832"/>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2" name="文本框 11"/>
          <p:cNvSpPr txBox="1"/>
          <p:nvPr/>
        </p:nvSpPr>
        <p:spPr>
          <a:xfrm>
            <a:off x="6443936" y="2666965"/>
            <a:ext cx="3528392"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Pair-wise Proximity</a:t>
            </a:r>
            <a:endParaRPr lang="zh-CN" altLang="en-US" sz="2400" b="1" kern="0" dirty="0">
              <a:solidFill>
                <a:srgbClr val="000000"/>
              </a:solidFill>
              <a:latin typeface="Arial"/>
              <a:cs typeface="Arial"/>
              <a:sym typeface="Arial"/>
            </a:endParaRPr>
          </a:p>
        </p:txBody>
      </p:sp>
      <p:sp>
        <p:nvSpPr>
          <p:cNvPr id="15" name="文本框 14"/>
          <p:cNvSpPr txBox="1"/>
          <p:nvPr/>
        </p:nvSpPr>
        <p:spPr>
          <a:xfrm>
            <a:off x="6095990" y="4477616"/>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Hyper Edges</a:t>
            </a:r>
            <a:endParaRPr lang="zh-CN" altLang="en-US" sz="2400" b="1" kern="0" dirty="0">
              <a:solidFill>
                <a:srgbClr val="000000"/>
              </a:solidFill>
              <a:latin typeface="Arial"/>
              <a:cs typeface="Arial"/>
              <a:sym typeface="Arial"/>
            </a:endParaRPr>
          </a:p>
        </p:txBody>
      </p:sp>
      <p:sp>
        <p:nvSpPr>
          <p:cNvPr id="16" name="下箭头 15"/>
          <p:cNvSpPr/>
          <p:nvPr/>
        </p:nvSpPr>
        <p:spPr>
          <a:xfrm>
            <a:off x="7884096" y="4127157"/>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7" name="文本框 16"/>
          <p:cNvSpPr txBox="1"/>
          <p:nvPr/>
        </p:nvSpPr>
        <p:spPr>
          <a:xfrm>
            <a:off x="6095990" y="5413720"/>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Global Structure</a:t>
            </a:r>
            <a:endParaRPr lang="zh-CN" altLang="en-US" sz="2400" b="1" kern="0" dirty="0">
              <a:solidFill>
                <a:srgbClr val="000000"/>
              </a:solidFill>
              <a:latin typeface="Arial"/>
              <a:cs typeface="Arial"/>
              <a:sym typeface="Arial"/>
            </a:endParaRPr>
          </a:p>
        </p:txBody>
      </p:sp>
      <p:sp>
        <p:nvSpPr>
          <p:cNvPr id="18" name="下箭头 17"/>
          <p:cNvSpPr/>
          <p:nvPr/>
        </p:nvSpPr>
        <p:spPr>
          <a:xfrm>
            <a:off x="7884096" y="5063261"/>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21" name="矩形 20"/>
          <p:cNvSpPr/>
          <p:nvPr/>
        </p:nvSpPr>
        <p:spPr>
          <a:xfrm>
            <a:off x="6281564" y="5382941"/>
            <a:ext cx="3528392" cy="56495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1219170">
              <a:buClr>
                <a:srgbClr val="000000"/>
              </a:buClr>
            </a:pPr>
            <a:endParaRPr lang="zh-CN" altLang="en-US" sz="1867" kern="0">
              <a:solidFill>
                <a:srgbClr val="000000"/>
              </a:solidFill>
              <a:latin typeface="Arial"/>
              <a:ea typeface="宋体" panose="02010600030101010101" pitchFamily="2" charset="-122"/>
              <a:sym typeface="Arial"/>
            </a:endParaRPr>
          </a:p>
        </p:txBody>
      </p:sp>
      <p:sp>
        <p:nvSpPr>
          <p:cNvPr id="20" name="Shape 60">
            <a:extLst>
              <a:ext uri="{FF2B5EF4-FFF2-40B4-BE49-F238E27FC236}">
                <a16:creationId xmlns:a16="http://schemas.microsoft.com/office/drawing/2014/main" id="{99EFDDB1-3690-924D-BB2C-09F2ED1454F8}"/>
              </a:ext>
            </a:extLst>
          </p:cNvPr>
          <p:cNvSpPr txBox="1">
            <a:spLocks/>
          </p:cNvSpPr>
          <p:nvPr/>
        </p:nvSpPr>
        <p:spPr>
          <a:xfrm>
            <a:off x="415600" y="328433"/>
            <a:ext cx="11360800" cy="763600"/>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Network Structures</a:t>
            </a:r>
            <a:endParaRPr lang="en-US" sz="4267" dirty="0">
              <a:sym typeface="Arial"/>
            </a:endParaRPr>
          </a:p>
        </p:txBody>
      </p:sp>
    </p:spTree>
    <p:extLst>
      <p:ext uri="{BB962C8B-B14F-4D97-AF65-F5344CB8AC3E}">
        <p14:creationId xmlns:p14="http://schemas.microsoft.com/office/powerpoint/2010/main" val="1041306350"/>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8135" y="324053"/>
            <a:ext cx="11537600" cy="562075"/>
          </a:xfrm>
          <a:noFill/>
          <a:ln>
            <a:noFill/>
          </a:ln>
        </p:spPr>
        <p:txBody>
          <a:bodyPr spcFirstLastPara="1" vert="horz" wrap="square" lIns="91440" tIns="45720" rIns="91440" bIns="45720" rtlCol="0" anchor="ctr" anchorCtr="0">
            <a:normAutofit fontScale="90000"/>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Motivation</a:t>
            </a:r>
            <a:endParaRPr lang="zh-CN" altLang="en-US" sz="4267" b="1" kern="1200" dirty="0">
              <a:solidFill>
                <a:srgbClr val="7030A0"/>
              </a:solidFill>
              <a:latin typeface="微软雅黑" panose="020B0503020204020204" pitchFamily="34" charset="-122"/>
              <a:ea typeface="微软雅黑" panose="020B0503020204020204" pitchFamily="34" charset="-122"/>
              <a:cs typeface="+mj-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6286" y="2027736"/>
            <a:ext cx="4145639" cy="2016224"/>
          </a:xfrm>
          <a:prstGeom prst="rect">
            <a:avLst/>
          </a:prstGeom>
        </p:spPr>
      </p:pic>
      <p:sp>
        <p:nvSpPr>
          <p:cNvPr id="6" name="圆角矩形 5"/>
          <p:cNvSpPr/>
          <p:nvPr/>
        </p:nvSpPr>
        <p:spPr>
          <a:xfrm>
            <a:off x="1199457" y="5611830"/>
            <a:ext cx="9898899" cy="89056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altLang="zh-CN" sz="2667" b="1" kern="0" dirty="0">
                <a:solidFill>
                  <a:srgbClr val="FFFFFF"/>
                </a:solidFill>
                <a:latin typeface="Arial"/>
                <a:ea typeface="宋体" panose="02010600030101010101" pitchFamily="2" charset="-122"/>
                <a:sym typeface="Arial"/>
              </a:rPr>
              <a:t>How to reflect the role or importance of a vertex in embedding space?</a:t>
            </a:r>
            <a:endParaRPr lang="zh-CN" altLang="en-US" sz="2667" b="1" kern="0" dirty="0">
              <a:solidFill>
                <a:srgbClr val="FFFFFF"/>
              </a:solidFill>
              <a:latin typeface="Arial"/>
              <a:ea typeface="宋体" panose="02010600030101010101" pitchFamily="2" charset="-122"/>
              <a:sym typeface="Arial"/>
            </a:endParaRPr>
          </a:p>
        </p:txBody>
      </p:sp>
      <p:sp>
        <p:nvSpPr>
          <p:cNvPr id="3" name="文本框 2"/>
          <p:cNvSpPr txBox="1"/>
          <p:nvPr/>
        </p:nvSpPr>
        <p:spPr>
          <a:xfrm>
            <a:off x="527052" y="1828561"/>
            <a:ext cx="6425665" cy="3416320"/>
          </a:xfrm>
          <a:prstGeom prst="rect">
            <a:avLst/>
          </a:prstGeom>
          <a:noFill/>
        </p:spPr>
        <p:txBody>
          <a:bodyPr wrap="square" rtlCol="0">
            <a:spAutoFit/>
          </a:bodyPr>
          <a:lstStyle/>
          <a:p>
            <a:pPr marL="457189" indent="-457189" defTabSz="1219170">
              <a:buClr>
                <a:srgbClr val="ADADAD"/>
              </a:buClr>
              <a:buFont typeface="Arial" panose="020B0604020202020204" pitchFamily="34" charset="0"/>
              <a:buChar char="•"/>
            </a:pPr>
            <a:r>
              <a:rPr lang="en-US" altLang="zh-CN" sz="2400" kern="0" dirty="0">
                <a:solidFill>
                  <a:srgbClr val="000000"/>
                </a:solidFill>
                <a:latin typeface="Arial"/>
                <a:cs typeface="Arial"/>
                <a:sym typeface="Arial"/>
              </a:rPr>
              <a:t>Vertexes in different parts of the network may have similar roles(global position)</a:t>
            </a:r>
          </a:p>
          <a:p>
            <a:pPr marL="457189" lvl="1" indent="-457189" defTabSz="1219170">
              <a:buClr>
                <a:srgbClr val="ADADAD"/>
              </a:buClr>
              <a:buFont typeface="Arial" panose="020B0604020202020204" pitchFamily="34" charset="0"/>
              <a:buChar char="•"/>
            </a:pPr>
            <a:endParaRPr lang="en-US" altLang="zh-CN" sz="2400" kern="0" dirty="0">
              <a:solidFill>
                <a:srgbClr val="000000"/>
              </a:solidFill>
              <a:latin typeface="Arial"/>
              <a:cs typeface="Arial"/>
              <a:sym typeface="Arial"/>
            </a:endParaRPr>
          </a:p>
          <a:p>
            <a:pPr marL="457189" lvl="1" indent="-457189" defTabSz="1219170">
              <a:buClr>
                <a:srgbClr val="ADADAD"/>
              </a:buClr>
              <a:buFont typeface="Arial" panose="020B0604020202020204" pitchFamily="34" charset="0"/>
              <a:buChar char="•"/>
            </a:pPr>
            <a:endParaRPr lang="en-US" altLang="zh-CN" sz="2400" kern="0" dirty="0">
              <a:solidFill>
                <a:srgbClr val="000000"/>
              </a:solidFill>
              <a:latin typeface="Arial"/>
              <a:cs typeface="Arial"/>
              <a:sym typeface="Arial"/>
            </a:endParaRPr>
          </a:p>
          <a:p>
            <a:pPr marL="457189" indent="-457189" defTabSz="1219170">
              <a:buClr>
                <a:srgbClr val="ADADAD"/>
              </a:buClr>
              <a:buFont typeface="Arial" panose="020B0604020202020204" pitchFamily="34" charset="0"/>
              <a:buChar char="•"/>
            </a:pPr>
            <a:r>
              <a:rPr lang="en-US" altLang="zh-CN" sz="2400" kern="0" dirty="0">
                <a:solidFill>
                  <a:srgbClr val="000000"/>
                </a:solidFill>
                <a:latin typeface="Arial"/>
                <a:cs typeface="Arial"/>
                <a:sym typeface="Arial"/>
              </a:rPr>
              <a:t>Example</a:t>
            </a:r>
            <a:r>
              <a:rPr lang="zh-CN" altLang="en-US" sz="2400" kern="0" dirty="0">
                <a:solidFill>
                  <a:srgbClr val="000000"/>
                </a:solidFill>
                <a:latin typeface="Arial"/>
                <a:cs typeface="Arial"/>
                <a:sym typeface="Arial"/>
              </a:rPr>
              <a:t>：</a:t>
            </a:r>
            <a:endParaRPr lang="en-US" altLang="zh-CN" sz="2400" kern="0" dirty="0">
              <a:solidFill>
                <a:srgbClr val="000000"/>
              </a:solidFill>
              <a:latin typeface="Arial"/>
              <a:cs typeface="Arial"/>
              <a:sym typeface="Arial"/>
            </a:endParaRPr>
          </a:p>
          <a:p>
            <a:pPr marL="914377" lvl="2" indent="-457189" defTabSz="1219170">
              <a:buClr>
                <a:srgbClr val="ADADAD"/>
              </a:buClr>
              <a:buFont typeface="Arial" panose="020B0604020202020204" pitchFamily="34" charset="0"/>
              <a:buChar char="•"/>
            </a:pPr>
            <a:r>
              <a:rPr lang="en-US" altLang="zh-CN" sz="2400" kern="0" dirty="0">
                <a:solidFill>
                  <a:srgbClr val="000000"/>
                </a:solidFill>
                <a:latin typeface="Arial"/>
                <a:cs typeface="Arial"/>
                <a:sym typeface="Arial"/>
              </a:rPr>
              <a:t>Managers in the social network of a company</a:t>
            </a:r>
          </a:p>
          <a:p>
            <a:pPr marL="914377" lvl="2" indent="-457189" defTabSz="1219170">
              <a:buClr>
                <a:srgbClr val="ADADAD"/>
              </a:buClr>
              <a:buFont typeface="Arial" panose="020B0604020202020204" pitchFamily="34" charset="0"/>
              <a:buChar char="•"/>
            </a:pPr>
            <a:r>
              <a:rPr lang="en-US" altLang="zh-CN" sz="2400" kern="0" dirty="0">
                <a:solidFill>
                  <a:srgbClr val="000000"/>
                </a:solidFill>
                <a:latin typeface="Arial"/>
                <a:cs typeface="Arial"/>
                <a:sym typeface="Arial"/>
              </a:rPr>
              <a:t>Outliers  in a network in the task of anomaly detection</a:t>
            </a:r>
            <a:endParaRPr lang="zh-CN" altLang="en-US" sz="2400" kern="0" dirty="0">
              <a:solidFill>
                <a:srgbClr val="000000"/>
              </a:solidFill>
              <a:latin typeface="Arial"/>
              <a:cs typeface="Arial"/>
              <a:sym typeface="Arial"/>
            </a:endParaRPr>
          </a:p>
        </p:txBody>
      </p:sp>
      <p:sp>
        <p:nvSpPr>
          <p:cNvPr id="4" name="文本框 3"/>
          <p:cNvSpPr txBox="1"/>
          <p:nvPr/>
        </p:nvSpPr>
        <p:spPr>
          <a:xfrm>
            <a:off x="7343534" y="4212341"/>
            <a:ext cx="4049507" cy="379656"/>
          </a:xfrm>
          <a:prstGeom prst="rect">
            <a:avLst/>
          </a:prstGeom>
          <a:noFill/>
        </p:spPr>
        <p:txBody>
          <a:bodyPr wrap="none" rtlCol="0">
            <a:spAutoFit/>
          </a:bodyPr>
          <a:lstStyle/>
          <a:p>
            <a:pPr defTabSz="1219170">
              <a:buClr>
                <a:srgbClr val="000000"/>
              </a:buClr>
            </a:pPr>
            <a:r>
              <a:rPr lang="en-US" altLang="zh-CN" sz="1867" kern="0" dirty="0">
                <a:solidFill>
                  <a:srgbClr val="000000"/>
                </a:solidFill>
                <a:latin typeface="Arial"/>
                <a:cs typeface="Arial"/>
                <a:sym typeface="Arial"/>
              </a:rPr>
              <a:t>Social network with different position</a:t>
            </a:r>
            <a:endParaRPr lang="zh-CN" altLang="en-US" sz="1867" kern="0" dirty="0">
              <a:solidFill>
                <a:srgbClr val="000000"/>
              </a:solidFill>
              <a:latin typeface="Arial"/>
              <a:cs typeface="Arial"/>
              <a:sym typeface="Arial"/>
            </a:endParaRPr>
          </a:p>
        </p:txBody>
      </p:sp>
    </p:spTree>
    <p:extLst>
      <p:ext uri="{BB962C8B-B14F-4D97-AF65-F5344CB8AC3E}">
        <p14:creationId xmlns:p14="http://schemas.microsoft.com/office/powerpoint/2010/main" val="169581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95024" y="317955"/>
            <a:ext cx="11360800" cy="763600"/>
          </a:xfrm>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Existing embedding methods</a:t>
            </a:r>
            <a:endParaRPr lang="zh-CN" altLang="en-US" sz="4267"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3" name="内容占位符 2"/>
          <p:cNvSpPr>
            <a:spLocks noGrp="1"/>
          </p:cNvSpPr>
          <p:nvPr>
            <p:ph idx="1"/>
          </p:nvPr>
        </p:nvSpPr>
        <p:spPr>
          <a:xfrm>
            <a:off x="324845" y="3879241"/>
            <a:ext cx="11703367" cy="2365927"/>
          </a:xfrm>
        </p:spPr>
        <p:txBody>
          <a:bodyPr/>
          <a:lstStyle/>
          <a:p>
            <a:pPr marL="563866" indent="-380990">
              <a:buFont typeface="Arial" panose="020B0604020202020204" pitchFamily="34" charset="0"/>
              <a:buChar char="•"/>
            </a:pPr>
            <a:r>
              <a:rPr lang="en-US" altLang="zh-CN" dirty="0">
                <a:solidFill>
                  <a:schemeClr val="tx1"/>
                </a:solidFill>
              </a:rPr>
              <a:t>They can only preserve local proximity(Structural equivalence), can not reflect the global position</a:t>
            </a:r>
          </a:p>
          <a:p>
            <a:pPr marL="767981" lvl="1" indent="-380990">
              <a:spcBef>
                <a:spcPts val="800"/>
              </a:spcBef>
              <a:buFont typeface="Arial" panose="020B0604020202020204" pitchFamily="34" charset="0"/>
              <a:buChar char="•"/>
            </a:pPr>
            <a:r>
              <a:rPr lang="en-US" altLang="zh-CN" sz="2133" dirty="0">
                <a:solidFill>
                  <a:schemeClr val="tx1"/>
                </a:solidFill>
              </a:rPr>
              <a:t>Embeddings of node 5,6 in left network will be similar but embeddings of node 1, 2 in right network will not be similar.</a:t>
            </a:r>
            <a:endParaRPr lang="zh-CN" altLang="en-US" sz="2400" dirty="0">
              <a:solidFill>
                <a:schemeClr val="tx1"/>
              </a:solidFill>
            </a:endParaRPr>
          </a:p>
        </p:txBody>
      </p:sp>
      <p:pic>
        <p:nvPicPr>
          <p:cNvPr id="5" name="图片 4"/>
          <p:cNvPicPr>
            <a:picLocks noChangeAspect="1"/>
          </p:cNvPicPr>
          <p:nvPr/>
        </p:nvPicPr>
        <p:blipFill>
          <a:blip r:embed="rId4"/>
          <a:stretch>
            <a:fillRect/>
          </a:stretch>
        </p:blipFill>
        <p:spPr>
          <a:xfrm>
            <a:off x="1968215" y="1454783"/>
            <a:ext cx="3168352" cy="2245264"/>
          </a:xfrm>
          <a:prstGeom prst="rect">
            <a:avLst/>
          </a:prstGeom>
        </p:spPr>
      </p:pic>
      <p:grpSp>
        <p:nvGrpSpPr>
          <p:cNvPr id="6" name="组合 5"/>
          <p:cNvGrpSpPr>
            <a:grpSpLocks noChangeAspect="1"/>
          </p:cNvGrpSpPr>
          <p:nvPr/>
        </p:nvGrpSpPr>
        <p:grpSpPr>
          <a:xfrm>
            <a:off x="6057139" y="1909435"/>
            <a:ext cx="4579287" cy="1370859"/>
            <a:chOff x="1273736" y="1749162"/>
            <a:chExt cx="5283399" cy="1581641"/>
          </a:xfrm>
        </p:grpSpPr>
        <p:sp>
          <p:nvSpPr>
            <p:cNvPr id="7" name="椭圆 6"/>
            <p:cNvSpPr>
              <a:spLocks noChangeAspect="1"/>
            </p:cNvSpPr>
            <p:nvPr/>
          </p:nvSpPr>
          <p:spPr>
            <a:xfrm>
              <a:off x="1928912" y="2140440"/>
              <a:ext cx="288000" cy="288000"/>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1</a:t>
              </a:r>
              <a:endParaRPr lang="zh-CN" altLang="en-US" sz="1400" kern="0" dirty="0">
                <a:solidFill>
                  <a:srgbClr val="000000"/>
                </a:solidFill>
                <a:latin typeface="Arial"/>
                <a:ea typeface="宋体" panose="02010600030101010101" pitchFamily="2" charset="-122"/>
                <a:sym typeface="Arial"/>
              </a:endParaRPr>
            </a:p>
          </p:txBody>
        </p:sp>
        <p:sp>
          <p:nvSpPr>
            <p:cNvPr id="8" name="椭圆 7"/>
            <p:cNvSpPr>
              <a:spLocks noChangeAspect="1"/>
            </p:cNvSpPr>
            <p:nvPr/>
          </p:nvSpPr>
          <p:spPr>
            <a:xfrm>
              <a:off x="5518261" y="2263750"/>
              <a:ext cx="288000" cy="288000"/>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2</a:t>
              </a:r>
              <a:endParaRPr lang="zh-CN" altLang="en-US" sz="1400" kern="0" dirty="0">
                <a:solidFill>
                  <a:srgbClr val="000000"/>
                </a:solidFill>
                <a:latin typeface="Arial"/>
                <a:ea typeface="宋体" panose="02010600030101010101" pitchFamily="2" charset="-122"/>
                <a:sym typeface="Arial"/>
              </a:endParaRPr>
            </a:p>
          </p:txBody>
        </p:sp>
        <p:sp>
          <p:nvSpPr>
            <p:cNvPr id="9" name="椭圆 8"/>
            <p:cNvSpPr>
              <a:spLocks noChangeAspect="1"/>
            </p:cNvSpPr>
            <p:nvPr/>
          </p:nvSpPr>
          <p:spPr>
            <a:xfrm>
              <a:off x="6167312" y="2759475"/>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6</a:t>
              </a:r>
              <a:endParaRPr lang="zh-CN" altLang="en-US" sz="1400" kern="0" dirty="0">
                <a:solidFill>
                  <a:srgbClr val="000000"/>
                </a:solidFill>
                <a:latin typeface="Arial"/>
                <a:ea typeface="宋体" panose="02010600030101010101" pitchFamily="2" charset="-122"/>
                <a:sym typeface="Arial"/>
              </a:endParaRPr>
            </a:p>
          </p:txBody>
        </p:sp>
        <p:sp>
          <p:nvSpPr>
            <p:cNvPr id="10" name="椭圆 9"/>
            <p:cNvSpPr>
              <a:spLocks noChangeAspect="1"/>
            </p:cNvSpPr>
            <p:nvPr/>
          </p:nvSpPr>
          <p:spPr>
            <a:xfrm>
              <a:off x="4327747" y="1936794"/>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solidFill>
                <a:latin typeface="Arial"/>
                <a:ea typeface="宋体" panose="02010600030101010101" pitchFamily="2" charset="-122"/>
                <a:sym typeface="Arial"/>
              </a:endParaRPr>
            </a:p>
          </p:txBody>
        </p:sp>
        <p:sp>
          <p:nvSpPr>
            <p:cNvPr id="11" name="椭圆 10"/>
            <p:cNvSpPr>
              <a:spLocks noChangeAspect="1"/>
            </p:cNvSpPr>
            <p:nvPr/>
          </p:nvSpPr>
          <p:spPr>
            <a:xfrm>
              <a:off x="1273736" y="1969672"/>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3</a:t>
              </a:r>
              <a:endParaRPr lang="zh-CN" altLang="en-US" sz="1400" kern="0" dirty="0">
                <a:solidFill>
                  <a:srgbClr val="000000"/>
                </a:solidFill>
                <a:latin typeface="Arial"/>
                <a:ea typeface="宋体" panose="02010600030101010101" pitchFamily="2" charset="-122"/>
                <a:sym typeface="Arial"/>
              </a:endParaRPr>
            </a:p>
          </p:txBody>
        </p:sp>
        <p:sp>
          <p:nvSpPr>
            <p:cNvPr id="12" name="椭圆 11"/>
            <p:cNvSpPr>
              <a:spLocks noChangeAspect="1"/>
            </p:cNvSpPr>
            <p:nvPr/>
          </p:nvSpPr>
          <p:spPr>
            <a:xfrm>
              <a:off x="3167236" y="190615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solidFill>
                <a:latin typeface="Arial"/>
                <a:ea typeface="宋体" panose="02010600030101010101" pitchFamily="2" charset="-122"/>
                <a:sym typeface="Arial"/>
              </a:endParaRPr>
            </a:p>
          </p:txBody>
        </p:sp>
        <p:sp>
          <p:nvSpPr>
            <p:cNvPr id="13" name="椭圆 12"/>
            <p:cNvSpPr>
              <a:spLocks noChangeAspect="1"/>
            </p:cNvSpPr>
            <p:nvPr/>
          </p:nvSpPr>
          <p:spPr>
            <a:xfrm>
              <a:off x="1419420" y="2640927"/>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4</a:t>
              </a:r>
              <a:endParaRPr lang="zh-CN" altLang="en-US" sz="1400" kern="0" dirty="0">
                <a:solidFill>
                  <a:srgbClr val="000000"/>
                </a:solidFill>
                <a:latin typeface="Arial"/>
                <a:ea typeface="宋体" panose="02010600030101010101" pitchFamily="2" charset="-122"/>
                <a:sym typeface="Arial"/>
              </a:endParaRPr>
            </a:p>
          </p:txBody>
        </p:sp>
        <p:cxnSp>
          <p:nvCxnSpPr>
            <p:cNvPr id="14" name="直接连接符 13"/>
            <p:cNvCxnSpPr>
              <a:stCxn id="7" idx="1"/>
              <a:endCxn id="11" idx="6"/>
            </p:cNvCxnSpPr>
            <p:nvPr/>
          </p:nvCxnSpPr>
          <p:spPr>
            <a:xfrm flipH="1" flipV="1">
              <a:off x="1561736" y="2113672"/>
              <a:ext cx="409353" cy="689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3" idx="7"/>
              <a:endCxn id="7" idx="3"/>
            </p:cNvCxnSpPr>
            <p:nvPr/>
          </p:nvCxnSpPr>
          <p:spPr>
            <a:xfrm flipV="1">
              <a:off x="1665243" y="2386263"/>
              <a:ext cx="305846" cy="2968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5"/>
              <a:endCxn id="9" idx="1"/>
            </p:cNvCxnSpPr>
            <p:nvPr/>
          </p:nvCxnSpPr>
          <p:spPr>
            <a:xfrm>
              <a:off x="5764084" y="2509573"/>
              <a:ext cx="445405" cy="2920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2"/>
              <a:endCxn id="8" idx="7"/>
            </p:cNvCxnSpPr>
            <p:nvPr/>
          </p:nvCxnSpPr>
          <p:spPr>
            <a:xfrm flipH="1">
              <a:off x="5764084" y="2038617"/>
              <a:ext cx="505051" cy="267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a:spLocks noChangeAspect="1"/>
            </p:cNvSpPr>
            <p:nvPr/>
          </p:nvSpPr>
          <p:spPr>
            <a:xfrm>
              <a:off x="6269135" y="1894617"/>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5</a:t>
              </a:r>
              <a:endParaRPr lang="zh-CN" altLang="en-US" sz="1400" kern="0" dirty="0">
                <a:solidFill>
                  <a:srgbClr val="000000"/>
                </a:solidFill>
                <a:latin typeface="Arial"/>
                <a:ea typeface="宋体" panose="02010600030101010101" pitchFamily="2" charset="-122"/>
                <a:sym typeface="Arial"/>
              </a:endParaRPr>
            </a:p>
          </p:txBody>
        </p:sp>
        <p:sp>
          <p:nvSpPr>
            <p:cNvPr id="19" name="椭圆 18"/>
            <p:cNvSpPr>
              <a:spLocks noChangeAspect="1"/>
            </p:cNvSpPr>
            <p:nvPr/>
          </p:nvSpPr>
          <p:spPr>
            <a:xfrm>
              <a:off x="2461172" y="2080956"/>
              <a:ext cx="288000" cy="288000"/>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7</a:t>
              </a:r>
              <a:endParaRPr lang="zh-CN" altLang="en-US" sz="1400" kern="0" dirty="0">
                <a:solidFill>
                  <a:srgbClr val="000000"/>
                </a:solidFill>
                <a:latin typeface="Arial"/>
                <a:ea typeface="宋体" panose="02010600030101010101" pitchFamily="2" charset="-122"/>
                <a:sym typeface="Arial"/>
              </a:endParaRPr>
            </a:p>
          </p:txBody>
        </p:sp>
        <p:sp>
          <p:nvSpPr>
            <p:cNvPr id="20" name="椭圆 19"/>
            <p:cNvSpPr>
              <a:spLocks noChangeAspect="1"/>
            </p:cNvSpPr>
            <p:nvPr/>
          </p:nvSpPr>
          <p:spPr>
            <a:xfrm>
              <a:off x="4912062" y="2263750"/>
              <a:ext cx="288000" cy="288000"/>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8</a:t>
              </a:r>
              <a:endParaRPr lang="zh-CN" altLang="en-US" sz="1400" kern="0" dirty="0">
                <a:solidFill>
                  <a:srgbClr val="000000"/>
                </a:solidFill>
                <a:latin typeface="Arial"/>
                <a:ea typeface="宋体" panose="02010600030101010101" pitchFamily="2" charset="-122"/>
                <a:sym typeface="Arial"/>
              </a:endParaRPr>
            </a:p>
          </p:txBody>
        </p:sp>
        <p:cxnSp>
          <p:nvCxnSpPr>
            <p:cNvPr id="21" name="直接连接符 20"/>
            <p:cNvCxnSpPr>
              <a:stCxn id="8" idx="2"/>
              <a:endCxn id="20" idx="6"/>
            </p:cNvCxnSpPr>
            <p:nvPr/>
          </p:nvCxnSpPr>
          <p:spPr>
            <a:xfrm flipH="1">
              <a:off x="5200062" y="2407750"/>
              <a:ext cx="3181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p:cNvSpPr>
              <a:spLocks noChangeAspect="1"/>
            </p:cNvSpPr>
            <p:nvPr/>
          </p:nvSpPr>
          <p:spPr>
            <a:xfrm>
              <a:off x="3178736" y="250957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solidFill>
                <a:latin typeface="Arial"/>
                <a:ea typeface="宋体" panose="02010600030101010101" pitchFamily="2" charset="-122"/>
                <a:sym typeface="Arial"/>
              </a:endParaRPr>
            </a:p>
          </p:txBody>
        </p:sp>
        <p:sp>
          <p:nvSpPr>
            <p:cNvPr id="23" name="椭圆 22"/>
            <p:cNvSpPr>
              <a:spLocks noChangeAspect="1"/>
            </p:cNvSpPr>
            <p:nvPr/>
          </p:nvSpPr>
          <p:spPr>
            <a:xfrm>
              <a:off x="4311358" y="2511471"/>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solidFill>
                <a:latin typeface="Arial"/>
                <a:ea typeface="宋体" panose="02010600030101010101" pitchFamily="2" charset="-122"/>
                <a:sym typeface="Arial"/>
              </a:endParaRPr>
            </a:p>
          </p:txBody>
        </p:sp>
        <p:cxnSp>
          <p:nvCxnSpPr>
            <p:cNvPr id="24" name="直接连接符 23"/>
            <p:cNvCxnSpPr>
              <a:stCxn id="12" idx="2"/>
              <a:endCxn id="19" idx="7"/>
            </p:cNvCxnSpPr>
            <p:nvPr/>
          </p:nvCxnSpPr>
          <p:spPr>
            <a:xfrm flipH="1">
              <a:off x="2706995" y="2050153"/>
              <a:ext cx="460241" cy="729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5"/>
              <a:endCxn id="20" idx="2"/>
            </p:cNvCxnSpPr>
            <p:nvPr/>
          </p:nvCxnSpPr>
          <p:spPr>
            <a:xfrm>
              <a:off x="4573570" y="2182617"/>
              <a:ext cx="338492" cy="2251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9" idx="2"/>
              <a:endCxn id="7" idx="6"/>
            </p:cNvCxnSpPr>
            <p:nvPr/>
          </p:nvCxnSpPr>
          <p:spPr>
            <a:xfrm flipH="1">
              <a:off x="2216912" y="2224956"/>
              <a:ext cx="244260" cy="594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2" idx="2"/>
              <a:endCxn id="19" idx="5"/>
            </p:cNvCxnSpPr>
            <p:nvPr/>
          </p:nvCxnSpPr>
          <p:spPr>
            <a:xfrm flipH="1" flipV="1">
              <a:off x="2706995" y="2326779"/>
              <a:ext cx="471741" cy="326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2" idx="4"/>
              <a:endCxn id="22" idx="0"/>
            </p:cNvCxnSpPr>
            <p:nvPr/>
          </p:nvCxnSpPr>
          <p:spPr>
            <a:xfrm>
              <a:off x="3311236" y="2194153"/>
              <a:ext cx="11500" cy="315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0" idx="3"/>
              <a:endCxn id="23" idx="6"/>
            </p:cNvCxnSpPr>
            <p:nvPr/>
          </p:nvCxnSpPr>
          <p:spPr>
            <a:xfrm flipH="1">
              <a:off x="4599358" y="2509573"/>
              <a:ext cx="354881" cy="145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31" idx="2"/>
              <a:endCxn id="12" idx="6"/>
            </p:cNvCxnSpPr>
            <p:nvPr/>
          </p:nvCxnSpPr>
          <p:spPr>
            <a:xfrm flipH="1">
              <a:off x="3455236" y="1893162"/>
              <a:ext cx="361051" cy="1569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椭圆 30"/>
            <p:cNvSpPr>
              <a:spLocks noChangeAspect="1"/>
            </p:cNvSpPr>
            <p:nvPr/>
          </p:nvSpPr>
          <p:spPr>
            <a:xfrm>
              <a:off x="3816287" y="1749162"/>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solidFill>
                <a:latin typeface="Arial"/>
                <a:ea typeface="宋体" panose="02010600030101010101" pitchFamily="2" charset="-122"/>
                <a:sym typeface="Arial"/>
              </a:endParaRPr>
            </a:p>
          </p:txBody>
        </p:sp>
        <p:sp>
          <p:nvSpPr>
            <p:cNvPr id="32" name="椭圆 31"/>
            <p:cNvSpPr>
              <a:spLocks noChangeAspect="1"/>
            </p:cNvSpPr>
            <p:nvPr/>
          </p:nvSpPr>
          <p:spPr>
            <a:xfrm>
              <a:off x="3706389" y="2464952"/>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solidFill>
                <a:latin typeface="Arial"/>
                <a:ea typeface="宋体" panose="02010600030101010101" pitchFamily="2" charset="-122"/>
                <a:sym typeface="Arial"/>
              </a:endParaRPr>
            </a:p>
          </p:txBody>
        </p:sp>
        <p:sp>
          <p:nvSpPr>
            <p:cNvPr id="33" name="椭圆 32"/>
            <p:cNvSpPr>
              <a:spLocks noChangeAspect="1"/>
            </p:cNvSpPr>
            <p:nvPr/>
          </p:nvSpPr>
          <p:spPr>
            <a:xfrm>
              <a:off x="3689056" y="304280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solidFill>
                <a:latin typeface="Arial"/>
                <a:ea typeface="宋体" panose="02010600030101010101" pitchFamily="2" charset="-122"/>
                <a:sym typeface="Arial"/>
              </a:endParaRPr>
            </a:p>
          </p:txBody>
        </p:sp>
        <p:cxnSp>
          <p:nvCxnSpPr>
            <p:cNvPr id="34" name="直接连接符 33"/>
            <p:cNvCxnSpPr>
              <a:stCxn id="33" idx="1"/>
              <a:endCxn id="22" idx="5"/>
            </p:cNvCxnSpPr>
            <p:nvPr/>
          </p:nvCxnSpPr>
          <p:spPr>
            <a:xfrm flipH="1" flipV="1">
              <a:off x="3424559" y="2755396"/>
              <a:ext cx="306674" cy="3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3" idx="7"/>
              <a:endCxn id="23" idx="3"/>
            </p:cNvCxnSpPr>
            <p:nvPr/>
          </p:nvCxnSpPr>
          <p:spPr>
            <a:xfrm flipV="1">
              <a:off x="3934879" y="2757294"/>
              <a:ext cx="418656" cy="3276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0" idx="2"/>
              <a:endCxn id="31" idx="6"/>
            </p:cNvCxnSpPr>
            <p:nvPr/>
          </p:nvCxnSpPr>
          <p:spPr>
            <a:xfrm flipH="1" flipV="1">
              <a:off x="4104287" y="1893162"/>
              <a:ext cx="223460" cy="1876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3" idx="0"/>
              <a:endCxn id="10" idx="4"/>
            </p:cNvCxnSpPr>
            <p:nvPr/>
          </p:nvCxnSpPr>
          <p:spPr>
            <a:xfrm flipV="1">
              <a:off x="4455358" y="2224794"/>
              <a:ext cx="16389" cy="2866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3" idx="0"/>
              <a:endCxn id="32" idx="4"/>
            </p:cNvCxnSpPr>
            <p:nvPr/>
          </p:nvCxnSpPr>
          <p:spPr>
            <a:xfrm flipV="1">
              <a:off x="3833056" y="2752952"/>
              <a:ext cx="17333" cy="2898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2" idx="1"/>
              <a:endCxn id="12" idx="5"/>
            </p:cNvCxnSpPr>
            <p:nvPr/>
          </p:nvCxnSpPr>
          <p:spPr>
            <a:xfrm flipH="1" flipV="1">
              <a:off x="3413059" y="2151976"/>
              <a:ext cx="335507" cy="355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7"/>
              <a:endCxn id="10" idx="3"/>
            </p:cNvCxnSpPr>
            <p:nvPr/>
          </p:nvCxnSpPr>
          <p:spPr>
            <a:xfrm flipV="1">
              <a:off x="3952212" y="2182617"/>
              <a:ext cx="417712" cy="324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6186091"/>
      </p:ext>
    </p:extLst>
  </p:cSld>
  <p:clrMapOvr>
    <a:overrideClrMapping bg1="lt1" tx1="dk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914377">
              <a:defRPr/>
            </a:pPr>
            <a:fld id="{0CFEC368-1D7A-4F81-ABF6-AE0E36BAF64C}" type="slidenum">
              <a:rPr lang="en-US" sz="1400" b="1">
                <a:solidFill>
                  <a:srgbClr val="FFFFFF"/>
                </a:solidFill>
                <a:latin typeface="Arial"/>
                <a:cs typeface="Arial"/>
                <a:sym typeface="Arial"/>
              </a:rPr>
              <a:pPr algn="l" defTabSz="914377">
                <a:defRPr/>
              </a:pPr>
              <a:t>4</a:t>
            </a:fld>
            <a:endParaRPr lang="en-US" sz="1400" b="1" dirty="0">
              <a:solidFill>
                <a:srgbClr val="FFFFFF"/>
              </a:solidFill>
              <a:latin typeface="Arial"/>
              <a:cs typeface="Arial"/>
              <a:sym typeface="Arial"/>
            </a:endParaRPr>
          </a:p>
        </p:txBody>
      </p:sp>
      <p:sp>
        <p:nvSpPr>
          <p:cNvPr id="21" name="标题 1"/>
          <p:cNvSpPr txBox="1">
            <a:spLocks/>
          </p:cNvSpPr>
          <p:nvPr/>
        </p:nvSpPr>
        <p:spPr>
          <a:xfrm>
            <a:off x="1847528" y="111739"/>
            <a:ext cx="84969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4267" b="1" dirty="0">
                <a:solidFill>
                  <a:srgbClr val="7030A0"/>
                </a:solidFill>
                <a:latin typeface="微软雅黑" panose="020B0503020204020204" pitchFamily="34" charset="-122"/>
                <a:ea typeface="微软雅黑" panose="020B0503020204020204" pitchFamily="34" charset="-122"/>
                <a:sym typeface="Arial"/>
              </a:rPr>
              <a:t>Why network is important?</a:t>
            </a:r>
            <a:endParaRPr lang="zh-CN" altLang="en-US" sz="4267" b="1" dirty="0">
              <a:solidFill>
                <a:srgbClr val="7030A0"/>
              </a:solidFill>
              <a:latin typeface="微软雅黑" panose="020B0503020204020204" pitchFamily="34" charset="-122"/>
              <a:ea typeface="微软雅黑" panose="020B0503020204020204" pitchFamily="34" charset="-122"/>
              <a:sym typeface="Arial"/>
            </a:endParaRPr>
          </a:p>
        </p:txBody>
      </p:sp>
      <p:sp>
        <p:nvSpPr>
          <p:cNvPr id="3" name="文本框 2"/>
          <p:cNvSpPr txBox="1"/>
          <p:nvPr/>
        </p:nvSpPr>
        <p:spPr>
          <a:xfrm>
            <a:off x="849746" y="1581700"/>
            <a:ext cx="10366895" cy="1077218"/>
          </a:xfrm>
          <a:prstGeom prst="rect">
            <a:avLst/>
          </a:prstGeom>
          <a:noFill/>
        </p:spPr>
        <p:txBody>
          <a:bodyPr wrap="square" rtlCol="0">
            <a:spAutoFit/>
          </a:bodyPr>
          <a:lstStyle/>
          <a:p>
            <a:pPr defTabSz="1219170">
              <a:buClr>
                <a:srgbClr val="000000"/>
              </a:buClr>
            </a:pPr>
            <a:r>
              <a:rPr lang="en-US" altLang="zh-CN" sz="3200" kern="0" dirty="0">
                <a:solidFill>
                  <a:srgbClr val="000000"/>
                </a:solidFill>
                <a:latin typeface="Arial"/>
                <a:cs typeface="Arial"/>
                <a:sym typeface="Arial"/>
              </a:rPr>
              <a:t>Can you name a case where only care about an object but not its relations with other subjects?</a:t>
            </a:r>
            <a:endParaRPr lang="zh-CN" altLang="en-US" sz="3200" kern="0" dirty="0">
              <a:solidFill>
                <a:srgbClr val="000000"/>
              </a:solidFill>
              <a:latin typeface="Arial"/>
              <a:cs typeface="Arial"/>
              <a:sym typeface="Arial"/>
            </a:endParaRPr>
          </a:p>
        </p:txBody>
      </p:sp>
      <p:sp>
        <p:nvSpPr>
          <p:cNvPr id="2" name="文本框 1"/>
          <p:cNvSpPr txBox="1"/>
          <p:nvPr/>
        </p:nvSpPr>
        <p:spPr>
          <a:xfrm>
            <a:off x="1211810" y="5862620"/>
            <a:ext cx="4533613" cy="461665"/>
          </a:xfrm>
          <a:prstGeom prst="rect">
            <a:avLst/>
          </a:prstGeom>
          <a:noFill/>
        </p:spPr>
        <p:txBody>
          <a:bodyPr wrap="none" rtlCol="0">
            <a:spAutoFit/>
          </a:bodyPr>
          <a:lstStyle/>
          <a:p>
            <a:pPr defTabSz="1219170">
              <a:buClr>
                <a:srgbClr val="000000"/>
              </a:buClr>
            </a:pPr>
            <a:r>
              <a:rPr lang="en-US" altLang="zh-CN" sz="2400" kern="0" dirty="0">
                <a:solidFill>
                  <a:srgbClr val="FF0000"/>
                </a:solidFill>
                <a:latin typeface="Arial"/>
                <a:cs typeface="Arial"/>
                <a:sym typeface="Arial"/>
              </a:rPr>
              <a:t>Reflected</a:t>
            </a:r>
            <a:r>
              <a:rPr lang="en-US" altLang="zh-CN" sz="2400" kern="0" dirty="0">
                <a:solidFill>
                  <a:srgbClr val="000000"/>
                </a:solidFill>
                <a:latin typeface="Arial"/>
                <a:cs typeface="Arial"/>
                <a:sym typeface="Arial"/>
              </a:rPr>
              <a:t> by relational subjects </a:t>
            </a:r>
            <a:endParaRPr lang="zh-CN" altLang="en-US" sz="2400" kern="0" dirty="0">
              <a:solidFill>
                <a:srgbClr val="000000"/>
              </a:solidFill>
              <a:latin typeface="Arial"/>
              <a:cs typeface="Arial"/>
              <a:sym typeface="Arial"/>
            </a:endParaRPr>
          </a:p>
        </p:txBody>
      </p:sp>
      <p:sp>
        <p:nvSpPr>
          <p:cNvPr id="7" name="文本框 6"/>
          <p:cNvSpPr txBox="1"/>
          <p:nvPr/>
        </p:nvSpPr>
        <p:spPr>
          <a:xfrm>
            <a:off x="6528262" y="5847842"/>
            <a:ext cx="4363695" cy="461665"/>
          </a:xfrm>
          <a:prstGeom prst="rect">
            <a:avLst/>
          </a:prstGeom>
          <a:noFill/>
        </p:spPr>
        <p:txBody>
          <a:bodyPr wrap="none" rtlCol="0">
            <a:spAutoFit/>
          </a:bodyPr>
          <a:lstStyle/>
          <a:p>
            <a:pPr defTabSz="1219170">
              <a:buClr>
                <a:srgbClr val="000000"/>
              </a:buClr>
            </a:pPr>
            <a:r>
              <a:rPr lang="en-US" altLang="zh-CN" sz="2400" kern="0" dirty="0">
                <a:solidFill>
                  <a:srgbClr val="FF0000"/>
                </a:solidFill>
                <a:latin typeface="Arial"/>
                <a:cs typeface="Arial"/>
                <a:sym typeface="Arial"/>
              </a:rPr>
              <a:t>Decided</a:t>
            </a:r>
            <a:r>
              <a:rPr lang="en-US" altLang="zh-CN" sz="2400" kern="0" dirty="0">
                <a:solidFill>
                  <a:srgbClr val="000000"/>
                </a:solidFill>
                <a:latin typeface="Arial"/>
                <a:cs typeface="Arial"/>
                <a:sym typeface="Arial"/>
              </a:rPr>
              <a:t> by relational subjects </a:t>
            </a:r>
            <a:endParaRPr lang="zh-CN" altLang="en-US" sz="2400" kern="0" dirty="0">
              <a:solidFill>
                <a:srgbClr val="000000"/>
              </a:solidFill>
              <a:latin typeface="Arial"/>
              <a:cs typeface="Arial"/>
              <a:sym typeface="Arial"/>
            </a:endParaRPr>
          </a:p>
        </p:txBody>
      </p:sp>
      <p:pic>
        <p:nvPicPr>
          <p:cNvPr id="6" name="图片 5"/>
          <p:cNvPicPr>
            <a:picLocks noChangeAspect="1"/>
          </p:cNvPicPr>
          <p:nvPr/>
        </p:nvPicPr>
        <p:blipFill rotWithShape="1">
          <a:blip r:embed="rId3"/>
          <a:srcRect b="35253"/>
          <a:stretch/>
        </p:blipFill>
        <p:spPr>
          <a:xfrm>
            <a:off x="1711034" y="3026723"/>
            <a:ext cx="3620399" cy="2587876"/>
          </a:xfrm>
          <a:prstGeom prst="rect">
            <a:avLst/>
          </a:prstGeom>
        </p:spPr>
      </p:pic>
      <p:sp>
        <p:nvSpPr>
          <p:cNvPr id="8" name="矩形 7"/>
          <p:cNvSpPr/>
          <p:nvPr/>
        </p:nvSpPr>
        <p:spPr>
          <a:xfrm>
            <a:off x="3334721" y="3847023"/>
            <a:ext cx="521291" cy="406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defTabSz="1219170">
              <a:buClr>
                <a:srgbClr val="000000"/>
              </a:buClr>
            </a:pPr>
            <a:endParaRPr lang="zh-CN" altLang="en-US" sz="1867" kern="0">
              <a:solidFill>
                <a:srgbClr val="000000"/>
              </a:solidFill>
              <a:latin typeface="Arial"/>
              <a:ea typeface="宋体" panose="02010600030101010101" pitchFamily="2" charset="-122"/>
              <a:sym typeface="Arial"/>
            </a:endParaRPr>
          </a:p>
        </p:txBody>
      </p:sp>
      <p:cxnSp>
        <p:nvCxnSpPr>
          <p:cNvPr id="11" name="直接连接符 10"/>
          <p:cNvCxnSpPr>
            <a:stCxn id="8" idx="0"/>
          </p:cNvCxnSpPr>
          <p:nvPr/>
        </p:nvCxnSpPr>
        <p:spPr>
          <a:xfrm flipV="1">
            <a:off x="3595367" y="3566238"/>
            <a:ext cx="260645" cy="280785"/>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594030" y="3196405"/>
            <a:ext cx="875561" cy="379656"/>
          </a:xfrm>
          <a:prstGeom prst="rect">
            <a:avLst/>
          </a:prstGeom>
          <a:noFill/>
        </p:spPr>
        <p:txBody>
          <a:bodyPr wrap="none" rtlCol="0">
            <a:spAutoFit/>
          </a:bodyPr>
          <a:lstStyle/>
          <a:p>
            <a:pPr defTabSz="1219170">
              <a:buClr>
                <a:srgbClr val="000000"/>
              </a:buClr>
            </a:pPr>
            <a:r>
              <a:rPr lang="en-US" altLang="zh-CN" sz="1867" kern="0" dirty="0">
                <a:solidFill>
                  <a:srgbClr val="FF0000"/>
                </a:solidFill>
                <a:latin typeface="Arial"/>
                <a:cs typeface="Arial"/>
                <a:sym typeface="Arial"/>
              </a:rPr>
              <a:t>Target</a:t>
            </a:r>
            <a:endParaRPr lang="zh-CN" altLang="en-US" sz="1867" kern="0" dirty="0">
              <a:solidFill>
                <a:srgbClr val="FF0000"/>
              </a:solidFill>
              <a:latin typeface="Arial"/>
              <a:cs typeface="Arial"/>
              <a:sym typeface="Arial"/>
            </a:endParaRPr>
          </a:p>
        </p:txBody>
      </p:sp>
      <p:pic>
        <p:nvPicPr>
          <p:cNvPr id="1030" name="Picture 6" descr="æ¥çæºå¾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1106" y="3232084"/>
            <a:ext cx="3273367" cy="238251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矩形 19"/>
          <p:cNvSpPr/>
          <p:nvPr/>
        </p:nvSpPr>
        <p:spPr>
          <a:xfrm>
            <a:off x="8422111" y="4257392"/>
            <a:ext cx="521291" cy="406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defTabSz="1219170">
              <a:buClr>
                <a:srgbClr val="000000"/>
              </a:buClr>
            </a:pPr>
            <a:endParaRPr lang="zh-CN" altLang="en-US" sz="1867" kern="0">
              <a:solidFill>
                <a:srgbClr val="000000"/>
              </a:solidFill>
              <a:latin typeface="Arial"/>
              <a:ea typeface="宋体" panose="02010600030101010101" pitchFamily="2" charset="-122"/>
              <a:sym typeface="Arial"/>
            </a:endParaRPr>
          </a:p>
        </p:txBody>
      </p:sp>
      <p:cxnSp>
        <p:nvCxnSpPr>
          <p:cNvPr id="22" name="直接连接符 21"/>
          <p:cNvCxnSpPr>
            <a:stCxn id="20" idx="0"/>
          </p:cNvCxnSpPr>
          <p:nvPr/>
        </p:nvCxnSpPr>
        <p:spPr>
          <a:xfrm flipV="1">
            <a:off x="8682756" y="3976608"/>
            <a:ext cx="260645" cy="280785"/>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681419" y="3606775"/>
            <a:ext cx="875561" cy="379656"/>
          </a:xfrm>
          <a:prstGeom prst="rect">
            <a:avLst/>
          </a:prstGeom>
          <a:noFill/>
        </p:spPr>
        <p:txBody>
          <a:bodyPr wrap="none" rtlCol="0">
            <a:spAutoFit/>
          </a:bodyPr>
          <a:lstStyle/>
          <a:p>
            <a:pPr defTabSz="1219170">
              <a:buClr>
                <a:srgbClr val="000000"/>
              </a:buClr>
            </a:pPr>
            <a:r>
              <a:rPr lang="en-US" altLang="zh-CN" sz="1867" kern="0" dirty="0">
                <a:solidFill>
                  <a:srgbClr val="FF0000"/>
                </a:solidFill>
                <a:latin typeface="Arial"/>
                <a:cs typeface="Arial"/>
                <a:sym typeface="Arial"/>
              </a:rPr>
              <a:t>Target</a:t>
            </a:r>
            <a:endParaRPr lang="zh-CN" altLang="en-US" sz="1867" kern="0" dirty="0">
              <a:solidFill>
                <a:srgbClr val="FF0000"/>
              </a:solidFill>
              <a:latin typeface="Arial"/>
              <a:cs typeface="Arial"/>
              <a:sym typeface="Arial"/>
            </a:endParaRPr>
          </a:p>
        </p:txBody>
      </p:sp>
      <p:sp>
        <p:nvSpPr>
          <p:cNvPr id="14" name="文本框 13"/>
          <p:cNvSpPr txBox="1"/>
          <p:nvPr/>
        </p:nvSpPr>
        <p:spPr>
          <a:xfrm>
            <a:off x="2157524" y="2701195"/>
            <a:ext cx="2815194" cy="379656"/>
          </a:xfrm>
          <a:prstGeom prst="rect">
            <a:avLst/>
          </a:prstGeom>
          <a:noFill/>
        </p:spPr>
        <p:txBody>
          <a:bodyPr wrap="none" rtlCol="0">
            <a:spAutoFit/>
          </a:bodyPr>
          <a:lstStyle/>
          <a:p>
            <a:pPr defTabSz="1219170">
              <a:buClr>
                <a:srgbClr val="000000"/>
              </a:buClr>
            </a:pPr>
            <a:r>
              <a:rPr lang="en-US" altLang="zh-CN" sz="1867" b="1" kern="0" dirty="0">
                <a:solidFill>
                  <a:srgbClr val="000000"/>
                </a:solidFill>
                <a:latin typeface="Arial"/>
                <a:cs typeface="Arial"/>
                <a:sym typeface="Arial"/>
              </a:rPr>
              <a:t>Image Characterization</a:t>
            </a:r>
            <a:endParaRPr lang="zh-CN" altLang="en-US" sz="1867" b="1" kern="0" dirty="0">
              <a:solidFill>
                <a:srgbClr val="000000"/>
              </a:solidFill>
              <a:latin typeface="Arial"/>
              <a:cs typeface="Arial"/>
              <a:sym typeface="Arial"/>
            </a:endParaRPr>
          </a:p>
        </p:txBody>
      </p:sp>
      <p:sp>
        <p:nvSpPr>
          <p:cNvPr id="24" name="文本框 23"/>
          <p:cNvSpPr txBox="1"/>
          <p:nvPr/>
        </p:nvSpPr>
        <p:spPr>
          <a:xfrm>
            <a:off x="7907703" y="2681321"/>
            <a:ext cx="1750800" cy="379656"/>
          </a:xfrm>
          <a:prstGeom prst="rect">
            <a:avLst/>
          </a:prstGeom>
          <a:noFill/>
        </p:spPr>
        <p:txBody>
          <a:bodyPr wrap="none" rtlCol="0">
            <a:spAutoFit/>
          </a:bodyPr>
          <a:lstStyle/>
          <a:p>
            <a:pPr defTabSz="1219170">
              <a:buClr>
                <a:srgbClr val="000000"/>
              </a:buClr>
            </a:pPr>
            <a:r>
              <a:rPr lang="en-US" altLang="zh-CN" sz="1867" b="1" kern="0" dirty="0">
                <a:solidFill>
                  <a:srgbClr val="000000"/>
                </a:solidFill>
                <a:latin typeface="Arial"/>
                <a:cs typeface="Arial"/>
                <a:sym typeface="Arial"/>
              </a:rPr>
              <a:t>Social Capital</a:t>
            </a:r>
            <a:endParaRPr lang="zh-CN" altLang="en-US" sz="1867" b="1" kern="0" dirty="0">
              <a:solidFill>
                <a:srgbClr val="000000"/>
              </a:solidFill>
              <a:latin typeface="Arial"/>
              <a:cs typeface="Arial"/>
              <a:sym typeface="Arial"/>
            </a:endParaRPr>
          </a:p>
        </p:txBody>
      </p:sp>
    </p:spTree>
    <p:extLst>
      <p:ext uri="{BB962C8B-B14F-4D97-AF65-F5344CB8AC3E}">
        <p14:creationId xmlns:p14="http://schemas.microsoft.com/office/powerpoint/2010/main" val="4025396857"/>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916" y="315960"/>
            <a:ext cx="11360800" cy="763600"/>
          </a:xfrm>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Regular  Equivalence</a:t>
            </a:r>
            <a:endParaRPr lang="zh-CN" altLang="en-US" sz="4267" b="1" kern="1200" dirty="0">
              <a:solidFill>
                <a:srgbClr val="7030A0"/>
              </a:solidFill>
              <a:latin typeface="微软雅黑" panose="020B0503020204020204" pitchFamily="34" charset="-122"/>
              <a:ea typeface="微软雅黑" panose="020B0503020204020204" pitchFamily="34" charset="-122"/>
              <a:cs typeface="+mj-cs"/>
            </a:endParaRPr>
          </a:p>
        </p:txBody>
      </p:sp>
      <p:grpSp>
        <p:nvGrpSpPr>
          <p:cNvPr id="5" name="组合 4"/>
          <p:cNvGrpSpPr>
            <a:grpSpLocks noChangeAspect="1"/>
          </p:cNvGrpSpPr>
          <p:nvPr/>
        </p:nvGrpSpPr>
        <p:grpSpPr>
          <a:xfrm>
            <a:off x="5730121" y="2604956"/>
            <a:ext cx="4082703" cy="1222200"/>
            <a:chOff x="1273736" y="1749162"/>
            <a:chExt cx="5283399" cy="1581641"/>
          </a:xfrm>
        </p:grpSpPr>
        <p:sp>
          <p:nvSpPr>
            <p:cNvPr id="6" name="椭圆 5"/>
            <p:cNvSpPr>
              <a:spLocks noChangeAspect="1"/>
            </p:cNvSpPr>
            <p:nvPr/>
          </p:nvSpPr>
          <p:spPr>
            <a:xfrm>
              <a:off x="1928912" y="2140440"/>
              <a:ext cx="288000" cy="288000"/>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1</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7" name="椭圆 6"/>
            <p:cNvSpPr>
              <a:spLocks noChangeAspect="1"/>
            </p:cNvSpPr>
            <p:nvPr/>
          </p:nvSpPr>
          <p:spPr>
            <a:xfrm>
              <a:off x="5518261" y="2263750"/>
              <a:ext cx="288000" cy="288000"/>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2</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8" name="椭圆 7"/>
            <p:cNvSpPr>
              <a:spLocks noChangeAspect="1"/>
            </p:cNvSpPr>
            <p:nvPr/>
          </p:nvSpPr>
          <p:spPr>
            <a:xfrm>
              <a:off x="6167312" y="2759475"/>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6</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9" name="椭圆 8"/>
            <p:cNvSpPr>
              <a:spLocks noChangeAspect="1"/>
            </p:cNvSpPr>
            <p:nvPr/>
          </p:nvSpPr>
          <p:spPr>
            <a:xfrm>
              <a:off x="4327747" y="1936794"/>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10" name="椭圆 9"/>
            <p:cNvSpPr>
              <a:spLocks noChangeAspect="1"/>
            </p:cNvSpPr>
            <p:nvPr/>
          </p:nvSpPr>
          <p:spPr>
            <a:xfrm>
              <a:off x="1273736" y="1969672"/>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3</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11" name="椭圆 10"/>
            <p:cNvSpPr>
              <a:spLocks noChangeAspect="1"/>
            </p:cNvSpPr>
            <p:nvPr/>
          </p:nvSpPr>
          <p:spPr>
            <a:xfrm>
              <a:off x="3167236" y="190615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12" name="椭圆 11"/>
            <p:cNvSpPr>
              <a:spLocks noChangeAspect="1"/>
            </p:cNvSpPr>
            <p:nvPr/>
          </p:nvSpPr>
          <p:spPr>
            <a:xfrm>
              <a:off x="1419420" y="2640927"/>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4</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cxnSp>
          <p:nvCxnSpPr>
            <p:cNvPr id="13" name="直接连接符 12"/>
            <p:cNvCxnSpPr>
              <a:stCxn id="6" idx="1"/>
              <a:endCxn id="10" idx="6"/>
            </p:cNvCxnSpPr>
            <p:nvPr/>
          </p:nvCxnSpPr>
          <p:spPr>
            <a:xfrm flipH="1" flipV="1">
              <a:off x="1561736" y="2113672"/>
              <a:ext cx="409353" cy="689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2" idx="7"/>
              <a:endCxn id="6" idx="3"/>
            </p:cNvCxnSpPr>
            <p:nvPr/>
          </p:nvCxnSpPr>
          <p:spPr>
            <a:xfrm flipV="1">
              <a:off x="1665243" y="2386263"/>
              <a:ext cx="305846" cy="2968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5"/>
              <a:endCxn id="8" idx="1"/>
            </p:cNvCxnSpPr>
            <p:nvPr/>
          </p:nvCxnSpPr>
          <p:spPr>
            <a:xfrm>
              <a:off x="5764084" y="2509573"/>
              <a:ext cx="445405" cy="2920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7" idx="2"/>
              <a:endCxn id="7" idx="7"/>
            </p:cNvCxnSpPr>
            <p:nvPr/>
          </p:nvCxnSpPr>
          <p:spPr>
            <a:xfrm flipH="1">
              <a:off x="5764084" y="2038617"/>
              <a:ext cx="505051" cy="267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p:cNvSpPr>
              <a:spLocks noChangeAspect="1"/>
            </p:cNvSpPr>
            <p:nvPr/>
          </p:nvSpPr>
          <p:spPr>
            <a:xfrm>
              <a:off x="6269135" y="1894617"/>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5</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18" name="椭圆 17"/>
            <p:cNvSpPr>
              <a:spLocks noChangeAspect="1"/>
            </p:cNvSpPr>
            <p:nvPr/>
          </p:nvSpPr>
          <p:spPr>
            <a:xfrm>
              <a:off x="2461172" y="2080956"/>
              <a:ext cx="288000" cy="288000"/>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7</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19" name="椭圆 18"/>
            <p:cNvSpPr>
              <a:spLocks noChangeAspect="1"/>
            </p:cNvSpPr>
            <p:nvPr/>
          </p:nvSpPr>
          <p:spPr>
            <a:xfrm>
              <a:off x="4912062" y="2263750"/>
              <a:ext cx="288000" cy="288000"/>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8</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cxnSp>
          <p:nvCxnSpPr>
            <p:cNvPr id="20" name="直接连接符 19"/>
            <p:cNvCxnSpPr>
              <a:stCxn id="7" idx="2"/>
              <a:endCxn id="19" idx="6"/>
            </p:cNvCxnSpPr>
            <p:nvPr/>
          </p:nvCxnSpPr>
          <p:spPr>
            <a:xfrm flipH="1">
              <a:off x="5200062" y="2407750"/>
              <a:ext cx="3181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椭圆 20"/>
            <p:cNvSpPr>
              <a:spLocks noChangeAspect="1"/>
            </p:cNvSpPr>
            <p:nvPr/>
          </p:nvSpPr>
          <p:spPr>
            <a:xfrm>
              <a:off x="3178736" y="250957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22" name="椭圆 21"/>
            <p:cNvSpPr>
              <a:spLocks noChangeAspect="1"/>
            </p:cNvSpPr>
            <p:nvPr/>
          </p:nvSpPr>
          <p:spPr>
            <a:xfrm>
              <a:off x="4311358" y="2511471"/>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lumMod val="75000"/>
                    <a:lumOff val="25000"/>
                  </a:srgbClr>
                </a:solidFill>
                <a:latin typeface="Arial"/>
                <a:ea typeface="宋体" panose="02010600030101010101" pitchFamily="2" charset="-122"/>
                <a:sym typeface="Arial"/>
              </a:endParaRPr>
            </a:p>
          </p:txBody>
        </p:sp>
        <p:cxnSp>
          <p:nvCxnSpPr>
            <p:cNvPr id="23" name="直接连接符 22"/>
            <p:cNvCxnSpPr>
              <a:stCxn id="11" idx="2"/>
              <a:endCxn id="18" idx="7"/>
            </p:cNvCxnSpPr>
            <p:nvPr/>
          </p:nvCxnSpPr>
          <p:spPr>
            <a:xfrm flipH="1">
              <a:off x="2706995" y="2050153"/>
              <a:ext cx="460241" cy="729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9" idx="5"/>
              <a:endCxn id="19" idx="2"/>
            </p:cNvCxnSpPr>
            <p:nvPr/>
          </p:nvCxnSpPr>
          <p:spPr>
            <a:xfrm>
              <a:off x="4573570" y="2182617"/>
              <a:ext cx="338492" cy="2251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8" idx="2"/>
              <a:endCxn id="6" idx="6"/>
            </p:cNvCxnSpPr>
            <p:nvPr/>
          </p:nvCxnSpPr>
          <p:spPr>
            <a:xfrm flipH="1">
              <a:off x="2216912" y="2224956"/>
              <a:ext cx="244260" cy="594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2"/>
              <a:endCxn id="18" idx="5"/>
            </p:cNvCxnSpPr>
            <p:nvPr/>
          </p:nvCxnSpPr>
          <p:spPr>
            <a:xfrm flipH="1" flipV="1">
              <a:off x="2706995" y="2326779"/>
              <a:ext cx="471741" cy="326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1" idx="4"/>
              <a:endCxn id="21" idx="0"/>
            </p:cNvCxnSpPr>
            <p:nvPr/>
          </p:nvCxnSpPr>
          <p:spPr>
            <a:xfrm>
              <a:off x="3311236" y="2194153"/>
              <a:ext cx="11500" cy="315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3"/>
              <a:endCxn id="22" idx="6"/>
            </p:cNvCxnSpPr>
            <p:nvPr/>
          </p:nvCxnSpPr>
          <p:spPr>
            <a:xfrm flipH="1">
              <a:off x="4599358" y="2509573"/>
              <a:ext cx="354881" cy="145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30" idx="2"/>
              <a:endCxn id="11" idx="6"/>
            </p:cNvCxnSpPr>
            <p:nvPr/>
          </p:nvCxnSpPr>
          <p:spPr>
            <a:xfrm flipH="1">
              <a:off x="3455236" y="1893162"/>
              <a:ext cx="361051" cy="1569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9"/>
            <p:cNvSpPr>
              <a:spLocks noChangeAspect="1"/>
            </p:cNvSpPr>
            <p:nvPr/>
          </p:nvSpPr>
          <p:spPr>
            <a:xfrm>
              <a:off x="3816287" y="1749162"/>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31" name="椭圆 30"/>
            <p:cNvSpPr>
              <a:spLocks noChangeAspect="1"/>
            </p:cNvSpPr>
            <p:nvPr/>
          </p:nvSpPr>
          <p:spPr>
            <a:xfrm>
              <a:off x="3706389" y="2464952"/>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32" name="椭圆 31"/>
            <p:cNvSpPr>
              <a:spLocks noChangeAspect="1"/>
            </p:cNvSpPr>
            <p:nvPr/>
          </p:nvSpPr>
          <p:spPr>
            <a:xfrm>
              <a:off x="3689056" y="304280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endParaRPr lang="zh-CN" altLang="en-US" sz="1400" kern="0" dirty="0">
                <a:solidFill>
                  <a:srgbClr val="FFFFFF">
                    <a:lumMod val="75000"/>
                    <a:lumOff val="25000"/>
                  </a:srgbClr>
                </a:solidFill>
                <a:latin typeface="Arial"/>
                <a:ea typeface="宋体" panose="02010600030101010101" pitchFamily="2" charset="-122"/>
                <a:sym typeface="Arial"/>
              </a:endParaRPr>
            </a:p>
          </p:txBody>
        </p:sp>
        <p:cxnSp>
          <p:nvCxnSpPr>
            <p:cNvPr id="33" name="直接连接符 32"/>
            <p:cNvCxnSpPr>
              <a:stCxn id="32" idx="1"/>
              <a:endCxn id="21" idx="5"/>
            </p:cNvCxnSpPr>
            <p:nvPr/>
          </p:nvCxnSpPr>
          <p:spPr>
            <a:xfrm flipH="1" flipV="1">
              <a:off x="3424559" y="2755396"/>
              <a:ext cx="306674" cy="3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7"/>
              <a:endCxn id="22" idx="3"/>
            </p:cNvCxnSpPr>
            <p:nvPr/>
          </p:nvCxnSpPr>
          <p:spPr>
            <a:xfrm flipV="1">
              <a:off x="3934879" y="2757294"/>
              <a:ext cx="418656" cy="3276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9" idx="2"/>
              <a:endCxn id="30" idx="6"/>
            </p:cNvCxnSpPr>
            <p:nvPr/>
          </p:nvCxnSpPr>
          <p:spPr>
            <a:xfrm flipH="1" flipV="1">
              <a:off x="4104287" y="1893162"/>
              <a:ext cx="223460" cy="1876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2" idx="0"/>
              <a:endCxn id="9" idx="4"/>
            </p:cNvCxnSpPr>
            <p:nvPr/>
          </p:nvCxnSpPr>
          <p:spPr>
            <a:xfrm flipV="1">
              <a:off x="4455358" y="2224794"/>
              <a:ext cx="16389" cy="2866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2" idx="0"/>
              <a:endCxn id="31" idx="4"/>
            </p:cNvCxnSpPr>
            <p:nvPr/>
          </p:nvCxnSpPr>
          <p:spPr>
            <a:xfrm flipV="1">
              <a:off x="3833056" y="2752952"/>
              <a:ext cx="17333" cy="2898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1" idx="1"/>
              <a:endCxn id="11" idx="5"/>
            </p:cNvCxnSpPr>
            <p:nvPr/>
          </p:nvCxnSpPr>
          <p:spPr>
            <a:xfrm flipH="1" flipV="1">
              <a:off x="3413059" y="2151976"/>
              <a:ext cx="335507" cy="355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1" idx="7"/>
              <a:endCxn id="9" idx="3"/>
            </p:cNvCxnSpPr>
            <p:nvPr/>
          </p:nvCxnSpPr>
          <p:spPr>
            <a:xfrm flipV="1">
              <a:off x="3952212" y="2182617"/>
              <a:ext cx="417712" cy="324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8" name="组合 127"/>
          <p:cNvGrpSpPr/>
          <p:nvPr/>
        </p:nvGrpSpPr>
        <p:grpSpPr>
          <a:xfrm>
            <a:off x="2224536" y="2057694"/>
            <a:ext cx="1436989" cy="1871559"/>
            <a:chOff x="1138424" y="1917255"/>
            <a:chExt cx="1321101" cy="1799128"/>
          </a:xfrm>
        </p:grpSpPr>
        <p:sp>
          <p:nvSpPr>
            <p:cNvPr id="81" name="椭圆 80"/>
            <p:cNvSpPr>
              <a:spLocks noChangeAspect="1"/>
            </p:cNvSpPr>
            <p:nvPr/>
          </p:nvSpPr>
          <p:spPr>
            <a:xfrm>
              <a:off x="2255332" y="2770313"/>
              <a:ext cx="204193" cy="204193"/>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5</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82" name="椭圆 81"/>
            <p:cNvSpPr>
              <a:spLocks noChangeAspect="1"/>
            </p:cNvSpPr>
            <p:nvPr/>
          </p:nvSpPr>
          <p:spPr>
            <a:xfrm>
              <a:off x="1144124" y="2457316"/>
              <a:ext cx="204193" cy="204193"/>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1</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83" name="椭圆 82"/>
            <p:cNvSpPr>
              <a:spLocks noChangeAspect="1"/>
            </p:cNvSpPr>
            <p:nvPr/>
          </p:nvSpPr>
          <p:spPr>
            <a:xfrm>
              <a:off x="2115334" y="1917255"/>
              <a:ext cx="204193" cy="204193"/>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3</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84" name="椭圆 83"/>
            <p:cNvSpPr>
              <a:spLocks noChangeAspect="1"/>
            </p:cNvSpPr>
            <p:nvPr/>
          </p:nvSpPr>
          <p:spPr>
            <a:xfrm>
              <a:off x="1138424" y="3063891"/>
              <a:ext cx="204193" cy="204193"/>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2</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86" name="椭圆 85"/>
            <p:cNvSpPr>
              <a:spLocks noChangeAspect="1"/>
            </p:cNvSpPr>
            <p:nvPr/>
          </p:nvSpPr>
          <p:spPr>
            <a:xfrm>
              <a:off x="2221888" y="2269048"/>
              <a:ext cx="204193" cy="204193"/>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4</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sp>
          <p:nvSpPr>
            <p:cNvPr id="87" name="椭圆 86"/>
            <p:cNvSpPr>
              <a:spLocks noChangeAspect="1"/>
            </p:cNvSpPr>
            <p:nvPr/>
          </p:nvSpPr>
          <p:spPr>
            <a:xfrm>
              <a:off x="2115334" y="3512190"/>
              <a:ext cx="204193" cy="204193"/>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FFFFFF">
                      <a:lumMod val="75000"/>
                      <a:lumOff val="25000"/>
                    </a:srgbClr>
                  </a:solidFill>
                  <a:latin typeface="Arial"/>
                  <a:ea typeface="宋体" panose="02010600030101010101" pitchFamily="2" charset="-122"/>
                  <a:sym typeface="Arial"/>
                </a:rPr>
                <a:t>6</a:t>
              </a:r>
              <a:endParaRPr lang="zh-CN" altLang="en-US" sz="1400" kern="0" dirty="0">
                <a:solidFill>
                  <a:srgbClr val="FFFFFF">
                    <a:lumMod val="75000"/>
                    <a:lumOff val="25000"/>
                  </a:srgbClr>
                </a:solidFill>
                <a:latin typeface="Arial"/>
                <a:ea typeface="宋体" panose="02010600030101010101" pitchFamily="2" charset="-122"/>
                <a:sym typeface="Arial"/>
              </a:endParaRPr>
            </a:p>
          </p:txBody>
        </p:sp>
        <p:cxnSp>
          <p:nvCxnSpPr>
            <p:cNvPr id="88" name="直接连接符 87"/>
            <p:cNvCxnSpPr>
              <a:stCxn id="83" idx="3"/>
              <a:endCxn id="82" idx="7"/>
            </p:cNvCxnSpPr>
            <p:nvPr/>
          </p:nvCxnSpPr>
          <p:spPr>
            <a:xfrm flipH="1">
              <a:off x="1318414" y="2091545"/>
              <a:ext cx="826823" cy="3956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82" idx="6"/>
              <a:endCxn id="86" idx="2"/>
            </p:cNvCxnSpPr>
            <p:nvPr/>
          </p:nvCxnSpPr>
          <p:spPr>
            <a:xfrm flipV="1">
              <a:off x="1348317" y="2371145"/>
              <a:ext cx="873571" cy="188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82" idx="5"/>
              <a:endCxn id="81" idx="2"/>
            </p:cNvCxnSpPr>
            <p:nvPr/>
          </p:nvCxnSpPr>
          <p:spPr>
            <a:xfrm>
              <a:off x="1318414" y="2631606"/>
              <a:ext cx="936918" cy="240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82" idx="4"/>
              <a:endCxn id="87" idx="1"/>
            </p:cNvCxnSpPr>
            <p:nvPr/>
          </p:nvCxnSpPr>
          <p:spPr>
            <a:xfrm>
              <a:off x="1246221" y="2661509"/>
              <a:ext cx="899016" cy="880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84" idx="7"/>
              <a:endCxn id="83" idx="3"/>
            </p:cNvCxnSpPr>
            <p:nvPr/>
          </p:nvCxnSpPr>
          <p:spPr>
            <a:xfrm flipV="1">
              <a:off x="1312714" y="2091545"/>
              <a:ext cx="832523" cy="10022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84" idx="7"/>
              <a:endCxn id="86" idx="3"/>
            </p:cNvCxnSpPr>
            <p:nvPr/>
          </p:nvCxnSpPr>
          <p:spPr>
            <a:xfrm flipV="1">
              <a:off x="1312714" y="2443338"/>
              <a:ext cx="939077" cy="650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84" idx="7"/>
              <a:endCxn id="81" idx="2"/>
            </p:cNvCxnSpPr>
            <p:nvPr/>
          </p:nvCxnSpPr>
          <p:spPr>
            <a:xfrm flipV="1">
              <a:off x="1312714" y="2872410"/>
              <a:ext cx="942618" cy="2213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84" idx="6"/>
              <a:endCxn id="87" idx="1"/>
            </p:cNvCxnSpPr>
            <p:nvPr/>
          </p:nvCxnSpPr>
          <p:spPr>
            <a:xfrm>
              <a:off x="1342617" y="3165988"/>
              <a:ext cx="802620" cy="3761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2" name="右箭头 121"/>
          <p:cNvSpPr/>
          <p:nvPr/>
        </p:nvSpPr>
        <p:spPr>
          <a:xfrm>
            <a:off x="4135400" y="3117138"/>
            <a:ext cx="1224136" cy="261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endParaRPr lang="zh-CN" altLang="en-US" sz="1400" kern="0">
              <a:solidFill>
                <a:srgbClr val="FFFFFF">
                  <a:lumMod val="75000"/>
                  <a:lumOff val="25000"/>
                </a:srgbClr>
              </a:solidFill>
              <a:latin typeface="Arial"/>
              <a:ea typeface="宋体" panose="02010600030101010101" pitchFamily="2" charset="-122"/>
              <a:sym typeface="Arial"/>
            </a:endParaRPr>
          </a:p>
        </p:txBody>
      </p:sp>
      <mc:AlternateContent xmlns:mc="http://schemas.openxmlformats.org/markup-compatibility/2006" xmlns:a14="http://schemas.microsoft.com/office/drawing/2010/main">
        <mc:Choice Requires="a14">
          <p:sp>
            <p:nvSpPr>
              <p:cNvPr id="124" name="文本框 123"/>
              <p:cNvSpPr txBox="1"/>
              <p:nvPr/>
            </p:nvSpPr>
            <p:spPr>
              <a:xfrm>
                <a:off x="198338" y="4062777"/>
                <a:ext cx="4975199" cy="1651671"/>
              </a:xfrm>
              <a:prstGeom prst="rect">
                <a:avLst/>
              </a:prstGeom>
              <a:noFill/>
              <a:ln w="19050">
                <a:solidFill>
                  <a:schemeClr val="accent1"/>
                </a:solidFill>
              </a:ln>
            </p:spPr>
            <p:txBody>
              <a:bodyPr wrap="square" rtlCol="0">
                <a:spAutoFit/>
              </a:bodyPr>
              <a:lstStyle>
                <a:defPPr marR="0" lvl="0" algn="l" rtl="0">
                  <a:lnSpc>
                    <a:spcPct val="100000"/>
                  </a:lnSpc>
                  <a:spcBef>
                    <a:spcPts val="0"/>
                  </a:spcBef>
                  <a:spcAft>
                    <a:spcPts val="0"/>
                  </a:spcAft>
                </a:defPPr>
                <a:lvl1pPr marL="257175" indent="-257175">
                  <a:buClr>
                    <a:srgbClr val="ADADAD"/>
                  </a:buClr>
                  <a:buFont typeface="Arial" panose="020B0604020202020204" pitchFamily="34" charset="0"/>
                  <a:buChar char="•"/>
                  <a:defRPr sz="2400">
                    <a:solidFill>
                      <a:srgbClr val="ADADAD"/>
                    </a:solidFill>
                  </a:defRPr>
                </a:lvl1pPr>
                <a:lvl2pPr marL="600075" indent="-257175">
                  <a:buClr>
                    <a:srgbClr val="ADADAD"/>
                  </a:buClr>
                  <a:buFont typeface="Arial" panose="020B0604020202020204" pitchFamily="34" charset="0"/>
                  <a:buChar char="•"/>
                  <a:defRPr sz="2000" i="1">
                    <a:solidFill>
                      <a:srgbClr val="ADADAD"/>
                    </a:solidFill>
                    <a:latin typeface="Cambria Math" panose="02040503050406030204" pitchFamily="18" charset="0"/>
                  </a:defRPr>
                </a:lvl2pPr>
              </a:lstStyle>
              <a:p>
                <a:pPr marL="342891" indent="-342891" defTabSz="1219170"/>
                <a:r>
                  <a:rPr lang="en-US" altLang="zh-CN" sz="3200" kern="0" dirty="0">
                    <a:solidFill>
                      <a:srgbClr val="000000"/>
                    </a:solidFill>
                    <a:latin typeface="Arial"/>
                    <a:cs typeface="Arial"/>
                    <a:sym typeface="Arial"/>
                  </a:rPr>
                  <a:t>Structural equivalence </a:t>
                </a:r>
                <a14:m>
                  <m:oMath xmlns:m="http://schemas.openxmlformats.org/officeDocument/2006/math">
                    <m:r>
                      <a:rPr lang="en-US" altLang="zh-CN" sz="3200" kern="0" dirty="0">
                        <a:solidFill>
                          <a:srgbClr val="000000"/>
                        </a:solidFill>
                        <a:latin typeface="Cambria Math" panose="02040503050406030204" pitchFamily="18" charset="0"/>
                        <a:sym typeface="Arial"/>
                      </a:rPr>
                      <m:t>𝑠</m:t>
                    </m:r>
                  </m:oMath>
                </a14:m>
                <a:endParaRPr lang="en-US" altLang="zh-CN" sz="3200" kern="0" dirty="0">
                  <a:solidFill>
                    <a:srgbClr val="000000"/>
                  </a:solidFill>
                  <a:latin typeface="Arial"/>
                  <a:cs typeface="Arial"/>
                  <a:sym typeface="Arial"/>
                </a:endParaRPr>
              </a:p>
              <a:p>
                <a:pPr marL="800080" lvl="1" indent="-342891" defTabSz="1219170"/>
                <a14:m>
                  <m:oMath xmlns:m="http://schemas.openxmlformats.org/officeDocument/2006/math">
                    <m:r>
                      <a:rPr lang="en-US" altLang="zh-CN" sz="2667" kern="0" dirty="0">
                        <a:solidFill>
                          <a:srgbClr val="000000"/>
                        </a:solidFill>
                        <a:latin typeface="Cambria Math" panose="02040503050406030204" pitchFamily="18" charset="0"/>
                        <a:sym typeface="Arial"/>
                      </a:rPr>
                      <m:t>𝑁</m:t>
                    </m:r>
                    <m:r>
                      <a:rPr lang="en-US" altLang="zh-CN" sz="2667" kern="0" dirty="0">
                        <a:solidFill>
                          <a:srgbClr val="000000"/>
                        </a:solidFill>
                        <a:latin typeface="Cambria Math" panose="02040503050406030204" pitchFamily="18" charset="0"/>
                        <a:sym typeface="Arial"/>
                      </a:rPr>
                      <m:t>(</m:t>
                    </m:r>
                    <m:r>
                      <a:rPr lang="en-US" altLang="zh-CN" sz="2667" kern="0" dirty="0">
                        <a:solidFill>
                          <a:srgbClr val="000000"/>
                        </a:solidFill>
                        <a:latin typeface="Cambria Math" panose="02040503050406030204" pitchFamily="18" charset="0"/>
                        <a:sym typeface="Arial"/>
                      </a:rPr>
                      <m:t>𝑢</m:t>
                    </m:r>
                    <m:r>
                      <a:rPr lang="en-US" altLang="zh-CN" sz="2667" kern="0" dirty="0">
                        <a:solidFill>
                          <a:srgbClr val="000000"/>
                        </a:solidFill>
                        <a:latin typeface="Cambria Math" panose="02040503050406030204" pitchFamily="18" charset="0"/>
                        <a:sym typeface="Arial"/>
                      </a:rPr>
                      <m:t>) = </m:t>
                    </m:r>
                    <m:r>
                      <a:rPr lang="en-US" altLang="zh-CN" sz="2667" kern="0" dirty="0">
                        <a:solidFill>
                          <a:srgbClr val="000000"/>
                        </a:solidFill>
                        <a:latin typeface="Cambria Math" panose="02040503050406030204" pitchFamily="18" charset="0"/>
                        <a:sym typeface="Arial"/>
                      </a:rPr>
                      <m:t>𝑁</m:t>
                    </m:r>
                    <m:r>
                      <a:rPr lang="en-US" altLang="zh-CN" sz="2667" kern="0" dirty="0">
                        <a:solidFill>
                          <a:srgbClr val="000000"/>
                        </a:solidFill>
                        <a:latin typeface="Cambria Math" panose="02040503050406030204" pitchFamily="18" charset="0"/>
                        <a:sym typeface="Arial"/>
                      </a:rPr>
                      <m:t>(</m:t>
                    </m:r>
                    <m:r>
                      <a:rPr lang="en-US" altLang="zh-CN" sz="2667" kern="0" dirty="0">
                        <a:solidFill>
                          <a:srgbClr val="000000"/>
                        </a:solidFill>
                        <a:latin typeface="Cambria Math" panose="02040503050406030204" pitchFamily="18" charset="0"/>
                        <a:sym typeface="Arial"/>
                      </a:rPr>
                      <m:t>𝑣</m:t>
                    </m:r>
                    <m:r>
                      <a:rPr lang="en-US" altLang="zh-CN" sz="2667" kern="0" dirty="0">
                        <a:solidFill>
                          <a:srgbClr val="000000"/>
                        </a:solidFill>
                        <a:latin typeface="Cambria Math" panose="02040503050406030204" pitchFamily="18" charset="0"/>
                        <a:sym typeface="Arial"/>
                      </a:rPr>
                      <m:t>)</m:t>
                    </m:r>
                  </m:oMath>
                </a14:m>
                <a:endParaRPr lang="en-US" altLang="zh-CN" sz="2400" kern="0" dirty="0">
                  <a:solidFill>
                    <a:srgbClr val="000000"/>
                  </a:solidFill>
                  <a:cs typeface="Arial"/>
                  <a:sym typeface="Arial"/>
                </a:endParaRPr>
              </a:p>
              <a:p>
                <a:pPr marL="742932" lvl="1" indent="-285744" defTabSz="1219170"/>
                <a:r>
                  <a:rPr lang="en-US" altLang="zh-CN" sz="2133" i="0" kern="0" dirty="0">
                    <a:solidFill>
                      <a:srgbClr val="000000"/>
                    </a:solidFill>
                    <a:latin typeface="Arial"/>
                    <a:cs typeface="Arial"/>
                    <a:sym typeface="Arial"/>
                  </a:rPr>
                  <a:t>Direct way</a:t>
                </a:r>
              </a:p>
              <a:p>
                <a:pPr marL="742932" lvl="1" indent="-285744" defTabSz="1219170"/>
                <a:r>
                  <a:rPr lang="en-US" altLang="zh-CN" sz="2133" i="0" kern="0" dirty="0">
                    <a:solidFill>
                      <a:srgbClr val="000000"/>
                    </a:solidFill>
                    <a:latin typeface="Arial"/>
                    <a:cs typeface="Arial"/>
                    <a:sym typeface="Arial"/>
                  </a:rPr>
                  <a:t>Common neighbors</a:t>
                </a:r>
              </a:p>
            </p:txBody>
          </p:sp>
        </mc:Choice>
        <mc:Fallback xmlns="">
          <p:sp>
            <p:nvSpPr>
              <p:cNvPr id="124" name="文本框 123"/>
              <p:cNvSpPr txBox="1">
                <a:spLocks noRot="1" noChangeAspect="1" noMove="1" noResize="1" noEditPoints="1" noAdjustHandles="1" noChangeArrowheads="1" noChangeShapeType="1" noTextEdit="1"/>
              </p:cNvSpPr>
              <p:nvPr/>
            </p:nvSpPr>
            <p:spPr>
              <a:xfrm>
                <a:off x="198338" y="4062777"/>
                <a:ext cx="4975199" cy="1651671"/>
              </a:xfrm>
              <a:prstGeom prst="rect">
                <a:avLst/>
              </a:prstGeom>
              <a:blipFill>
                <a:blip r:embed="rId2"/>
                <a:stretch>
                  <a:fillRect l="-2538" t="-3759" b="-5263"/>
                </a:stretch>
              </a:blipFill>
              <a:ln w="1905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文本框 125"/>
              <p:cNvSpPr txBox="1"/>
              <p:nvPr/>
            </p:nvSpPr>
            <p:spPr>
              <a:xfrm>
                <a:off x="5382536" y="4062777"/>
                <a:ext cx="6570784" cy="1651671"/>
              </a:xfrm>
              <a:prstGeom prst="rect">
                <a:avLst/>
              </a:prstGeom>
              <a:noFill/>
              <a:ln w="19050">
                <a:solidFill>
                  <a:schemeClr val="accent1"/>
                </a:solidFill>
              </a:ln>
            </p:spPr>
            <p:txBody>
              <a:bodyPr wrap="square" rtlCol="0">
                <a:spAutoFit/>
              </a:bodyPr>
              <a:lstStyle/>
              <a:p>
                <a:pPr marL="342891" indent="-342891" defTabSz="1219170">
                  <a:buClr>
                    <a:srgbClr val="ADADAD"/>
                  </a:buClr>
                  <a:buFont typeface="Arial" panose="020B0604020202020204" pitchFamily="34" charset="0"/>
                  <a:buChar char="•"/>
                </a:pPr>
                <a:r>
                  <a:rPr lang="en-US" altLang="zh-CN" sz="3200" kern="0" dirty="0">
                    <a:solidFill>
                      <a:srgbClr val="000000"/>
                    </a:solidFill>
                    <a:latin typeface="Arial"/>
                    <a:cs typeface="Arial"/>
                    <a:sym typeface="Arial"/>
                  </a:rPr>
                  <a:t>Regular equivalence </a:t>
                </a:r>
                <a14:m>
                  <m:oMath xmlns:m="http://schemas.openxmlformats.org/officeDocument/2006/math">
                    <m:r>
                      <a:rPr lang="en-US" altLang="zh-CN" sz="3200" i="1" kern="0" dirty="0">
                        <a:solidFill>
                          <a:srgbClr val="000000"/>
                        </a:solidFill>
                        <a:latin typeface="Cambria Math" panose="02040503050406030204" pitchFamily="18" charset="0"/>
                        <a:sym typeface="Arial"/>
                      </a:rPr>
                      <m:t>𝑟</m:t>
                    </m:r>
                  </m:oMath>
                </a14:m>
                <a:endParaRPr lang="en-US" altLang="zh-CN" sz="3200" kern="0" dirty="0">
                  <a:solidFill>
                    <a:srgbClr val="000000"/>
                  </a:solidFill>
                  <a:latin typeface="Arial"/>
                  <a:cs typeface="Arial"/>
                  <a:sym typeface="Arial"/>
                </a:endParaRPr>
              </a:p>
              <a:p>
                <a:pPr marL="800080" lvl="1" indent="-342891" defTabSz="1219170">
                  <a:buClr>
                    <a:srgbClr val="ADADAD"/>
                  </a:buClr>
                  <a:buFont typeface="Arial" panose="020B0604020202020204" pitchFamily="34" charset="0"/>
                  <a:buChar char="•"/>
                </a:pPr>
                <a14:m>
                  <m:oMath xmlns:m="http://schemas.openxmlformats.org/officeDocument/2006/math">
                    <m:d>
                      <m:dPr>
                        <m:begChr m:val="{"/>
                        <m:endChr m:val="}"/>
                        <m:ctrlPr>
                          <a:rPr lang="en-US" altLang="zh-CN" sz="2667" i="1" kern="0" dirty="0">
                            <a:solidFill>
                              <a:srgbClr val="000000"/>
                            </a:solidFill>
                            <a:latin typeface="Cambria Math" panose="02040503050406030204" pitchFamily="18" charset="0"/>
                            <a:sym typeface="Arial"/>
                          </a:rPr>
                        </m:ctrlPr>
                      </m:dPr>
                      <m:e>
                        <m:r>
                          <a:rPr lang="en-US" altLang="zh-CN" sz="2667" i="1" kern="0" dirty="0">
                            <a:solidFill>
                              <a:srgbClr val="000000"/>
                            </a:solidFill>
                            <a:latin typeface="Cambria Math" panose="02040503050406030204" pitchFamily="18" charset="0"/>
                            <a:sym typeface="Arial"/>
                          </a:rPr>
                          <m:t>𝑟</m:t>
                        </m:r>
                        <m:r>
                          <a:rPr lang="en-US" altLang="zh-CN" sz="2667" i="1" kern="0" dirty="0">
                            <a:solidFill>
                              <a:srgbClr val="000000"/>
                            </a:solidFill>
                            <a:latin typeface="Cambria Math" panose="02040503050406030204" pitchFamily="18" charset="0"/>
                            <a:sym typeface="Arial"/>
                          </a:rPr>
                          <m:t> </m:t>
                        </m:r>
                        <m:d>
                          <m:dPr>
                            <m:ctrlPr>
                              <a:rPr lang="en-US" altLang="zh-CN" sz="2667" i="1" kern="0" dirty="0">
                                <a:solidFill>
                                  <a:srgbClr val="000000"/>
                                </a:solidFill>
                                <a:latin typeface="Cambria Math" panose="02040503050406030204" pitchFamily="18" charset="0"/>
                                <a:sym typeface="Arial"/>
                              </a:rPr>
                            </m:ctrlPr>
                          </m:dPr>
                          <m:e>
                            <m:r>
                              <a:rPr lang="en-US" altLang="zh-CN" sz="2667" i="1" kern="0" dirty="0" err="1">
                                <a:solidFill>
                                  <a:srgbClr val="000000"/>
                                </a:solidFill>
                                <a:latin typeface="Cambria Math" panose="02040503050406030204" pitchFamily="18" charset="0"/>
                                <a:sym typeface="Arial"/>
                              </a:rPr>
                              <m:t>𝑖</m:t>
                            </m:r>
                          </m:e>
                        </m:d>
                      </m:e>
                      <m:e>
                        <m:r>
                          <a:rPr lang="en-US" altLang="zh-CN" sz="2667" i="1" kern="0" dirty="0" err="1">
                            <a:solidFill>
                              <a:srgbClr val="000000"/>
                            </a:solidFill>
                            <a:latin typeface="Cambria Math" panose="02040503050406030204" pitchFamily="18" charset="0"/>
                            <a:sym typeface="Arial"/>
                          </a:rPr>
                          <m:t>𝑖</m:t>
                        </m:r>
                        <m:r>
                          <a:rPr lang="en-US" altLang="zh-CN" sz="2667" i="1" kern="0" dirty="0">
                            <a:solidFill>
                              <a:srgbClr val="000000"/>
                            </a:solidFill>
                            <a:latin typeface="Cambria Math" panose="02040503050406030204" pitchFamily="18" charset="0"/>
                            <a:sym typeface="Arial"/>
                          </a:rPr>
                          <m:t> ∈ </m:t>
                        </m:r>
                        <m:r>
                          <a:rPr lang="en-US" altLang="zh-CN" sz="2667" i="1" kern="0" dirty="0">
                            <a:solidFill>
                              <a:srgbClr val="000000"/>
                            </a:solidFill>
                            <a:latin typeface="Cambria Math" panose="02040503050406030204" pitchFamily="18" charset="0"/>
                            <a:sym typeface="Arial"/>
                          </a:rPr>
                          <m:t>𝑁</m:t>
                        </m:r>
                        <m:d>
                          <m:dPr>
                            <m:ctrlPr>
                              <a:rPr lang="en-US" altLang="zh-CN" sz="2667" i="1" kern="0" dirty="0">
                                <a:solidFill>
                                  <a:srgbClr val="000000"/>
                                </a:solidFill>
                                <a:latin typeface="Cambria Math" panose="02040503050406030204" pitchFamily="18" charset="0"/>
                                <a:sym typeface="Arial"/>
                              </a:rPr>
                            </m:ctrlPr>
                          </m:dPr>
                          <m:e>
                            <m:r>
                              <a:rPr lang="en-US" altLang="zh-CN" sz="2667" i="1" kern="0" dirty="0">
                                <a:solidFill>
                                  <a:srgbClr val="000000"/>
                                </a:solidFill>
                                <a:latin typeface="Cambria Math" panose="02040503050406030204" pitchFamily="18" charset="0"/>
                                <a:sym typeface="Arial"/>
                              </a:rPr>
                              <m:t>𝑢</m:t>
                            </m:r>
                          </m:e>
                        </m:d>
                      </m:e>
                    </m:d>
                    <m:r>
                      <a:rPr lang="en-US" altLang="zh-CN" sz="2667" i="1" kern="0" dirty="0">
                        <a:solidFill>
                          <a:srgbClr val="000000"/>
                        </a:solidFill>
                        <a:latin typeface="Cambria Math" panose="02040503050406030204" pitchFamily="18" charset="0"/>
                        <a:sym typeface="Arial"/>
                      </a:rPr>
                      <m:t>= </m:t>
                    </m:r>
                    <m:d>
                      <m:dPr>
                        <m:begChr m:val="{"/>
                        <m:endChr m:val="}"/>
                        <m:ctrlPr>
                          <a:rPr lang="en-US" altLang="zh-CN" sz="2667" i="1" kern="0" dirty="0">
                            <a:solidFill>
                              <a:srgbClr val="000000"/>
                            </a:solidFill>
                            <a:latin typeface="Cambria Math" panose="02040503050406030204" pitchFamily="18" charset="0"/>
                            <a:sym typeface="Arial"/>
                          </a:rPr>
                        </m:ctrlPr>
                      </m:dPr>
                      <m:e>
                        <m:r>
                          <a:rPr lang="en-US" altLang="zh-CN" sz="2667" i="1" kern="0" dirty="0">
                            <a:solidFill>
                              <a:srgbClr val="000000"/>
                            </a:solidFill>
                            <a:latin typeface="Cambria Math" panose="02040503050406030204" pitchFamily="18" charset="0"/>
                            <a:sym typeface="Arial"/>
                          </a:rPr>
                          <m:t>𝑟</m:t>
                        </m:r>
                        <m:r>
                          <a:rPr lang="en-US" altLang="zh-CN" sz="2667" i="1" kern="0" dirty="0">
                            <a:solidFill>
                              <a:srgbClr val="000000"/>
                            </a:solidFill>
                            <a:latin typeface="Cambria Math" panose="02040503050406030204" pitchFamily="18" charset="0"/>
                            <a:sym typeface="Arial"/>
                          </a:rPr>
                          <m:t> </m:t>
                        </m:r>
                        <m:d>
                          <m:dPr>
                            <m:ctrlPr>
                              <a:rPr lang="en-US" altLang="zh-CN" sz="2667" i="1" kern="0" dirty="0">
                                <a:solidFill>
                                  <a:srgbClr val="000000"/>
                                </a:solidFill>
                                <a:latin typeface="Cambria Math" panose="02040503050406030204" pitchFamily="18" charset="0"/>
                                <a:sym typeface="Arial"/>
                              </a:rPr>
                            </m:ctrlPr>
                          </m:dPr>
                          <m:e>
                            <m:r>
                              <a:rPr lang="en-US" altLang="zh-CN" sz="2667" i="1" kern="0" dirty="0">
                                <a:solidFill>
                                  <a:srgbClr val="000000"/>
                                </a:solidFill>
                                <a:latin typeface="Cambria Math" panose="02040503050406030204" pitchFamily="18" charset="0"/>
                                <a:sym typeface="Arial"/>
                              </a:rPr>
                              <m:t>𝑗</m:t>
                            </m:r>
                          </m:e>
                        </m:d>
                      </m:e>
                      <m:e>
                        <m:r>
                          <a:rPr lang="en-US" altLang="zh-CN" sz="2667" i="1" kern="0" dirty="0">
                            <a:solidFill>
                              <a:srgbClr val="000000"/>
                            </a:solidFill>
                            <a:latin typeface="Cambria Math" panose="02040503050406030204" pitchFamily="18" charset="0"/>
                            <a:sym typeface="Arial"/>
                          </a:rPr>
                          <m:t>𝑗</m:t>
                        </m:r>
                        <m:r>
                          <a:rPr lang="en-US" altLang="zh-CN" sz="2667" i="1" kern="0" dirty="0">
                            <a:solidFill>
                              <a:srgbClr val="000000"/>
                            </a:solidFill>
                            <a:latin typeface="Cambria Math" panose="02040503050406030204" pitchFamily="18" charset="0"/>
                            <a:sym typeface="Arial"/>
                          </a:rPr>
                          <m:t> ∈ </m:t>
                        </m:r>
                        <m:r>
                          <a:rPr lang="en-US" altLang="zh-CN" sz="2667" i="1" kern="0" dirty="0">
                            <a:solidFill>
                              <a:srgbClr val="000000"/>
                            </a:solidFill>
                            <a:latin typeface="Cambria Math" panose="02040503050406030204" pitchFamily="18" charset="0"/>
                            <a:sym typeface="Arial"/>
                          </a:rPr>
                          <m:t>𝑁</m:t>
                        </m:r>
                        <m:d>
                          <m:dPr>
                            <m:ctrlPr>
                              <a:rPr lang="en-US" altLang="zh-CN" sz="2667" i="1" kern="0" dirty="0">
                                <a:solidFill>
                                  <a:srgbClr val="000000"/>
                                </a:solidFill>
                                <a:latin typeface="Cambria Math" panose="02040503050406030204" pitchFamily="18" charset="0"/>
                                <a:sym typeface="Arial"/>
                              </a:rPr>
                            </m:ctrlPr>
                          </m:dPr>
                          <m:e>
                            <m:r>
                              <a:rPr lang="en-US" altLang="zh-CN" sz="2667" i="1" kern="0" dirty="0">
                                <a:solidFill>
                                  <a:srgbClr val="000000"/>
                                </a:solidFill>
                                <a:latin typeface="Cambria Math" panose="02040503050406030204" pitchFamily="18" charset="0"/>
                                <a:sym typeface="Arial"/>
                              </a:rPr>
                              <m:t>𝑣</m:t>
                            </m:r>
                          </m:e>
                        </m:d>
                      </m:e>
                    </m:d>
                  </m:oMath>
                </a14:m>
                <a:endParaRPr lang="en-US" altLang="zh-CN" sz="2667" kern="0" dirty="0">
                  <a:solidFill>
                    <a:srgbClr val="000000"/>
                  </a:solidFill>
                  <a:latin typeface="Arial"/>
                  <a:cs typeface="Arial"/>
                  <a:sym typeface="Arial"/>
                </a:endParaRPr>
              </a:p>
              <a:p>
                <a:pPr marL="800080" lvl="1" indent="-342891" defTabSz="1219170">
                  <a:buClr>
                    <a:srgbClr val="ADADAD"/>
                  </a:buClr>
                  <a:buFont typeface="Arial" panose="020B0604020202020204" pitchFamily="34" charset="0"/>
                  <a:buChar char="•"/>
                </a:pPr>
                <a:r>
                  <a:rPr lang="en-US" altLang="zh-CN" sz="2133" kern="0" dirty="0">
                    <a:solidFill>
                      <a:srgbClr val="000000"/>
                    </a:solidFill>
                    <a:latin typeface="Arial"/>
                    <a:cs typeface="Arial"/>
                    <a:sym typeface="Arial"/>
                  </a:rPr>
                  <a:t>Recursive way</a:t>
                </a:r>
              </a:p>
              <a:p>
                <a:pPr marL="742932" lvl="1" indent="-285744" defTabSz="1219170">
                  <a:buClr>
                    <a:srgbClr val="ADADAD"/>
                  </a:buClr>
                  <a:buFont typeface="Arial" panose="020B0604020202020204" pitchFamily="34" charset="0"/>
                  <a:buChar char="•"/>
                </a:pPr>
                <a:r>
                  <a:rPr lang="en-US" altLang="zh-CN" sz="2133" kern="0" dirty="0">
                    <a:solidFill>
                      <a:srgbClr val="000000"/>
                    </a:solidFill>
                    <a:latin typeface="Arial"/>
                    <a:cs typeface="Arial"/>
                    <a:sym typeface="Arial"/>
                  </a:rPr>
                  <a:t>Similar global position</a:t>
                </a:r>
                <a:endParaRPr lang="zh-CN" altLang="en-US" sz="2133" kern="0" dirty="0">
                  <a:solidFill>
                    <a:srgbClr val="000000"/>
                  </a:solidFill>
                  <a:latin typeface="Arial"/>
                  <a:cs typeface="Arial"/>
                  <a:sym typeface="Arial"/>
                </a:endParaRPr>
              </a:p>
            </p:txBody>
          </p:sp>
        </mc:Choice>
        <mc:Fallback xmlns="">
          <p:sp>
            <p:nvSpPr>
              <p:cNvPr id="126" name="文本框 125"/>
              <p:cNvSpPr txBox="1">
                <a:spLocks noRot="1" noChangeAspect="1" noMove="1" noResize="1" noEditPoints="1" noAdjustHandles="1" noChangeArrowheads="1" noChangeShapeType="1" noTextEdit="1"/>
              </p:cNvSpPr>
              <p:nvPr/>
            </p:nvSpPr>
            <p:spPr>
              <a:xfrm>
                <a:off x="5382536" y="4062777"/>
                <a:ext cx="6570784" cy="1651671"/>
              </a:xfrm>
              <a:prstGeom prst="rect">
                <a:avLst/>
              </a:prstGeom>
              <a:blipFill>
                <a:blip r:embed="rId3"/>
                <a:stretch>
                  <a:fillRect l="-1923" t="-3759" b="-5263"/>
                </a:stretch>
              </a:blipFill>
              <a:ln w="19050">
                <a:solidFill>
                  <a:schemeClr val="accent1"/>
                </a:solidFill>
              </a:ln>
            </p:spPr>
            <p:txBody>
              <a:bodyPr/>
              <a:lstStyle/>
              <a:p>
                <a:r>
                  <a:rPr lang="en-US">
                    <a:noFill/>
                  </a:rPr>
                  <a:t> </a:t>
                </a:r>
              </a:p>
            </p:txBody>
          </p:sp>
        </mc:Fallback>
      </mc:AlternateContent>
      <p:sp>
        <p:nvSpPr>
          <p:cNvPr id="127" name="圆角矩形 126"/>
          <p:cNvSpPr/>
          <p:nvPr/>
        </p:nvSpPr>
        <p:spPr>
          <a:xfrm>
            <a:off x="251840" y="5888314"/>
            <a:ext cx="11701480" cy="85244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altLang="zh-CN" sz="2667" b="1" kern="0" dirty="0">
                <a:solidFill>
                  <a:srgbClr val="FFFF00"/>
                </a:solidFill>
                <a:latin typeface="Arial"/>
                <a:ea typeface="宋体" panose="02010600030101010101" pitchFamily="2" charset="-122"/>
                <a:sym typeface="Arial"/>
              </a:rPr>
              <a:t>Regular equivalence </a:t>
            </a:r>
            <a:r>
              <a:rPr lang="en-US" altLang="zh-CN" sz="2667" b="1" kern="0" dirty="0">
                <a:solidFill>
                  <a:srgbClr val="FFFFFF"/>
                </a:solidFill>
                <a:latin typeface="Arial"/>
                <a:ea typeface="宋体" panose="02010600030101010101" pitchFamily="2" charset="-122"/>
                <a:sym typeface="Arial"/>
              </a:rPr>
              <a:t>is largely ignored in network embedding</a:t>
            </a:r>
            <a:endParaRPr lang="zh-CN" altLang="en-US" sz="2667" b="1" kern="0" dirty="0">
              <a:solidFill>
                <a:srgbClr val="FFFFFF"/>
              </a:solidFill>
              <a:latin typeface="Arial"/>
              <a:ea typeface="宋体" panose="02010600030101010101" pitchFamily="2" charset="-122"/>
              <a:sym typeface="Arial"/>
            </a:endParaRPr>
          </a:p>
        </p:txBody>
      </p:sp>
      <p:sp>
        <p:nvSpPr>
          <p:cNvPr id="3" name="文本框 2"/>
          <p:cNvSpPr txBox="1"/>
          <p:nvPr/>
        </p:nvSpPr>
        <p:spPr>
          <a:xfrm>
            <a:off x="451886" y="1056682"/>
            <a:ext cx="11578845" cy="830997"/>
          </a:xfrm>
          <a:prstGeom prst="rect">
            <a:avLst/>
          </a:prstGeom>
          <a:noFill/>
        </p:spPr>
        <p:txBody>
          <a:bodyPr wrap="square" rtlCol="0">
            <a:spAutoFit/>
          </a:bodyPr>
          <a:lstStyle/>
          <a:p>
            <a:pPr defTabSz="1219170">
              <a:buClr>
                <a:srgbClr val="000000"/>
              </a:buClr>
            </a:pPr>
            <a:r>
              <a:rPr lang="en-US" altLang="zh-CN" sz="2400" kern="0" dirty="0">
                <a:solidFill>
                  <a:srgbClr val="000000"/>
                </a:solidFill>
                <a:latin typeface="Arial"/>
                <a:cs typeface="Arial"/>
                <a:sym typeface="Arial"/>
              </a:rPr>
              <a:t>Two nodes are regularly equivalent if their network neighbors are themselves similar (i.e. regularly equivalent).</a:t>
            </a:r>
            <a:endParaRPr lang="zh-CN" altLang="en-US" sz="2400" kern="0" dirty="0">
              <a:solidFill>
                <a:srgbClr val="000000"/>
              </a:solidFill>
              <a:latin typeface="Arial"/>
              <a:cs typeface="Arial"/>
              <a:sym typeface="Arial"/>
            </a:endParaRPr>
          </a:p>
        </p:txBody>
      </p:sp>
    </p:spTree>
    <p:extLst>
      <p:ext uri="{BB962C8B-B14F-4D97-AF65-F5344CB8AC3E}">
        <p14:creationId xmlns:p14="http://schemas.microsoft.com/office/powerpoint/2010/main" val="2508828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0005" y="856257"/>
            <a:ext cx="11838207" cy="4224751"/>
          </a:xfrm>
        </p:spPr>
        <p:txBody>
          <a:bodyPr/>
          <a:lstStyle/>
          <a:p>
            <a:pPr>
              <a:lnSpc>
                <a:spcPct val="123000"/>
              </a:lnSpc>
              <a:spcBef>
                <a:spcPts val="600"/>
              </a:spcBef>
            </a:pPr>
            <a:r>
              <a:rPr lang="en-US" altLang="zh-CN" sz="2667" dirty="0">
                <a:solidFill>
                  <a:schemeClr val="tx1"/>
                </a:solidFill>
              </a:rPr>
              <a:t>Basis</a:t>
            </a:r>
            <a:r>
              <a:rPr lang="en-US" altLang="zh-CN" sz="3733" dirty="0">
                <a:solidFill>
                  <a:schemeClr val="tx1"/>
                </a:solidFill>
              </a:rPr>
              <a:t>: </a:t>
            </a:r>
            <a:r>
              <a:rPr lang="en-US" altLang="zh-CN" sz="2667" dirty="0">
                <a:solidFill>
                  <a:schemeClr val="tx1"/>
                </a:solidFill>
              </a:rPr>
              <a:t>two regularly equivalent nodes should have similar embeddings</a:t>
            </a:r>
            <a:endParaRPr lang="en-US" altLang="zh-CN" sz="3733" dirty="0">
              <a:solidFill>
                <a:schemeClr val="tx1"/>
              </a:solidFill>
            </a:endParaRPr>
          </a:p>
          <a:p>
            <a:pPr marL="609585" lvl="1" indent="0">
              <a:lnSpc>
                <a:spcPct val="123000"/>
              </a:lnSpc>
              <a:spcBef>
                <a:spcPts val="600"/>
              </a:spcBef>
              <a:buNone/>
            </a:pPr>
            <a:r>
              <a:rPr lang="en-US" altLang="zh-CN" sz="2133" dirty="0">
                <a:solidFill>
                  <a:schemeClr val="tx1"/>
                </a:solidFill>
              </a:rPr>
              <a:t>1. </a:t>
            </a:r>
            <a:r>
              <a:rPr lang="en-US" altLang="zh-CN" sz="2667" dirty="0">
                <a:solidFill>
                  <a:schemeClr val="tx1"/>
                </a:solidFill>
              </a:rPr>
              <a:t>Explicitly calculate the regular equivalence of all vertex pairs</a:t>
            </a:r>
            <a:endParaRPr lang="en-US" altLang="zh-CN" sz="2133" dirty="0">
              <a:solidFill>
                <a:schemeClr val="tx1"/>
              </a:solidFill>
            </a:endParaRPr>
          </a:p>
          <a:p>
            <a:pPr lvl="2">
              <a:lnSpc>
                <a:spcPct val="123000"/>
              </a:lnSpc>
              <a:spcBef>
                <a:spcPts val="600"/>
              </a:spcBef>
            </a:pPr>
            <a:r>
              <a:rPr lang="en-US" altLang="zh-CN" sz="2667" dirty="0">
                <a:solidFill>
                  <a:schemeClr val="tx1"/>
                </a:solidFill>
              </a:rPr>
              <a:t>infeasible for large-scale networks due to the high complexity of calculating regular</a:t>
            </a:r>
            <a:r>
              <a:rPr lang="zh-CN" altLang="en-US" sz="2667" dirty="0">
                <a:solidFill>
                  <a:schemeClr val="tx1"/>
                </a:solidFill>
              </a:rPr>
              <a:t> </a:t>
            </a:r>
            <a:r>
              <a:rPr lang="en-US" altLang="zh-CN" sz="2667" dirty="0">
                <a:solidFill>
                  <a:schemeClr val="tx1"/>
                </a:solidFill>
              </a:rPr>
              <a:t>equivalence</a:t>
            </a:r>
            <a:endParaRPr lang="en-US" altLang="zh-CN" sz="6400" dirty="0">
              <a:solidFill>
                <a:schemeClr val="tx1"/>
              </a:solidFill>
            </a:endParaRPr>
          </a:p>
          <a:p>
            <a:pPr marL="609585" lvl="1" indent="0">
              <a:lnSpc>
                <a:spcPct val="123000"/>
              </a:lnSpc>
              <a:spcBef>
                <a:spcPts val="600"/>
              </a:spcBef>
              <a:buNone/>
            </a:pPr>
            <a:r>
              <a:rPr lang="en-US" altLang="zh-CN" sz="2133" dirty="0">
                <a:solidFill>
                  <a:schemeClr val="tx1"/>
                </a:solidFill>
              </a:rPr>
              <a:t>2. </a:t>
            </a:r>
            <a:r>
              <a:rPr lang="en-US" altLang="zh-CN" sz="2667" dirty="0">
                <a:solidFill>
                  <a:schemeClr val="tx1"/>
                </a:solidFill>
              </a:rPr>
              <a:t>Replace regular equivalence into simpler graph theoretic metrics</a:t>
            </a:r>
          </a:p>
          <a:p>
            <a:pPr lvl="2">
              <a:lnSpc>
                <a:spcPct val="123000"/>
              </a:lnSpc>
              <a:spcBef>
                <a:spcPts val="600"/>
              </a:spcBef>
            </a:pPr>
            <a:r>
              <a:rPr lang="en-US" altLang="zh-CN" sz="2400" dirty="0">
                <a:solidFill>
                  <a:schemeClr val="tx1"/>
                </a:solidFill>
              </a:rPr>
              <a:t>centrality measures</a:t>
            </a:r>
          </a:p>
          <a:p>
            <a:pPr lvl="2">
              <a:lnSpc>
                <a:spcPct val="123000"/>
              </a:lnSpc>
              <a:spcBef>
                <a:spcPts val="600"/>
              </a:spcBef>
            </a:pPr>
            <a:r>
              <a:rPr lang="en-US" altLang="zh-CN" sz="2400" dirty="0">
                <a:solidFill>
                  <a:schemeClr val="tx1"/>
                </a:solidFill>
              </a:rPr>
              <a:t>one centrality can only capture a specific aspect of network role</a:t>
            </a:r>
          </a:p>
          <a:p>
            <a:pPr lvl="2">
              <a:lnSpc>
                <a:spcPct val="123000"/>
              </a:lnSpc>
              <a:spcBef>
                <a:spcPts val="600"/>
              </a:spcBef>
            </a:pPr>
            <a:r>
              <a:rPr lang="en-US" altLang="zh-CN" sz="2400" dirty="0">
                <a:solidFill>
                  <a:schemeClr val="tx1"/>
                </a:solidFill>
              </a:rPr>
              <a:t>some centrality measures also bear high computational complexity</a:t>
            </a:r>
          </a:p>
        </p:txBody>
      </p:sp>
      <p:sp>
        <p:nvSpPr>
          <p:cNvPr id="9" name="标题 1">
            <a:extLst>
              <a:ext uri="{FF2B5EF4-FFF2-40B4-BE49-F238E27FC236}">
                <a16:creationId xmlns:a16="http://schemas.microsoft.com/office/drawing/2014/main" id="{E0E7EB70-5807-974F-8987-C12972A3A13C}"/>
              </a:ext>
            </a:extLst>
          </p:cNvPr>
          <p:cNvSpPr>
            <a:spLocks noGrp="1"/>
          </p:cNvSpPr>
          <p:nvPr>
            <p:ph type="title"/>
          </p:nvPr>
        </p:nvSpPr>
        <p:spPr>
          <a:xfrm>
            <a:off x="396916" y="315960"/>
            <a:ext cx="11360800" cy="763600"/>
          </a:xfrm>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Naïve Solutions</a:t>
            </a:r>
            <a:endParaRPr lang="zh-CN" altLang="en-US" sz="4267"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2" name="矩形 1"/>
          <p:cNvSpPr/>
          <p:nvPr/>
        </p:nvSpPr>
        <p:spPr>
          <a:xfrm>
            <a:off x="467684" y="6393289"/>
            <a:ext cx="11290033" cy="349583"/>
          </a:xfrm>
          <a:prstGeom prst="rect">
            <a:avLst/>
          </a:prstGeom>
        </p:spPr>
        <p:txBody>
          <a:bodyPr wrap="square">
            <a:spAutoFit/>
          </a:bodyPr>
          <a:lstStyle/>
          <a:p>
            <a:pPr algn="ctr" defTabSz="1219170">
              <a:lnSpc>
                <a:spcPct val="114000"/>
              </a:lnSpc>
              <a:buClr>
                <a:srgbClr val="000000"/>
              </a:buClr>
            </a:pPr>
            <a:r>
              <a:rPr lang="en-US" altLang="zh-CN" sz="1600" kern="0" dirty="0" err="1">
                <a:solidFill>
                  <a:srgbClr val="000000"/>
                </a:solidFill>
                <a:latin typeface="Arial"/>
                <a:cs typeface="Arial"/>
                <a:sym typeface="Arial"/>
              </a:rPr>
              <a:t>Ke</a:t>
            </a:r>
            <a:r>
              <a:rPr lang="en-US" altLang="zh-CN" sz="1600" kern="0" dirty="0">
                <a:solidFill>
                  <a:srgbClr val="000000"/>
                </a:solidFill>
                <a:latin typeface="Arial"/>
                <a:cs typeface="Arial"/>
                <a:sym typeface="Arial"/>
              </a:rPr>
              <a:t> </a:t>
            </a:r>
            <a:r>
              <a:rPr lang="en-US" altLang="zh-CN" sz="1600" kern="0" dirty="0" err="1">
                <a:solidFill>
                  <a:srgbClr val="000000"/>
                </a:solidFill>
                <a:latin typeface="Arial"/>
                <a:cs typeface="Arial"/>
                <a:sym typeface="Arial"/>
              </a:rPr>
              <a:t>Tu</a:t>
            </a:r>
            <a:r>
              <a:rPr lang="en-US" altLang="zh-CN" sz="1600" kern="0" dirty="0">
                <a:solidFill>
                  <a:srgbClr val="000000"/>
                </a:solidFill>
                <a:latin typeface="Arial"/>
                <a:cs typeface="Arial"/>
                <a:sym typeface="Arial"/>
              </a:rPr>
              <a:t>, et al. Deep Recursive Network Embedding with Regular Equivalence. </a:t>
            </a:r>
            <a:r>
              <a:rPr lang="en-US" altLang="zh-CN" sz="1600" b="1" i="1" kern="0" dirty="0">
                <a:solidFill>
                  <a:srgbClr val="000000"/>
                </a:solidFill>
                <a:latin typeface="Arial"/>
                <a:cs typeface="Arial"/>
                <a:sym typeface="Arial"/>
              </a:rPr>
              <a:t>KDD</a:t>
            </a:r>
            <a:r>
              <a:rPr lang="en-US" altLang="zh-CN" sz="1600" kern="0" dirty="0">
                <a:solidFill>
                  <a:srgbClr val="000000"/>
                </a:solidFill>
                <a:latin typeface="Arial"/>
                <a:cs typeface="Arial"/>
                <a:sym typeface="Arial"/>
              </a:rPr>
              <a:t>, 2018.</a:t>
            </a:r>
          </a:p>
        </p:txBody>
      </p:sp>
    </p:spTree>
    <p:extLst>
      <p:ext uri="{BB962C8B-B14F-4D97-AF65-F5344CB8AC3E}">
        <p14:creationId xmlns:p14="http://schemas.microsoft.com/office/powerpoint/2010/main" val="4099463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1459" y="321277"/>
            <a:ext cx="11360800" cy="763600"/>
          </a:xfrm>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Deep Recursive Network Embedding</a:t>
            </a:r>
            <a:endParaRPr lang="zh-CN" altLang="en-US" sz="4267"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3" name="内容占位符 2"/>
          <p:cNvSpPr>
            <a:spLocks noGrp="1"/>
          </p:cNvSpPr>
          <p:nvPr>
            <p:ph idx="1"/>
          </p:nvPr>
        </p:nvSpPr>
        <p:spPr>
          <a:xfrm>
            <a:off x="415600" y="1084877"/>
            <a:ext cx="11360800" cy="5535379"/>
          </a:xfrm>
        </p:spPr>
        <p:txBody>
          <a:bodyPr>
            <a:normAutofit/>
          </a:bodyPr>
          <a:lstStyle/>
          <a:p>
            <a:pPr>
              <a:spcBef>
                <a:spcPts val="600"/>
              </a:spcBef>
              <a:buFont typeface="Arial" panose="020B0604020202020204" pitchFamily="34" charset="0"/>
              <a:buChar char="•"/>
            </a:pPr>
            <a:r>
              <a:rPr lang="en-US" altLang="zh-CN" sz="2667" dirty="0">
                <a:solidFill>
                  <a:schemeClr val="tx1"/>
                </a:solidFill>
              </a:rPr>
              <a:t>The definition of regular equivalence is recursive</a:t>
            </a:r>
          </a:p>
          <a:p>
            <a:pPr lvl="1">
              <a:spcBef>
                <a:spcPts val="600"/>
              </a:spcBef>
              <a:buFont typeface="Arial" panose="020B0604020202020204" pitchFamily="34" charset="0"/>
              <a:buChar char="•"/>
            </a:pPr>
            <a:r>
              <a:rPr lang="en-US" altLang="zh-CN" sz="2133" dirty="0">
                <a:solidFill>
                  <a:schemeClr val="tx1"/>
                </a:solidFill>
              </a:rPr>
              <a:t>Aggregating neighbors’ information in a </a:t>
            </a:r>
            <a:r>
              <a:rPr lang="en-US" altLang="zh-CN" sz="2133" b="1" dirty="0">
                <a:solidFill>
                  <a:schemeClr val="tx1"/>
                </a:solidFill>
              </a:rPr>
              <a:t>recursive</a:t>
            </a:r>
            <a:r>
              <a:rPr lang="en-US" altLang="zh-CN" sz="2133" dirty="0">
                <a:solidFill>
                  <a:schemeClr val="tx1"/>
                </a:solidFill>
              </a:rPr>
              <a:t> way</a:t>
            </a:r>
          </a:p>
          <a:p>
            <a:pPr lvl="1">
              <a:spcBef>
                <a:spcPts val="600"/>
              </a:spcBef>
              <a:buFont typeface="Arial" panose="020B0604020202020204" pitchFamily="34" charset="0"/>
              <a:buChar char="•"/>
            </a:pPr>
            <a:endParaRPr lang="en-US" altLang="zh-CN" dirty="0">
              <a:solidFill>
                <a:schemeClr val="tx1"/>
              </a:solidFill>
            </a:endParaRPr>
          </a:p>
          <a:p>
            <a:pPr lvl="1">
              <a:spcBef>
                <a:spcPts val="600"/>
              </a:spcBef>
              <a:buFont typeface="Arial" panose="020B0604020202020204" pitchFamily="34" charset="0"/>
              <a:buChar char="•"/>
            </a:pPr>
            <a:endParaRPr lang="en-US" altLang="zh-CN" dirty="0">
              <a:solidFill>
                <a:schemeClr val="tx1"/>
              </a:solidFill>
            </a:endParaRPr>
          </a:p>
          <a:p>
            <a:pPr lvl="1">
              <a:spcBef>
                <a:spcPts val="600"/>
              </a:spcBef>
              <a:buFont typeface="Arial" panose="020B0604020202020204" pitchFamily="34" charset="0"/>
              <a:buChar char="•"/>
            </a:pPr>
            <a:endParaRPr lang="en-US" altLang="zh-CN" dirty="0">
              <a:solidFill>
                <a:schemeClr val="tx1"/>
              </a:solidFill>
            </a:endParaRPr>
          </a:p>
          <a:p>
            <a:pPr marL="795847" lvl="1" indent="0">
              <a:spcBef>
                <a:spcPts val="600"/>
              </a:spcBef>
              <a:buNone/>
            </a:pPr>
            <a:endParaRPr lang="en-US" altLang="zh-CN" dirty="0">
              <a:solidFill>
                <a:schemeClr val="tx1"/>
              </a:solidFill>
            </a:endParaRPr>
          </a:p>
          <a:p>
            <a:pPr>
              <a:spcBef>
                <a:spcPts val="600"/>
              </a:spcBef>
              <a:buFont typeface="Arial" panose="020B0604020202020204" pitchFamily="34" charset="0"/>
              <a:buChar char="•"/>
            </a:pPr>
            <a:r>
              <a:rPr lang="en-US" altLang="zh-CN" sz="2667" dirty="0">
                <a:solidFill>
                  <a:schemeClr val="tx1"/>
                </a:solidFill>
              </a:rPr>
              <a:t>How to design the aggregating function</a:t>
            </a:r>
          </a:p>
          <a:p>
            <a:pPr lvl="1">
              <a:spcBef>
                <a:spcPts val="600"/>
              </a:spcBef>
              <a:buFont typeface="Arial" panose="020B0604020202020204" pitchFamily="34" charset="0"/>
              <a:buChar char="•"/>
            </a:pPr>
            <a:r>
              <a:rPr lang="en-US" altLang="zh-CN" sz="2133" dirty="0">
                <a:solidFill>
                  <a:schemeClr val="tx1"/>
                </a:solidFill>
              </a:rPr>
              <a:t>Variable length of neighbors</a:t>
            </a:r>
          </a:p>
          <a:p>
            <a:pPr lvl="1">
              <a:spcBef>
                <a:spcPts val="600"/>
              </a:spcBef>
              <a:buFont typeface="Arial" panose="020B0604020202020204" pitchFamily="34" charset="0"/>
              <a:buChar char="•"/>
            </a:pPr>
            <a:r>
              <a:rPr lang="en-US" altLang="zh-CN" sz="2133" dirty="0">
                <a:solidFill>
                  <a:schemeClr val="tx1"/>
                </a:solidFill>
              </a:rPr>
              <a:t>Highly nonlinear</a:t>
            </a:r>
          </a:p>
          <a:p>
            <a:pPr lvl="1">
              <a:spcBef>
                <a:spcPts val="600"/>
              </a:spcBef>
              <a:buFont typeface="Arial" panose="020B0604020202020204" pitchFamily="34" charset="0"/>
              <a:buChar char="•"/>
            </a:pPr>
            <a:r>
              <a:rPr lang="en-US" altLang="zh-CN" sz="2133" dirty="0">
                <a:solidFill>
                  <a:schemeClr val="tx1"/>
                </a:solidFill>
                <a:sym typeface="Wingdings" panose="05000000000000000000" pitchFamily="2" charset="2"/>
              </a:rPr>
              <a:t></a:t>
            </a:r>
            <a:r>
              <a:rPr lang="en-US" altLang="zh-CN" sz="2133" dirty="0">
                <a:solidFill>
                  <a:schemeClr val="tx1"/>
                </a:solidFill>
              </a:rPr>
              <a:t>  Layer-normalized LSTM</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001" y="2679960"/>
            <a:ext cx="5154320" cy="905291"/>
          </a:xfrm>
          <a:prstGeom prst="rect">
            <a:avLst/>
          </a:prstGeom>
        </p:spPr>
      </p:pic>
      <p:sp>
        <p:nvSpPr>
          <p:cNvPr id="6" name="矩形 5"/>
          <p:cNvSpPr/>
          <p:nvPr/>
        </p:nvSpPr>
        <p:spPr>
          <a:xfrm>
            <a:off x="467684" y="6393289"/>
            <a:ext cx="11290033" cy="349583"/>
          </a:xfrm>
          <a:prstGeom prst="rect">
            <a:avLst/>
          </a:prstGeom>
        </p:spPr>
        <p:txBody>
          <a:bodyPr wrap="square">
            <a:spAutoFit/>
          </a:bodyPr>
          <a:lstStyle/>
          <a:p>
            <a:pPr algn="ctr" defTabSz="1219170">
              <a:lnSpc>
                <a:spcPct val="114000"/>
              </a:lnSpc>
              <a:buClr>
                <a:srgbClr val="000000"/>
              </a:buClr>
            </a:pPr>
            <a:r>
              <a:rPr lang="en-US" altLang="zh-CN" sz="1600" kern="0" dirty="0" err="1">
                <a:solidFill>
                  <a:srgbClr val="000000"/>
                </a:solidFill>
                <a:latin typeface="Arial"/>
                <a:cs typeface="Arial"/>
                <a:sym typeface="Arial"/>
              </a:rPr>
              <a:t>Ke</a:t>
            </a:r>
            <a:r>
              <a:rPr lang="en-US" altLang="zh-CN" sz="1600" kern="0" dirty="0">
                <a:solidFill>
                  <a:srgbClr val="000000"/>
                </a:solidFill>
                <a:latin typeface="Arial"/>
                <a:cs typeface="Arial"/>
                <a:sym typeface="Arial"/>
              </a:rPr>
              <a:t> </a:t>
            </a:r>
            <a:r>
              <a:rPr lang="en-US" altLang="zh-CN" sz="1600" kern="0" dirty="0" err="1">
                <a:solidFill>
                  <a:srgbClr val="000000"/>
                </a:solidFill>
                <a:latin typeface="Arial"/>
                <a:cs typeface="Arial"/>
                <a:sym typeface="Arial"/>
              </a:rPr>
              <a:t>Tu</a:t>
            </a:r>
            <a:r>
              <a:rPr lang="en-US" altLang="zh-CN" sz="1600" kern="0" dirty="0">
                <a:solidFill>
                  <a:srgbClr val="000000"/>
                </a:solidFill>
                <a:latin typeface="Arial"/>
                <a:cs typeface="Arial"/>
                <a:sym typeface="Arial"/>
              </a:rPr>
              <a:t>, et al. Deep Recursive Network Embedding with Regular Equivalence. </a:t>
            </a:r>
            <a:r>
              <a:rPr lang="en-US" altLang="zh-CN" sz="1600" b="1" i="1" kern="0" dirty="0">
                <a:solidFill>
                  <a:srgbClr val="000000"/>
                </a:solidFill>
                <a:latin typeface="Arial"/>
                <a:cs typeface="Arial"/>
                <a:sym typeface="Arial"/>
              </a:rPr>
              <a:t>KDD</a:t>
            </a:r>
            <a:r>
              <a:rPr lang="en-US" altLang="zh-CN" sz="1600" kern="0" dirty="0">
                <a:solidFill>
                  <a:srgbClr val="000000"/>
                </a:solidFill>
                <a:latin typeface="Arial"/>
                <a:cs typeface="Arial"/>
                <a:sym typeface="Arial"/>
              </a:rPr>
              <a:t>, 2018.</a:t>
            </a:r>
          </a:p>
        </p:txBody>
      </p:sp>
    </p:spTree>
    <p:extLst>
      <p:ext uri="{BB962C8B-B14F-4D97-AF65-F5344CB8AC3E}">
        <p14:creationId xmlns:p14="http://schemas.microsoft.com/office/powerpoint/2010/main" val="2425469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65562" y="1630791"/>
            <a:ext cx="9060877" cy="3099763"/>
            <a:chOff x="83123" y="886961"/>
            <a:chExt cx="9713257" cy="3712655"/>
          </a:xfrm>
        </p:grpSpPr>
        <p:sp>
          <p:nvSpPr>
            <p:cNvPr id="5" name="椭圆 4"/>
            <p:cNvSpPr>
              <a:spLocks noChangeAspect="1"/>
            </p:cNvSpPr>
            <p:nvPr/>
          </p:nvSpPr>
          <p:spPr>
            <a:xfrm>
              <a:off x="1500904" y="2304474"/>
              <a:ext cx="240145" cy="240145"/>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0</a:t>
              </a:r>
              <a:endParaRPr lang="zh-CN" altLang="en-US" sz="1400" kern="0" dirty="0">
                <a:solidFill>
                  <a:srgbClr val="000000"/>
                </a:solidFill>
                <a:latin typeface="Arial"/>
                <a:ea typeface="宋体" panose="02010600030101010101" pitchFamily="2" charset="-122"/>
                <a:sym typeface="Arial"/>
              </a:endParaRPr>
            </a:p>
          </p:txBody>
        </p:sp>
        <p:sp>
          <p:nvSpPr>
            <p:cNvPr id="6" name="椭圆 5"/>
            <p:cNvSpPr>
              <a:spLocks noChangeAspect="1"/>
            </p:cNvSpPr>
            <p:nvPr/>
          </p:nvSpPr>
          <p:spPr>
            <a:xfrm>
              <a:off x="1512979" y="1766456"/>
              <a:ext cx="240145" cy="240145"/>
            </a:xfrm>
            <a:prstGeom prst="ellipse">
              <a:avLst/>
            </a:prstGeom>
            <a:solidFill>
              <a:srgbClr val="00B0F0"/>
            </a:solidFill>
            <a:ln w="190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1</a:t>
              </a:r>
              <a:endParaRPr lang="zh-CN" altLang="en-US" sz="1400" kern="0" dirty="0">
                <a:solidFill>
                  <a:srgbClr val="000000"/>
                </a:solidFill>
                <a:latin typeface="Arial"/>
                <a:ea typeface="宋体" panose="02010600030101010101" pitchFamily="2" charset="-122"/>
                <a:sym typeface="Arial"/>
              </a:endParaRPr>
            </a:p>
          </p:txBody>
        </p:sp>
        <p:sp>
          <p:nvSpPr>
            <p:cNvPr id="7" name="椭圆 6"/>
            <p:cNvSpPr>
              <a:spLocks noChangeAspect="1"/>
            </p:cNvSpPr>
            <p:nvPr/>
          </p:nvSpPr>
          <p:spPr>
            <a:xfrm>
              <a:off x="83123" y="1867167"/>
              <a:ext cx="240145" cy="240145"/>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5</a:t>
              </a:r>
              <a:endParaRPr lang="zh-CN" altLang="en-US" sz="1400" kern="0" dirty="0">
                <a:solidFill>
                  <a:srgbClr val="000000"/>
                </a:solidFill>
                <a:latin typeface="Arial"/>
                <a:ea typeface="宋体" panose="02010600030101010101" pitchFamily="2" charset="-122"/>
                <a:sym typeface="Arial"/>
              </a:endParaRPr>
            </a:p>
          </p:txBody>
        </p:sp>
        <p:sp>
          <p:nvSpPr>
            <p:cNvPr id="8" name="椭圆 7"/>
            <p:cNvSpPr>
              <a:spLocks noChangeAspect="1"/>
            </p:cNvSpPr>
            <p:nvPr/>
          </p:nvSpPr>
          <p:spPr>
            <a:xfrm>
              <a:off x="929403" y="2563094"/>
              <a:ext cx="240145" cy="240145"/>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2</a:t>
              </a:r>
              <a:endParaRPr lang="zh-CN" altLang="en-US" sz="1400" kern="0" dirty="0">
                <a:solidFill>
                  <a:srgbClr val="000000"/>
                </a:solidFill>
                <a:latin typeface="Arial"/>
                <a:ea typeface="宋体" panose="02010600030101010101" pitchFamily="2" charset="-122"/>
                <a:sym typeface="Arial"/>
              </a:endParaRPr>
            </a:p>
          </p:txBody>
        </p:sp>
        <p:sp>
          <p:nvSpPr>
            <p:cNvPr id="9" name="椭圆 8"/>
            <p:cNvSpPr>
              <a:spLocks noChangeAspect="1"/>
            </p:cNvSpPr>
            <p:nvPr/>
          </p:nvSpPr>
          <p:spPr>
            <a:xfrm>
              <a:off x="1536072" y="2945872"/>
              <a:ext cx="240145" cy="240145"/>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3</a:t>
              </a:r>
              <a:endParaRPr lang="zh-CN" altLang="en-US" sz="1400" kern="0" dirty="0">
                <a:solidFill>
                  <a:srgbClr val="000000"/>
                </a:solidFill>
                <a:latin typeface="Arial"/>
                <a:ea typeface="宋体" panose="02010600030101010101" pitchFamily="2" charset="-122"/>
                <a:sym typeface="Arial"/>
              </a:endParaRPr>
            </a:p>
          </p:txBody>
        </p:sp>
        <p:sp>
          <p:nvSpPr>
            <p:cNvPr id="10" name="椭圆 9"/>
            <p:cNvSpPr>
              <a:spLocks noChangeAspect="1"/>
            </p:cNvSpPr>
            <p:nvPr/>
          </p:nvSpPr>
          <p:spPr>
            <a:xfrm>
              <a:off x="2004815" y="2541956"/>
              <a:ext cx="244764" cy="244764"/>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4</a:t>
              </a:r>
              <a:endParaRPr lang="zh-CN" altLang="en-US" sz="1400" kern="0" dirty="0">
                <a:solidFill>
                  <a:srgbClr val="000000"/>
                </a:solidFill>
                <a:latin typeface="Arial"/>
                <a:ea typeface="宋体" panose="02010600030101010101" pitchFamily="2" charset="-122"/>
                <a:sym typeface="Arial"/>
              </a:endParaRPr>
            </a:p>
          </p:txBody>
        </p:sp>
        <p:cxnSp>
          <p:nvCxnSpPr>
            <p:cNvPr id="11" name="直接连接符 10"/>
            <p:cNvCxnSpPr>
              <a:stCxn id="6" idx="4"/>
              <a:endCxn id="5" idx="0"/>
            </p:cNvCxnSpPr>
            <p:nvPr/>
          </p:nvCxnSpPr>
          <p:spPr>
            <a:xfrm flipH="1">
              <a:off x="1620977" y="2006601"/>
              <a:ext cx="12075" cy="297873"/>
            </a:xfrm>
            <a:prstGeom prst="line">
              <a:avLst/>
            </a:prstGeom>
            <a:ln w="1905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 idx="5"/>
              <a:endCxn id="8" idx="1"/>
            </p:cNvCxnSpPr>
            <p:nvPr/>
          </p:nvCxnSpPr>
          <p:spPr>
            <a:xfrm>
              <a:off x="288100" y="2072144"/>
              <a:ext cx="676471" cy="526118"/>
            </a:xfrm>
            <a:prstGeom prst="line">
              <a:avLst/>
            </a:prstGeom>
            <a:ln w="19050">
              <a:solidFill>
                <a:schemeClr val="accent2">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直接连接符 12"/>
            <p:cNvCxnSpPr>
              <a:stCxn id="5" idx="3"/>
              <a:endCxn id="8" idx="6"/>
            </p:cNvCxnSpPr>
            <p:nvPr/>
          </p:nvCxnSpPr>
          <p:spPr>
            <a:xfrm flipH="1">
              <a:off x="1169548" y="2509451"/>
              <a:ext cx="366524" cy="173716"/>
            </a:xfrm>
            <a:prstGeom prst="line">
              <a:avLst/>
            </a:prstGeom>
            <a:ln w="19050">
              <a:solidFill>
                <a:srgbClr val="00B0F0"/>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4" name="直接连接符 13"/>
            <p:cNvCxnSpPr>
              <a:stCxn id="5" idx="5"/>
              <a:endCxn id="10" idx="2"/>
            </p:cNvCxnSpPr>
            <p:nvPr/>
          </p:nvCxnSpPr>
          <p:spPr>
            <a:xfrm>
              <a:off x="1705881" y="2509451"/>
              <a:ext cx="298934" cy="154887"/>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5" idx="4"/>
              <a:endCxn id="9" idx="0"/>
            </p:cNvCxnSpPr>
            <p:nvPr/>
          </p:nvCxnSpPr>
          <p:spPr>
            <a:xfrm>
              <a:off x="1620977" y="2544619"/>
              <a:ext cx="35168" cy="401253"/>
            </a:xfrm>
            <a:prstGeom prst="line">
              <a:avLst/>
            </a:prstGeom>
            <a:ln w="19050">
              <a:solidFill>
                <a:srgbClr val="00B0F0"/>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6" name="椭圆 15"/>
            <p:cNvSpPr>
              <a:spLocks noChangeAspect="1"/>
            </p:cNvSpPr>
            <p:nvPr/>
          </p:nvSpPr>
          <p:spPr>
            <a:xfrm>
              <a:off x="1929239" y="1263076"/>
              <a:ext cx="240145" cy="240145"/>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7</a:t>
              </a:r>
              <a:endParaRPr lang="zh-CN" altLang="en-US" sz="1400" kern="0" dirty="0">
                <a:solidFill>
                  <a:srgbClr val="000000"/>
                </a:solidFill>
                <a:latin typeface="Arial"/>
                <a:ea typeface="宋体" panose="02010600030101010101" pitchFamily="2" charset="-122"/>
                <a:sym typeface="Arial"/>
              </a:endParaRPr>
            </a:p>
          </p:txBody>
        </p:sp>
        <p:cxnSp>
          <p:nvCxnSpPr>
            <p:cNvPr id="17" name="直接连接符 16"/>
            <p:cNvCxnSpPr>
              <a:stCxn id="6" idx="7"/>
              <a:endCxn id="16" idx="3"/>
            </p:cNvCxnSpPr>
            <p:nvPr/>
          </p:nvCxnSpPr>
          <p:spPr>
            <a:xfrm flipV="1">
              <a:off x="1717956" y="1468053"/>
              <a:ext cx="246451" cy="333571"/>
            </a:xfrm>
            <a:prstGeom prst="line">
              <a:avLst/>
            </a:prstGeom>
            <a:ln w="19050">
              <a:solidFill>
                <a:schemeClr val="accent2">
                  <a:lumMod val="75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9" name="椭圆 18"/>
            <p:cNvSpPr>
              <a:spLocks noChangeAspect="1"/>
            </p:cNvSpPr>
            <p:nvPr/>
          </p:nvSpPr>
          <p:spPr>
            <a:xfrm>
              <a:off x="1049475" y="3457242"/>
              <a:ext cx="240145" cy="240145"/>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8</a:t>
              </a:r>
              <a:endParaRPr lang="zh-CN" altLang="en-US" sz="1400" kern="0" dirty="0">
                <a:solidFill>
                  <a:srgbClr val="000000"/>
                </a:solidFill>
                <a:latin typeface="Arial"/>
                <a:ea typeface="宋体" panose="02010600030101010101" pitchFamily="2" charset="-122"/>
                <a:sym typeface="Arial"/>
              </a:endParaRPr>
            </a:p>
          </p:txBody>
        </p:sp>
        <p:cxnSp>
          <p:nvCxnSpPr>
            <p:cNvPr id="20" name="直接连接符 19"/>
            <p:cNvCxnSpPr>
              <a:stCxn id="19" idx="7"/>
              <a:endCxn id="9" idx="3"/>
            </p:cNvCxnSpPr>
            <p:nvPr/>
          </p:nvCxnSpPr>
          <p:spPr>
            <a:xfrm flipV="1">
              <a:off x="1254452" y="3150849"/>
              <a:ext cx="316788" cy="341561"/>
            </a:xfrm>
            <a:prstGeom prst="line">
              <a:avLst/>
            </a:prstGeom>
            <a:ln w="19050">
              <a:solidFill>
                <a:schemeClr val="accent2">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1" name="椭圆 20"/>
            <p:cNvSpPr>
              <a:spLocks noChangeAspect="1"/>
            </p:cNvSpPr>
            <p:nvPr/>
          </p:nvSpPr>
          <p:spPr>
            <a:xfrm>
              <a:off x="778689" y="1263076"/>
              <a:ext cx="240145" cy="240145"/>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6</a:t>
              </a:r>
              <a:endParaRPr lang="zh-CN" altLang="en-US" sz="1400" kern="0" dirty="0">
                <a:solidFill>
                  <a:srgbClr val="000000"/>
                </a:solidFill>
                <a:latin typeface="Arial"/>
                <a:ea typeface="宋体" panose="02010600030101010101" pitchFamily="2" charset="-122"/>
                <a:sym typeface="Arial"/>
              </a:endParaRPr>
            </a:p>
          </p:txBody>
        </p:sp>
        <p:cxnSp>
          <p:nvCxnSpPr>
            <p:cNvPr id="22" name="直接连接符 21"/>
            <p:cNvCxnSpPr>
              <a:stCxn id="21" idx="3"/>
              <a:endCxn id="7" idx="7"/>
            </p:cNvCxnSpPr>
            <p:nvPr/>
          </p:nvCxnSpPr>
          <p:spPr>
            <a:xfrm flipH="1">
              <a:off x="288100" y="1468053"/>
              <a:ext cx="525757" cy="43428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p:cNvCxnSpPr>
              <a:stCxn id="8" idx="4"/>
              <a:endCxn id="19" idx="0"/>
            </p:cNvCxnSpPr>
            <p:nvPr/>
          </p:nvCxnSpPr>
          <p:spPr>
            <a:xfrm>
              <a:off x="1049476" y="2803239"/>
              <a:ext cx="120072" cy="654003"/>
            </a:xfrm>
            <a:prstGeom prst="line">
              <a:avLst/>
            </a:prstGeom>
            <a:ln w="19050">
              <a:solidFill>
                <a:schemeClr val="accent2">
                  <a:lumMod val="75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4" name="直接连接符 23"/>
            <p:cNvCxnSpPr>
              <a:stCxn id="21" idx="4"/>
              <a:endCxn id="8" idx="0"/>
            </p:cNvCxnSpPr>
            <p:nvPr/>
          </p:nvCxnSpPr>
          <p:spPr>
            <a:xfrm>
              <a:off x="898762" y="1503221"/>
              <a:ext cx="150714" cy="1059873"/>
            </a:xfrm>
            <a:prstGeom prst="line">
              <a:avLst/>
            </a:prstGeom>
            <a:ln w="19050">
              <a:solidFill>
                <a:schemeClr val="accent2">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直接连接符 24"/>
            <p:cNvCxnSpPr>
              <a:stCxn id="6" idx="5"/>
              <a:endCxn id="10" idx="0"/>
            </p:cNvCxnSpPr>
            <p:nvPr/>
          </p:nvCxnSpPr>
          <p:spPr>
            <a:xfrm>
              <a:off x="1717956" y="1971433"/>
              <a:ext cx="409241" cy="570523"/>
            </a:xfrm>
            <a:prstGeom prst="line">
              <a:avLst/>
            </a:prstGeom>
            <a:ln w="19050">
              <a:solidFill>
                <a:schemeClr val="accent2">
                  <a:lumMod val="75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26" name="椭圆 25"/>
            <p:cNvSpPr>
              <a:spLocks noChangeAspect="1"/>
            </p:cNvSpPr>
            <p:nvPr/>
          </p:nvSpPr>
          <p:spPr>
            <a:xfrm>
              <a:off x="3177307" y="1597891"/>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0</a:t>
              </a:r>
              <a:endParaRPr lang="zh-CN" altLang="en-US" sz="1400" kern="0" dirty="0">
                <a:solidFill>
                  <a:srgbClr val="000000"/>
                </a:solidFill>
                <a:latin typeface="Arial"/>
                <a:ea typeface="宋体" panose="02010600030101010101" pitchFamily="2" charset="-122"/>
                <a:sym typeface="Arial"/>
              </a:endParaRPr>
            </a:p>
          </p:txBody>
        </p:sp>
        <p:sp>
          <p:nvSpPr>
            <p:cNvPr id="27" name="椭圆 26"/>
            <p:cNvSpPr>
              <a:spLocks noChangeAspect="1"/>
            </p:cNvSpPr>
            <p:nvPr/>
          </p:nvSpPr>
          <p:spPr>
            <a:xfrm>
              <a:off x="1948286" y="3525272"/>
              <a:ext cx="240145" cy="240145"/>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9</a:t>
              </a:r>
              <a:endParaRPr lang="zh-CN" altLang="en-US" sz="1400" kern="0" dirty="0">
                <a:solidFill>
                  <a:srgbClr val="000000"/>
                </a:solidFill>
                <a:latin typeface="Arial"/>
                <a:ea typeface="宋体" panose="02010600030101010101" pitchFamily="2" charset="-122"/>
                <a:sym typeface="Arial"/>
              </a:endParaRPr>
            </a:p>
          </p:txBody>
        </p:sp>
        <p:cxnSp>
          <p:nvCxnSpPr>
            <p:cNvPr id="28" name="直接连接符 27"/>
            <p:cNvCxnSpPr>
              <a:stCxn id="9" idx="5"/>
              <a:endCxn id="27" idx="1"/>
            </p:cNvCxnSpPr>
            <p:nvPr/>
          </p:nvCxnSpPr>
          <p:spPr>
            <a:xfrm>
              <a:off x="1741049" y="3150849"/>
              <a:ext cx="242405" cy="409591"/>
            </a:xfrm>
            <a:prstGeom prst="line">
              <a:avLst/>
            </a:prstGeom>
            <a:ln w="19050">
              <a:solidFill>
                <a:schemeClr val="accent2">
                  <a:lumMod val="75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29" name="椭圆 28"/>
            <p:cNvSpPr>
              <a:spLocks noChangeAspect="1"/>
            </p:cNvSpPr>
            <p:nvPr/>
          </p:nvSpPr>
          <p:spPr>
            <a:xfrm>
              <a:off x="3756167" y="1593274"/>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3</a:t>
              </a:r>
              <a:endParaRPr lang="zh-CN" altLang="en-US" sz="1400" kern="0" dirty="0">
                <a:solidFill>
                  <a:srgbClr val="000000"/>
                </a:solidFill>
                <a:latin typeface="Arial"/>
                <a:ea typeface="宋体" panose="02010600030101010101" pitchFamily="2" charset="-122"/>
                <a:sym typeface="Arial"/>
              </a:endParaRPr>
            </a:p>
          </p:txBody>
        </p:sp>
        <p:sp>
          <p:nvSpPr>
            <p:cNvPr id="30" name="椭圆 29"/>
            <p:cNvSpPr>
              <a:spLocks noChangeAspect="1"/>
            </p:cNvSpPr>
            <p:nvPr/>
          </p:nvSpPr>
          <p:spPr>
            <a:xfrm>
              <a:off x="4244107" y="1597889"/>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1</a:t>
              </a:r>
              <a:endParaRPr lang="zh-CN" altLang="en-US" sz="1400" kern="0" dirty="0">
                <a:solidFill>
                  <a:srgbClr val="000000"/>
                </a:solidFill>
                <a:latin typeface="Arial"/>
                <a:ea typeface="宋体" panose="02010600030101010101" pitchFamily="2" charset="-122"/>
                <a:sym typeface="Arial"/>
              </a:endParaRPr>
            </a:p>
          </p:txBody>
        </p:sp>
        <p:sp>
          <p:nvSpPr>
            <p:cNvPr id="31" name="椭圆 30"/>
            <p:cNvSpPr>
              <a:spLocks noChangeAspect="1"/>
            </p:cNvSpPr>
            <p:nvPr/>
          </p:nvSpPr>
          <p:spPr>
            <a:xfrm>
              <a:off x="4732047" y="1597890"/>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2</a:t>
              </a:r>
              <a:endParaRPr lang="zh-CN" altLang="en-US" sz="1400" kern="0" dirty="0">
                <a:solidFill>
                  <a:srgbClr val="000000"/>
                </a:solidFill>
                <a:latin typeface="Arial"/>
                <a:ea typeface="宋体" panose="02010600030101010101" pitchFamily="2" charset="-122"/>
                <a:sym typeface="Arial"/>
              </a:endParaRPr>
            </a:p>
          </p:txBody>
        </p:sp>
        <p:cxnSp>
          <p:nvCxnSpPr>
            <p:cNvPr id="32" name="直接箭头连接符 31"/>
            <p:cNvCxnSpPr>
              <a:stCxn id="29" idx="6"/>
              <a:endCxn id="30" idx="2"/>
            </p:cNvCxnSpPr>
            <p:nvPr/>
          </p:nvCxnSpPr>
          <p:spPr>
            <a:xfrm>
              <a:off x="3996312" y="1713347"/>
              <a:ext cx="247795" cy="46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30" idx="6"/>
              <a:endCxn id="31" idx="2"/>
            </p:cNvCxnSpPr>
            <p:nvPr/>
          </p:nvCxnSpPr>
          <p:spPr>
            <a:xfrm>
              <a:off x="4484252" y="1717962"/>
              <a:ext cx="24779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椭圆 33"/>
            <p:cNvSpPr>
              <a:spLocks noChangeAspect="1"/>
            </p:cNvSpPr>
            <p:nvPr/>
          </p:nvSpPr>
          <p:spPr>
            <a:xfrm>
              <a:off x="3188129" y="2041234"/>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3</a:t>
              </a:r>
              <a:endParaRPr lang="zh-CN" altLang="en-US" sz="1400" kern="0" dirty="0">
                <a:solidFill>
                  <a:srgbClr val="000000"/>
                </a:solidFill>
                <a:latin typeface="Arial"/>
                <a:ea typeface="宋体" panose="02010600030101010101" pitchFamily="2" charset="-122"/>
                <a:sym typeface="Arial"/>
              </a:endParaRPr>
            </a:p>
          </p:txBody>
        </p:sp>
        <p:sp>
          <p:nvSpPr>
            <p:cNvPr id="35" name="椭圆 34"/>
            <p:cNvSpPr>
              <a:spLocks noChangeAspect="1"/>
            </p:cNvSpPr>
            <p:nvPr/>
          </p:nvSpPr>
          <p:spPr>
            <a:xfrm>
              <a:off x="3756166" y="2041234"/>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9</a:t>
              </a:r>
              <a:endParaRPr lang="zh-CN" altLang="en-US" sz="1400" kern="0" dirty="0">
                <a:solidFill>
                  <a:srgbClr val="000000"/>
                </a:solidFill>
                <a:latin typeface="Arial"/>
                <a:ea typeface="宋体" panose="02010600030101010101" pitchFamily="2" charset="-122"/>
                <a:sym typeface="Arial"/>
              </a:endParaRPr>
            </a:p>
          </p:txBody>
        </p:sp>
        <p:sp>
          <p:nvSpPr>
            <p:cNvPr id="36" name="椭圆 35"/>
            <p:cNvSpPr>
              <a:spLocks noChangeAspect="1"/>
            </p:cNvSpPr>
            <p:nvPr/>
          </p:nvSpPr>
          <p:spPr>
            <a:xfrm>
              <a:off x="4244106" y="2041233"/>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8</a:t>
              </a:r>
              <a:endParaRPr lang="zh-CN" altLang="en-US" sz="1400" kern="0" dirty="0">
                <a:solidFill>
                  <a:srgbClr val="000000"/>
                </a:solidFill>
                <a:latin typeface="Arial"/>
                <a:ea typeface="宋体" panose="02010600030101010101" pitchFamily="2" charset="-122"/>
                <a:sym typeface="Arial"/>
              </a:endParaRPr>
            </a:p>
          </p:txBody>
        </p:sp>
        <p:cxnSp>
          <p:nvCxnSpPr>
            <p:cNvPr id="37" name="直接箭头连接符 36"/>
            <p:cNvCxnSpPr>
              <a:stCxn id="35" idx="6"/>
              <a:endCxn id="36" idx="2"/>
            </p:cNvCxnSpPr>
            <p:nvPr/>
          </p:nvCxnSpPr>
          <p:spPr>
            <a:xfrm flipV="1">
              <a:off x="3996311" y="2161306"/>
              <a:ext cx="24779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椭圆 37"/>
            <p:cNvSpPr>
              <a:spLocks noChangeAspect="1"/>
            </p:cNvSpPr>
            <p:nvPr/>
          </p:nvSpPr>
          <p:spPr>
            <a:xfrm>
              <a:off x="3188129" y="2476060"/>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1</a:t>
              </a:r>
              <a:endParaRPr lang="zh-CN" altLang="en-US" sz="1400" kern="0" dirty="0">
                <a:solidFill>
                  <a:srgbClr val="000000"/>
                </a:solidFill>
                <a:latin typeface="Arial"/>
                <a:ea typeface="宋体" panose="02010600030101010101" pitchFamily="2" charset="-122"/>
                <a:sym typeface="Arial"/>
              </a:endParaRPr>
            </a:p>
          </p:txBody>
        </p:sp>
        <p:sp>
          <p:nvSpPr>
            <p:cNvPr id="39" name="椭圆 38"/>
            <p:cNvSpPr>
              <a:spLocks noChangeAspect="1"/>
            </p:cNvSpPr>
            <p:nvPr/>
          </p:nvSpPr>
          <p:spPr>
            <a:xfrm>
              <a:off x="3756165" y="2476059"/>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7</a:t>
              </a:r>
              <a:endParaRPr lang="zh-CN" altLang="en-US" sz="1400" kern="0" dirty="0">
                <a:solidFill>
                  <a:srgbClr val="000000"/>
                </a:solidFill>
                <a:latin typeface="Arial"/>
                <a:ea typeface="宋体" panose="02010600030101010101" pitchFamily="2" charset="-122"/>
                <a:sym typeface="Arial"/>
              </a:endParaRPr>
            </a:p>
          </p:txBody>
        </p:sp>
        <p:sp>
          <p:nvSpPr>
            <p:cNvPr id="40" name="椭圆 39"/>
            <p:cNvSpPr>
              <a:spLocks noChangeAspect="1"/>
            </p:cNvSpPr>
            <p:nvPr/>
          </p:nvSpPr>
          <p:spPr>
            <a:xfrm>
              <a:off x="4244106" y="2476059"/>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4</a:t>
              </a:r>
              <a:endParaRPr lang="zh-CN" altLang="en-US" sz="1400" kern="0" dirty="0">
                <a:solidFill>
                  <a:srgbClr val="000000"/>
                </a:solidFill>
                <a:latin typeface="Arial"/>
                <a:ea typeface="宋体" panose="02010600030101010101" pitchFamily="2" charset="-122"/>
                <a:sym typeface="Arial"/>
              </a:endParaRPr>
            </a:p>
          </p:txBody>
        </p:sp>
        <p:cxnSp>
          <p:nvCxnSpPr>
            <p:cNvPr id="41" name="直接箭头连接符 40"/>
            <p:cNvCxnSpPr>
              <a:stCxn id="39" idx="6"/>
              <a:endCxn id="40" idx="2"/>
            </p:cNvCxnSpPr>
            <p:nvPr/>
          </p:nvCxnSpPr>
          <p:spPr>
            <a:xfrm>
              <a:off x="3996310" y="2596132"/>
              <a:ext cx="2477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2" name="椭圆 41"/>
            <p:cNvSpPr>
              <a:spLocks noChangeAspect="1"/>
            </p:cNvSpPr>
            <p:nvPr/>
          </p:nvSpPr>
          <p:spPr>
            <a:xfrm>
              <a:off x="3188129" y="2919942"/>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2</a:t>
              </a:r>
              <a:endParaRPr lang="zh-CN" altLang="en-US" sz="1400" kern="0" dirty="0">
                <a:solidFill>
                  <a:srgbClr val="000000"/>
                </a:solidFill>
                <a:latin typeface="Arial"/>
                <a:ea typeface="宋体" panose="02010600030101010101" pitchFamily="2" charset="-122"/>
                <a:sym typeface="Arial"/>
              </a:endParaRPr>
            </a:p>
          </p:txBody>
        </p:sp>
        <p:sp>
          <p:nvSpPr>
            <p:cNvPr id="43" name="椭圆 42"/>
            <p:cNvSpPr>
              <a:spLocks noChangeAspect="1"/>
            </p:cNvSpPr>
            <p:nvPr/>
          </p:nvSpPr>
          <p:spPr>
            <a:xfrm>
              <a:off x="3756164" y="2919942"/>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8</a:t>
              </a:r>
              <a:endParaRPr lang="zh-CN" altLang="en-US" sz="1400" kern="0" dirty="0">
                <a:solidFill>
                  <a:srgbClr val="000000"/>
                </a:solidFill>
                <a:latin typeface="Arial"/>
                <a:ea typeface="宋体" panose="02010600030101010101" pitchFamily="2" charset="-122"/>
                <a:sym typeface="Arial"/>
              </a:endParaRPr>
            </a:p>
          </p:txBody>
        </p:sp>
        <p:sp>
          <p:nvSpPr>
            <p:cNvPr id="44" name="椭圆 43"/>
            <p:cNvSpPr>
              <a:spLocks noChangeAspect="1"/>
            </p:cNvSpPr>
            <p:nvPr/>
          </p:nvSpPr>
          <p:spPr>
            <a:xfrm>
              <a:off x="4244105" y="2919942"/>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5</a:t>
              </a:r>
              <a:endParaRPr lang="zh-CN" altLang="en-US" sz="1400" kern="0" dirty="0">
                <a:solidFill>
                  <a:srgbClr val="000000"/>
                </a:solidFill>
                <a:latin typeface="Arial"/>
                <a:ea typeface="宋体" panose="02010600030101010101" pitchFamily="2" charset="-122"/>
                <a:sym typeface="Arial"/>
              </a:endParaRPr>
            </a:p>
          </p:txBody>
        </p:sp>
        <p:sp>
          <p:nvSpPr>
            <p:cNvPr id="45" name="椭圆 44"/>
            <p:cNvSpPr>
              <a:spLocks noChangeAspect="1"/>
            </p:cNvSpPr>
            <p:nvPr/>
          </p:nvSpPr>
          <p:spPr>
            <a:xfrm>
              <a:off x="4732047" y="2919942"/>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6</a:t>
              </a:r>
              <a:endParaRPr lang="zh-CN" altLang="en-US" sz="1400" kern="0" dirty="0">
                <a:solidFill>
                  <a:srgbClr val="000000"/>
                </a:solidFill>
                <a:latin typeface="Arial"/>
                <a:ea typeface="宋体" panose="02010600030101010101" pitchFamily="2" charset="-122"/>
                <a:sym typeface="Arial"/>
              </a:endParaRPr>
            </a:p>
          </p:txBody>
        </p:sp>
        <p:cxnSp>
          <p:nvCxnSpPr>
            <p:cNvPr id="46" name="直接箭头连接符 45"/>
            <p:cNvCxnSpPr>
              <a:stCxn id="43" idx="6"/>
              <a:endCxn id="44" idx="2"/>
            </p:cNvCxnSpPr>
            <p:nvPr/>
          </p:nvCxnSpPr>
          <p:spPr>
            <a:xfrm>
              <a:off x="3996309" y="3040015"/>
              <a:ext cx="2477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a:stCxn id="44" idx="6"/>
              <a:endCxn id="45" idx="2"/>
            </p:cNvCxnSpPr>
            <p:nvPr/>
          </p:nvCxnSpPr>
          <p:spPr>
            <a:xfrm>
              <a:off x="4484250" y="3040015"/>
              <a:ext cx="24779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8" name="椭圆 47"/>
            <p:cNvSpPr>
              <a:spLocks noChangeAspect="1"/>
            </p:cNvSpPr>
            <p:nvPr/>
          </p:nvSpPr>
          <p:spPr>
            <a:xfrm>
              <a:off x="4120207" y="3244810"/>
              <a:ext cx="84905" cy="84905"/>
            </a:xfrm>
            <a:prstGeom prst="ellipse">
              <a:avLst/>
            </a:prstGeom>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49" name="椭圆 48"/>
            <p:cNvSpPr>
              <a:spLocks noChangeAspect="1"/>
            </p:cNvSpPr>
            <p:nvPr/>
          </p:nvSpPr>
          <p:spPr>
            <a:xfrm>
              <a:off x="4120206" y="3454043"/>
              <a:ext cx="84905" cy="84905"/>
            </a:xfrm>
            <a:prstGeom prst="ellipse">
              <a:avLst/>
            </a:prstGeom>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50" name="椭圆 49"/>
            <p:cNvSpPr>
              <a:spLocks noChangeAspect="1"/>
            </p:cNvSpPr>
            <p:nvPr/>
          </p:nvSpPr>
          <p:spPr>
            <a:xfrm>
              <a:off x="4120206" y="3658837"/>
              <a:ext cx="84905" cy="84905"/>
            </a:xfrm>
            <a:prstGeom prst="ellipse">
              <a:avLst/>
            </a:prstGeom>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51" name="右箭头 50"/>
            <p:cNvSpPr/>
            <p:nvPr/>
          </p:nvSpPr>
          <p:spPr>
            <a:xfrm>
              <a:off x="2592794" y="2424546"/>
              <a:ext cx="443345" cy="171585"/>
            </a:xfrm>
            <a:prstGeom prst="rightArrow">
              <a:avLst/>
            </a:prstGeom>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52" name="椭圆 51"/>
            <p:cNvSpPr>
              <a:spLocks noChangeAspect="1"/>
            </p:cNvSpPr>
            <p:nvPr/>
          </p:nvSpPr>
          <p:spPr>
            <a:xfrm>
              <a:off x="5968278" y="3472869"/>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3</a:t>
              </a:r>
              <a:endParaRPr lang="zh-CN" altLang="en-US" sz="1400" kern="0" dirty="0">
                <a:solidFill>
                  <a:srgbClr val="000000"/>
                </a:solidFill>
                <a:latin typeface="Arial"/>
                <a:ea typeface="宋体" panose="02010600030101010101" pitchFamily="2" charset="-122"/>
                <a:sym typeface="Arial"/>
              </a:endParaRPr>
            </a:p>
          </p:txBody>
        </p:sp>
        <p:sp>
          <p:nvSpPr>
            <p:cNvPr id="53" name="椭圆 52"/>
            <p:cNvSpPr>
              <a:spLocks noChangeAspect="1"/>
            </p:cNvSpPr>
            <p:nvPr/>
          </p:nvSpPr>
          <p:spPr>
            <a:xfrm>
              <a:off x="6687916" y="3481576"/>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1</a:t>
              </a:r>
              <a:endParaRPr lang="zh-CN" altLang="en-US" sz="1400" kern="0" dirty="0">
                <a:solidFill>
                  <a:srgbClr val="000000"/>
                </a:solidFill>
                <a:latin typeface="Arial"/>
                <a:ea typeface="宋体" panose="02010600030101010101" pitchFamily="2" charset="-122"/>
                <a:sym typeface="Arial"/>
              </a:endParaRPr>
            </a:p>
          </p:txBody>
        </p:sp>
        <p:sp>
          <p:nvSpPr>
            <p:cNvPr id="54" name="椭圆 53"/>
            <p:cNvSpPr>
              <a:spLocks noChangeAspect="1"/>
            </p:cNvSpPr>
            <p:nvPr/>
          </p:nvSpPr>
          <p:spPr>
            <a:xfrm>
              <a:off x="7413097" y="3482824"/>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2</a:t>
              </a:r>
              <a:endParaRPr lang="zh-CN" altLang="en-US" sz="1400" kern="0" dirty="0">
                <a:solidFill>
                  <a:srgbClr val="000000"/>
                </a:solidFill>
                <a:latin typeface="Arial"/>
                <a:ea typeface="宋体" panose="02010600030101010101" pitchFamily="2" charset="-122"/>
                <a:sym typeface="Arial"/>
              </a:endParaRPr>
            </a:p>
          </p:txBody>
        </p:sp>
        <mc:AlternateContent xmlns:mc="http://schemas.openxmlformats.org/markup-compatibility/2006" xmlns:a14="http://schemas.microsoft.com/office/drawing/2010/main">
          <mc:Choice Requires="a14">
            <p:sp>
              <p:nvSpPr>
                <p:cNvPr id="55" name="矩形 54"/>
                <p:cNvSpPr/>
                <p:nvPr/>
              </p:nvSpPr>
              <p:spPr>
                <a:xfrm>
                  <a:off x="5865092" y="2900204"/>
                  <a:ext cx="454171" cy="246010"/>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4296" tIns="37148" rIns="74296" bIns="37148" numCol="1" spcCol="0" rtlCol="0" fromWordArt="0" anchor="ctr" anchorCtr="0" forceAA="0" compatLnSpc="1">
                  <a:prstTxWarp prst="textNoShape">
                    <a:avLst/>
                  </a:prstTxWarp>
                  <a:noAutofit/>
                </a:bodyPr>
                <a:lstStyle/>
                <a:p>
                  <a:pPr algn="ct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CN" sz="1463" i="1" kern="0">
                                <a:solidFill>
                                  <a:srgbClr val="000000"/>
                                </a:solidFill>
                                <a:latin typeface="Cambria Math" panose="02040503050406030204" pitchFamily="18" charset="0"/>
                                <a:sym typeface="Arial"/>
                              </a:rPr>
                            </m:ctrlPr>
                          </m:sSubPr>
                          <m:e>
                            <m:r>
                              <m:rPr>
                                <m:sty m:val="p"/>
                              </m:rPr>
                              <a:rPr lang="en-US" altLang="zh-CN" sz="1463" i="1" kern="0">
                                <a:solidFill>
                                  <a:srgbClr val="000000"/>
                                </a:solidFill>
                                <a:latin typeface="Cambria Math" panose="02040503050406030204" pitchFamily="18" charset="0"/>
                                <a:sym typeface="Arial"/>
                              </a:rPr>
                              <m:t>X</m:t>
                            </m:r>
                          </m:e>
                          <m:sub>
                            <m:r>
                              <a:rPr lang="en-US" altLang="zh-CN" sz="1463" i="1" kern="0">
                                <a:solidFill>
                                  <a:srgbClr val="000000"/>
                                </a:solidFill>
                                <a:latin typeface="Cambria Math" panose="02040503050406030204" pitchFamily="18" charset="0"/>
                                <a:sym typeface="Arial"/>
                              </a:rPr>
                              <m:t>3</m:t>
                            </m:r>
                          </m:sub>
                        </m:sSub>
                      </m:oMath>
                    </m:oMathPara>
                  </a14:m>
                  <a:endParaRPr lang="zh-CN" altLang="en-US" sz="1463" kern="0" dirty="0">
                    <a:solidFill>
                      <a:srgbClr val="000000"/>
                    </a:solidFill>
                    <a:latin typeface="Arial"/>
                    <a:ea typeface="宋体" panose="02010600030101010101" pitchFamily="2" charset="-122"/>
                    <a:sym typeface="Arial"/>
                  </a:endParaRPr>
                </a:p>
              </p:txBody>
            </p:sp>
          </mc:Choice>
          <mc:Fallback xmlns="">
            <p:sp>
              <p:nvSpPr>
                <p:cNvPr id="55" name="矩形 54"/>
                <p:cNvSpPr>
                  <a:spLocks noRot="1" noChangeAspect="1" noMove="1" noResize="1" noEditPoints="1" noAdjustHandles="1" noChangeArrowheads="1" noChangeShapeType="1" noTextEdit="1"/>
                </p:cNvSpPr>
                <p:nvPr/>
              </p:nvSpPr>
              <p:spPr>
                <a:xfrm>
                  <a:off x="5865092" y="2900204"/>
                  <a:ext cx="454171" cy="246010"/>
                </a:xfrm>
                <a:prstGeom prst="rect">
                  <a:avLst/>
                </a:prstGeom>
                <a:blipFill>
                  <a:blip r:embed="rId2"/>
                  <a:stretch>
                    <a:fillRect b="-13333"/>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6580904" y="2904828"/>
                  <a:ext cx="454171" cy="246010"/>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4296" tIns="37148" rIns="74296" bIns="37148" numCol="1" spcCol="0" rtlCol="0" fromWordArt="0" anchor="ctr" anchorCtr="0" forceAA="0" compatLnSpc="1">
                  <a:prstTxWarp prst="textNoShape">
                    <a:avLst/>
                  </a:prstTxWarp>
                  <a:noAutofit/>
                </a:bodyPr>
                <a:lstStyle/>
                <a:p>
                  <a:pPr algn="ct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CN" sz="1463" i="1" kern="0">
                                <a:solidFill>
                                  <a:srgbClr val="000000"/>
                                </a:solidFill>
                                <a:latin typeface="Cambria Math" panose="02040503050406030204" pitchFamily="18" charset="0"/>
                                <a:sym typeface="Arial"/>
                              </a:rPr>
                            </m:ctrlPr>
                          </m:sSubPr>
                          <m:e>
                            <m:r>
                              <m:rPr>
                                <m:sty m:val="p"/>
                              </m:rPr>
                              <a:rPr lang="en-US" altLang="zh-CN" sz="1463" i="1" kern="0">
                                <a:solidFill>
                                  <a:srgbClr val="000000"/>
                                </a:solidFill>
                                <a:latin typeface="Cambria Math" panose="02040503050406030204" pitchFamily="18" charset="0"/>
                                <a:sym typeface="Arial"/>
                              </a:rPr>
                              <m:t>X</m:t>
                            </m:r>
                          </m:e>
                          <m:sub>
                            <m:r>
                              <a:rPr lang="en-US" altLang="zh-CN" sz="1463" i="1" kern="0">
                                <a:solidFill>
                                  <a:srgbClr val="000000"/>
                                </a:solidFill>
                                <a:latin typeface="Cambria Math" panose="02040503050406030204" pitchFamily="18" charset="0"/>
                                <a:sym typeface="Arial"/>
                              </a:rPr>
                              <m:t>1</m:t>
                            </m:r>
                          </m:sub>
                        </m:sSub>
                      </m:oMath>
                    </m:oMathPara>
                  </a14:m>
                  <a:endParaRPr lang="zh-CN" altLang="en-US" sz="1463" kern="0" dirty="0">
                    <a:solidFill>
                      <a:srgbClr val="000000"/>
                    </a:solidFill>
                    <a:latin typeface="Arial"/>
                    <a:ea typeface="宋体" panose="02010600030101010101" pitchFamily="2" charset="-122"/>
                    <a:sym typeface="Arial"/>
                  </a:endParaRPr>
                </a:p>
              </p:txBody>
            </p:sp>
          </mc:Choice>
          <mc:Fallback xmlns="">
            <p:sp>
              <p:nvSpPr>
                <p:cNvPr id="56" name="矩形 55"/>
                <p:cNvSpPr>
                  <a:spLocks noRot="1" noChangeAspect="1" noMove="1" noResize="1" noEditPoints="1" noAdjustHandles="1" noChangeArrowheads="1" noChangeShapeType="1" noTextEdit="1"/>
                </p:cNvSpPr>
                <p:nvPr/>
              </p:nvSpPr>
              <p:spPr>
                <a:xfrm>
                  <a:off x="6580904" y="2904828"/>
                  <a:ext cx="454171" cy="246010"/>
                </a:xfrm>
                <a:prstGeom prst="rect">
                  <a:avLst/>
                </a:prstGeom>
                <a:blipFill>
                  <a:blip r:embed="rId3"/>
                  <a:stretch>
                    <a:fillRect b="-13333"/>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306085" y="2900204"/>
                  <a:ext cx="454171" cy="246010"/>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4296" tIns="37148" rIns="74296" bIns="37148" numCol="1" spcCol="0" rtlCol="0" fromWordArt="0" anchor="ctr" anchorCtr="0" forceAA="0" compatLnSpc="1">
                  <a:prstTxWarp prst="textNoShape">
                    <a:avLst/>
                  </a:prstTxWarp>
                  <a:noAutofit/>
                </a:bodyPr>
                <a:lstStyle/>
                <a:p>
                  <a:pPr algn="ct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CN" sz="1463" i="1" kern="0">
                                <a:solidFill>
                                  <a:srgbClr val="000000"/>
                                </a:solidFill>
                                <a:latin typeface="Cambria Math" panose="02040503050406030204" pitchFamily="18" charset="0"/>
                                <a:sym typeface="Arial"/>
                              </a:rPr>
                            </m:ctrlPr>
                          </m:sSubPr>
                          <m:e>
                            <m:r>
                              <m:rPr>
                                <m:sty m:val="p"/>
                              </m:rPr>
                              <a:rPr lang="en-US" altLang="zh-CN" sz="1463" i="1" kern="0">
                                <a:solidFill>
                                  <a:srgbClr val="000000"/>
                                </a:solidFill>
                                <a:latin typeface="Cambria Math" panose="02040503050406030204" pitchFamily="18" charset="0"/>
                                <a:sym typeface="Arial"/>
                              </a:rPr>
                              <m:t>X</m:t>
                            </m:r>
                          </m:e>
                          <m:sub>
                            <m:r>
                              <a:rPr lang="en-US" altLang="zh-CN" sz="1463" i="1" kern="0">
                                <a:solidFill>
                                  <a:srgbClr val="000000"/>
                                </a:solidFill>
                                <a:latin typeface="Cambria Math" panose="02040503050406030204" pitchFamily="18" charset="0"/>
                                <a:sym typeface="Arial"/>
                              </a:rPr>
                              <m:t>2</m:t>
                            </m:r>
                          </m:sub>
                        </m:sSub>
                      </m:oMath>
                    </m:oMathPara>
                  </a14:m>
                  <a:endParaRPr lang="zh-CN" altLang="en-US" sz="1463" kern="0" dirty="0">
                    <a:solidFill>
                      <a:srgbClr val="000000"/>
                    </a:solidFill>
                    <a:latin typeface="Arial"/>
                    <a:ea typeface="宋体" panose="02010600030101010101" pitchFamily="2" charset="-122"/>
                    <a:sym typeface="Arial"/>
                  </a:endParaRPr>
                </a:p>
              </p:txBody>
            </p:sp>
          </mc:Choice>
          <mc:Fallback xmlns="">
            <p:sp>
              <p:nvSpPr>
                <p:cNvPr id="57" name="矩形 56"/>
                <p:cNvSpPr>
                  <a:spLocks noRot="1" noChangeAspect="1" noMove="1" noResize="1" noEditPoints="1" noAdjustHandles="1" noChangeArrowheads="1" noChangeShapeType="1" noTextEdit="1"/>
                </p:cNvSpPr>
                <p:nvPr/>
              </p:nvSpPr>
              <p:spPr>
                <a:xfrm>
                  <a:off x="7306085" y="2900204"/>
                  <a:ext cx="454171" cy="246010"/>
                </a:xfrm>
                <a:prstGeom prst="rect">
                  <a:avLst/>
                </a:prstGeom>
                <a:blipFill>
                  <a:blip r:embed="rId4"/>
                  <a:stretch>
                    <a:fillRect b="-13333"/>
                  </a:stretch>
                </a:blipFill>
                <a:ln w="19050"/>
              </p:spPr>
              <p:txBody>
                <a:bodyPr/>
                <a:lstStyle/>
                <a:p>
                  <a:r>
                    <a:rPr lang="zh-CN" altLang="en-US">
                      <a:noFill/>
                    </a:rPr>
                    <a:t> </a:t>
                  </a:r>
                </a:p>
              </p:txBody>
            </p:sp>
          </mc:Fallback>
        </mc:AlternateContent>
        <p:cxnSp>
          <p:nvCxnSpPr>
            <p:cNvPr id="58" name="直接箭头连接符 57"/>
            <p:cNvCxnSpPr>
              <a:stCxn id="52" idx="0"/>
              <a:endCxn id="55" idx="2"/>
            </p:cNvCxnSpPr>
            <p:nvPr/>
          </p:nvCxnSpPr>
          <p:spPr>
            <a:xfrm flipV="1">
              <a:off x="6088351" y="3146214"/>
              <a:ext cx="3827" cy="3266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p:cNvCxnSpPr>
              <a:stCxn id="53" idx="0"/>
              <a:endCxn id="56" idx="2"/>
            </p:cNvCxnSpPr>
            <p:nvPr/>
          </p:nvCxnSpPr>
          <p:spPr>
            <a:xfrm flipV="1">
              <a:off x="6807989" y="3150838"/>
              <a:ext cx="1" cy="3307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a:stCxn id="54" idx="0"/>
              <a:endCxn id="57" idx="2"/>
            </p:cNvCxnSpPr>
            <p:nvPr/>
          </p:nvCxnSpPr>
          <p:spPr>
            <a:xfrm flipV="1">
              <a:off x="7533170" y="3146214"/>
              <a:ext cx="1" cy="3366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1" name="矩形 60"/>
            <p:cNvSpPr/>
            <p:nvPr/>
          </p:nvSpPr>
          <p:spPr>
            <a:xfrm>
              <a:off x="5788395" y="2314331"/>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4296" tIns="37148" rIns="74296" bIns="37148" numCol="1" spcCol="0" rtlCol="0" fromWordArt="0" anchor="ctr" anchorCtr="0" forceAA="0" compatLnSpc="1">
              <a:prstTxWarp prst="textNoShape">
                <a:avLst/>
              </a:prstTxWarp>
              <a:noAutofit/>
            </a:bodyPr>
            <a:lstStyle/>
            <a:p>
              <a:pPr algn="ctr" defTabSz="1219170">
                <a:buClr>
                  <a:srgbClr val="000000"/>
                </a:buClr>
              </a:pPr>
              <a:r>
                <a:rPr lang="en-US" altLang="zh-CN" sz="1200" kern="0" dirty="0">
                  <a:solidFill>
                    <a:srgbClr val="000000"/>
                  </a:solidFill>
                  <a:latin typeface="Arial"/>
                  <a:ea typeface="宋体" panose="02010600030101010101" pitchFamily="2" charset="-122"/>
                  <a:sym typeface="Arial"/>
                </a:rPr>
                <a:t>LSTM</a:t>
              </a:r>
              <a:endParaRPr lang="zh-CN" altLang="en-US" sz="1200" kern="0" dirty="0">
                <a:solidFill>
                  <a:srgbClr val="000000"/>
                </a:solidFill>
                <a:latin typeface="Arial"/>
                <a:ea typeface="宋体" panose="02010600030101010101" pitchFamily="2" charset="-122"/>
                <a:sym typeface="Arial"/>
              </a:endParaRPr>
            </a:p>
          </p:txBody>
        </p:sp>
        <p:sp>
          <p:nvSpPr>
            <p:cNvPr id="62" name="矩形 61"/>
            <p:cNvSpPr/>
            <p:nvPr/>
          </p:nvSpPr>
          <p:spPr>
            <a:xfrm>
              <a:off x="6508033" y="2314331"/>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4296" tIns="37148" rIns="74296" bIns="37148" numCol="1" spcCol="0" rtlCol="0" fromWordArt="0" anchor="ctr" anchorCtr="0" forceAA="0" compatLnSpc="1">
              <a:prstTxWarp prst="textNoShape">
                <a:avLst/>
              </a:prstTxWarp>
              <a:noAutofit/>
            </a:bodyPr>
            <a:lstStyle/>
            <a:p>
              <a:pPr algn="ctr" defTabSz="1219170">
                <a:buClr>
                  <a:srgbClr val="000000"/>
                </a:buClr>
              </a:pPr>
              <a:r>
                <a:rPr lang="en-US" altLang="zh-CN" sz="1200" kern="0" dirty="0">
                  <a:solidFill>
                    <a:srgbClr val="000000"/>
                  </a:solidFill>
                  <a:latin typeface="Arial"/>
                  <a:ea typeface="宋体" panose="02010600030101010101" pitchFamily="2" charset="-122"/>
                  <a:sym typeface="Arial"/>
                </a:rPr>
                <a:t>LSTM</a:t>
              </a:r>
              <a:endParaRPr lang="zh-CN" altLang="en-US" sz="1200" kern="0" dirty="0">
                <a:solidFill>
                  <a:srgbClr val="000000"/>
                </a:solidFill>
                <a:latin typeface="Arial"/>
                <a:ea typeface="宋体" panose="02010600030101010101" pitchFamily="2" charset="-122"/>
                <a:sym typeface="Arial"/>
              </a:endParaRPr>
            </a:p>
          </p:txBody>
        </p:sp>
        <p:sp>
          <p:nvSpPr>
            <p:cNvPr id="63" name="矩形 62"/>
            <p:cNvSpPr/>
            <p:nvPr/>
          </p:nvSpPr>
          <p:spPr>
            <a:xfrm>
              <a:off x="7233651" y="2311490"/>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4296" tIns="37148" rIns="74296" bIns="37148" numCol="1" spcCol="0" rtlCol="0" fromWordArt="0" anchor="ctr" anchorCtr="0" forceAA="0" compatLnSpc="1">
              <a:prstTxWarp prst="textNoShape">
                <a:avLst/>
              </a:prstTxWarp>
              <a:noAutofit/>
            </a:bodyPr>
            <a:lstStyle/>
            <a:p>
              <a:pPr algn="ctr" defTabSz="1219170">
                <a:buClr>
                  <a:srgbClr val="000000"/>
                </a:buClr>
              </a:pPr>
              <a:r>
                <a:rPr lang="en-US" altLang="zh-CN" sz="1200" kern="0" dirty="0">
                  <a:solidFill>
                    <a:srgbClr val="000000"/>
                  </a:solidFill>
                  <a:latin typeface="Arial"/>
                  <a:ea typeface="宋体" panose="02010600030101010101" pitchFamily="2" charset="-122"/>
                  <a:sym typeface="Arial"/>
                </a:rPr>
                <a:t>LSTM</a:t>
              </a:r>
              <a:endParaRPr lang="zh-CN" altLang="en-US" sz="1200" kern="0" dirty="0">
                <a:solidFill>
                  <a:srgbClr val="000000"/>
                </a:solidFill>
                <a:latin typeface="Arial"/>
                <a:ea typeface="宋体" panose="02010600030101010101" pitchFamily="2" charset="-122"/>
                <a:sym typeface="Arial"/>
              </a:endParaRPr>
            </a:p>
          </p:txBody>
        </p:sp>
        <p:cxnSp>
          <p:nvCxnSpPr>
            <p:cNvPr id="64" name="直接箭头连接符 63"/>
            <p:cNvCxnSpPr>
              <a:stCxn id="55" idx="0"/>
              <a:endCxn id="61" idx="2"/>
            </p:cNvCxnSpPr>
            <p:nvPr/>
          </p:nvCxnSpPr>
          <p:spPr>
            <a:xfrm flipH="1" flipV="1">
              <a:off x="6088350" y="2637786"/>
              <a:ext cx="3828" cy="2624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p:cNvCxnSpPr>
              <a:stCxn id="56" idx="0"/>
              <a:endCxn id="62" idx="2"/>
            </p:cNvCxnSpPr>
            <p:nvPr/>
          </p:nvCxnSpPr>
          <p:spPr>
            <a:xfrm flipH="1" flipV="1">
              <a:off x="6807988" y="2637786"/>
              <a:ext cx="2" cy="2670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p:cNvCxnSpPr>
              <a:stCxn id="57" idx="0"/>
              <a:endCxn id="63" idx="2"/>
            </p:cNvCxnSpPr>
            <p:nvPr/>
          </p:nvCxnSpPr>
          <p:spPr>
            <a:xfrm flipV="1">
              <a:off x="7533171" y="2634945"/>
              <a:ext cx="435" cy="26525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7" name="矩形 66"/>
            <p:cNvSpPr/>
            <p:nvPr/>
          </p:nvSpPr>
          <p:spPr>
            <a:xfrm>
              <a:off x="5798846" y="1833419"/>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4296" tIns="37148" rIns="74296" bIns="37148" numCol="1" spcCol="0" rtlCol="0" fromWordArt="0" anchor="ctr" anchorCtr="0" forceAA="0" compatLnSpc="1">
              <a:prstTxWarp prst="textNoShape">
                <a:avLst/>
              </a:prstTxWarp>
              <a:noAutofit/>
            </a:bodyPr>
            <a:lstStyle/>
            <a:p>
              <a:pPr algn="ctr" defTabSz="1219170">
                <a:buClr>
                  <a:srgbClr val="000000"/>
                </a:buClr>
              </a:pPr>
              <a:r>
                <a:rPr lang="en-US" altLang="zh-CN" sz="1463" kern="0" dirty="0">
                  <a:solidFill>
                    <a:srgbClr val="000000"/>
                  </a:solidFill>
                  <a:latin typeface="Arial"/>
                  <a:ea typeface="宋体" panose="02010600030101010101" pitchFamily="2" charset="-122"/>
                  <a:sym typeface="Arial"/>
                </a:rPr>
                <a:t>LN</a:t>
              </a:r>
              <a:endParaRPr lang="zh-CN" altLang="en-US" sz="1463" kern="0" dirty="0">
                <a:solidFill>
                  <a:srgbClr val="000000"/>
                </a:solidFill>
                <a:latin typeface="Arial"/>
                <a:ea typeface="宋体" panose="02010600030101010101" pitchFamily="2" charset="-122"/>
                <a:sym typeface="Arial"/>
              </a:endParaRPr>
            </a:p>
          </p:txBody>
        </p:sp>
        <p:sp>
          <p:nvSpPr>
            <p:cNvPr id="68" name="矩形 67"/>
            <p:cNvSpPr/>
            <p:nvPr/>
          </p:nvSpPr>
          <p:spPr>
            <a:xfrm>
              <a:off x="6508033" y="1844873"/>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4296" tIns="37148" rIns="74296" bIns="37148" numCol="1" spcCol="0" rtlCol="0" fromWordArt="0" anchor="ctr" anchorCtr="0" forceAA="0" compatLnSpc="1">
              <a:prstTxWarp prst="textNoShape">
                <a:avLst/>
              </a:prstTxWarp>
              <a:noAutofit/>
            </a:bodyPr>
            <a:lstStyle/>
            <a:p>
              <a:pPr algn="ctr" defTabSz="1219170">
                <a:buClr>
                  <a:srgbClr val="000000"/>
                </a:buClr>
              </a:pPr>
              <a:r>
                <a:rPr lang="en-US" altLang="zh-CN" sz="1463" kern="0" dirty="0">
                  <a:solidFill>
                    <a:srgbClr val="000000"/>
                  </a:solidFill>
                  <a:latin typeface="Arial"/>
                  <a:ea typeface="宋体" panose="02010600030101010101" pitchFamily="2" charset="-122"/>
                  <a:sym typeface="Arial"/>
                </a:rPr>
                <a:t>LN</a:t>
              </a:r>
              <a:endParaRPr lang="zh-CN" altLang="en-US" sz="1463" kern="0" dirty="0">
                <a:solidFill>
                  <a:srgbClr val="000000"/>
                </a:solidFill>
                <a:latin typeface="Arial"/>
                <a:ea typeface="宋体" panose="02010600030101010101" pitchFamily="2" charset="-122"/>
                <a:sym typeface="Arial"/>
              </a:endParaRPr>
            </a:p>
          </p:txBody>
        </p:sp>
        <p:sp>
          <p:nvSpPr>
            <p:cNvPr id="69" name="矩形 68"/>
            <p:cNvSpPr/>
            <p:nvPr/>
          </p:nvSpPr>
          <p:spPr>
            <a:xfrm>
              <a:off x="7233651" y="1835363"/>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4296" tIns="37148" rIns="74296" bIns="37148" numCol="1" spcCol="0" rtlCol="0" fromWordArt="0" anchor="ctr" anchorCtr="0" forceAA="0" compatLnSpc="1">
              <a:prstTxWarp prst="textNoShape">
                <a:avLst/>
              </a:prstTxWarp>
              <a:noAutofit/>
            </a:bodyPr>
            <a:lstStyle/>
            <a:p>
              <a:pPr algn="ctr" defTabSz="1219170">
                <a:buClr>
                  <a:srgbClr val="000000"/>
                </a:buClr>
              </a:pPr>
              <a:r>
                <a:rPr lang="en-US" altLang="zh-CN" sz="1463" kern="0" dirty="0">
                  <a:solidFill>
                    <a:srgbClr val="000000"/>
                  </a:solidFill>
                  <a:latin typeface="Arial"/>
                  <a:ea typeface="宋体" panose="02010600030101010101" pitchFamily="2" charset="-122"/>
                  <a:sym typeface="Arial"/>
                </a:rPr>
                <a:t>LN</a:t>
              </a:r>
              <a:endParaRPr lang="zh-CN" altLang="en-US" sz="1463" kern="0" dirty="0">
                <a:solidFill>
                  <a:srgbClr val="000000"/>
                </a:solidFill>
                <a:latin typeface="Arial"/>
                <a:ea typeface="宋体" panose="02010600030101010101" pitchFamily="2" charset="-122"/>
                <a:sym typeface="Arial"/>
              </a:endParaRPr>
            </a:p>
          </p:txBody>
        </p:sp>
        <p:cxnSp>
          <p:nvCxnSpPr>
            <p:cNvPr id="70" name="直接箭头连接符 69"/>
            <p:cNvCxnSpPr>
              <a:stCxn id="67" idx="3"/>
              <a:endCxn id="68" idx="1"/>
            </p:cNvCxnSpPr>
            <p:nvPr/>
          </p:nvCxnSpPr>
          <p:spPr>
            <a:xfrm>
              <a:off x="6398755" y="1995147"/>
              <a:ext cx="109278" cy="114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p:cNvCxnSpPr>
              <a:stCxn id="68" idx="3"/>
              <a:endCxn id="69" idx="1"/>
            </p:cNvCxnSpPr>
            <p:nvPr/>
          </p:nvCxnSpPr>
          <p:spPr>
            <a:xfrm flipV="1">
              <a:off x="7107942" y="1997091"/>
              <a:ext cx="125709" cy="9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p:cNvCxnSpPr>
              <a:stCxn id="61" idx="0"/>
              <a:endCxn id="67" idx="2"/>
            </p:cNvCxnSpPr>
            <p:nvPr/>
          </p:nvCxnSpPr>
          <p:spPr>
            <a:xfrm flipV="1">
              <a:off x="6088350" y="2156874"/>
              <a:ext cx="10451" cy="15745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p:cNvCxnSpPr>
              <a:stCxn id="62" idx="0"/>
              <a:endCxn id="68" idx="2"/>
            </p:cNvCxnSpPr>
            <p:nvPr/>
          </p:nvCxnSpPr>
          <p:spPr>
            <a:xfrm flipV="1">
              <a:off x="6807988" y="2168328"/>
              <a:ext cx="0" cy="1460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p:cNvCxnSpPr>
              <a:stCxn id="63" idx="0"/>
              <a:endCxn id="69" idx="2"/>
            </p:cNvCxnSpPr>
            <p:nvPr/>
          </p:nvCxnSpPr>
          <p:spPr>
            <a:xfrm flipV="1">
              <a:off x="7533606" y="2158818"/>
              <a:ext cx="0" cy="1526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p:cNvCxnSpPr>
              <a:stCxn id="69" idx="0"/>
              <a:endCxn id="76" idx="2"/>
            </p:cNvCxnSpPr>
            <p:nvPr/>
          </p:nvCxnSpPr>
          <p:spPr>
            <a:xfrm flipH="1" flipV="1">
              <a:off x="7533169" y="1495764"/>
              <a:ext cx="437" cy="3395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矩形 75"/>
                <p:cNvSpPr/>
                <p:nvPr/>
              </p:nvSpPr>
              <p:spPr>
                <a:xfrm>
                  <a:off x="7233214" y="1172309"/>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4296" tIns="37148" rIns="74296" bIns="37148" numCol="1" spcCol="0" rtlCol="0" fromWordArt="0" anchor="ctr" anchorCtr="0" forceAA="0" compatLnSpc="1">
                  <a:prstTxWarp prst="textNoShape">
                    <a:avLst/>
                  </a:prstTxWarp>
                  <a:noAutofit/>
                </a:bodyPr>
                <a:lstStyle/>
                <a:p>
                  <a:pPr algn="ct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CN" sz="1463" i="1" kern="0">
                                <a:solidFill>
                                  <a:srgbClr val="000000"/>
                                </a:solidFill>
                                <a:latin typeface="Cambria Math" panose="02040503050406030204" pitchFamily="18" charset="0"/>
                                <a:sym typeface="Arial"/>
                              </a:rPr>
                            </m:ctrlPr>
                          </m:sSubPr>
                          <m:e>
                            <m:r>
                              <a:rPr lang="en-US" altLang="zh-CN" sz="1463" i="1" kern="0">
                                <a:solidFill>
                                  <a:srgbClr val="000000"/>
                                </a:solidFill>
                                <a:latin typeface="Cambria Math" panose="02040503050406030204" pitchFamily="18" charset="0"/>
                                <a:sym typeface="Arial"/>
                              </a:rPr>
                              <m:t>h</m:t>
                            </m:r>
                          </m:e>
                          <m:sub>
                            <m:r>
                              <a:rPr lang="en-US" altLang="zh-CN" sz="1463" i="1" kern="0">
                                <a:solidFill>
                                  <a:srgbClr val="000000"/>
                                </a:solidFill>
                                <a:latin typeface="Cambria Math" panose="02040503050406030204" pitchFamily="18" charset="0"/>
                                <a:sym typeface="Arial"/>
                              </a:rPr>
                              <m:t>𝑇</m:t>
                            </m:r>
                          </m:sub>
                        </m:sSub>
                      </m:oMath>
                    </m:oMathPara>
                  </a14:m>
                  <a:endParaRPr lang="zh-CN" altLang="en-US" sz="1463" kern="0" dirty="0">
                    <a:solidFill>
                      <a:srgbClr val="000000"/>
                    </a:solidFill>
                    <a:latin typeface="Arial"/>
                    <a:ea typeface="宋体" panose="02010600030101010101" pitchFamily="2" charset="-122"/>
                    <a:sym typeface="Arial"/>
                  </a:endParaRPr>
                </a:p>
              </p:txBody>
            </p:sp>
          </mc:Choice>
          <mc:Fallback xmlns="">
            <p:sp>
              <p:nvSpPr>
                <p:cNvPr id="76" name="矩形 75"/>
                <p:cNvSpPr>
                  <a:spLocks noRot="1" noChangeAspect="1" noMove="1" noResize="1" noEditPoints="1" noAdjustHandles="1" noChangeArrowheads="1" noChangeShapeType="1" noTextEdit="1"/>
                </p:cNvSpPr>
                <p:nvPr/>
              </p:nvSpPr>
              <p:spPr>
                <a:xfrm>
                  <a:off x="7233214" y="1172309"/>
                  <a:ext cx="599909" cy="323455"/>
                </a:xfrm>
                <a:prstGeom prst="rect">
                  <a:avLst/>
                </a:prstGeom>
                <a:blipFill>
                  <a:blip r:embed="rId5"/>
                  <a:stretch>
                    <a:fillRect/>
                  </a:stretch>
                </a:blipFill>
                <a:ln w="19050"/>
              </p:spPr>
              <p:txBody>
                <a:bodyPr/>
                <a:lstStyle/>
                <a:p>
                  <a:r>
                    <a:rPr lang="zh-CN" altLang="en-US">
                      <a:noFill/>
                    </a:rPr>
                    <a:t> </a:t>
                  </a:r>
                </a:p>
              </p:txBody>
            </p:sp>
          </mc:Fallback>
        </mc:AlternateContent>
        <p:cxnSp>
          <p:nvCxnSpPr>
            <p:cNvPr id="77" name="肘形连接符 76"/>
            <p:cNvCxnSpPr>
              <a:stCxn id="26" idx="0"/>
              <a:endCxn id="78" idx="1"/>
            </p:cNvCxnSpPr>
            <p:nvPr/>
          </p:nvCxnSpPr>
          <p:spPr>
            <a:xfrm rot="5400000" flipH="1" flipV="1">
              <a:off x="4340186" y="298165"/>
              <a:ext cx="256920" cy="2342533"/>
            </a:xfrm>
            <a:prstGeom prst="bentConnector2">
              <a:avLst/>
            </a:prstGeom>
            <a:ln w="1905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矩形 77"/>
                <p:cNvSpPr/>
                <p:nvPr/>
              </p:nvSpPr>
              <p:spPr>
                <a:xfrm>
                  <a:off x="5639913" y="1217966"/>
                  <a:ext cx="454171" cy="246010"/>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4296" tIns="37148" rIns="74296" bIns="37148" numCol="1" spcCol="0" rtlCol="0" fromWordArt="0" anchor="ctr" anchorCtr="0" forceAA="0" compatLnSpc="1">
                  <a:prstTxWarp prst="textNoShape">
                    <a:avLst/>
                  </a:prstTxWarp>
                  <a:noAutofit/>
                </a:bodyPr>
                <a:lstStyle/>
                <a:p>
                  <a:pPr algn="ct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CN" sz="1463" i="1" kern="0">
                                <a:solidFill>
                                  <a:srgbClr val="000000"/>
                                </a:solidFill>
                                <a:latin typeface="Cambria Math" panose="02040503050406030204" pitchFamily="18" charset="0"/>
                                <a:sym typeface="Arial"/>
                              </a:rPr>
                            </m:ctrlPr>
                          </m:sSubPr>
                          <m:e>
                            <m:r>
                              <m:rPr>
                                <m:sty m:val="p"/>
                              </m:rPr>
                              <a:rPr lang="en-US" altLang="zh-CN" sz="1463" i="1" kern="0">
                                <a:solidFill>
                                  <a:srgbClr val="000000"/>
                                </a:solidFill>
                                <a:latin typeface="Cambria Math" panose="02040503050406030204" pitchFamily="18" charset="0"/>
                                <a:sym typeface="Arial"/>
                              </a:rPr>
                              <m:t>X</m:t>
                            </m:r>
                          </m:e>
                          <m:sub>
                            <m:r>
                              <a:rPr lang="en-US" altLang="zh-CN" sz="1463" i="1" kern="0">
                                <a:solidFill>
                                  <a:srgbClr val="000000"/>
                                </a:solidFill>
                                <a:latin typeface="Cambria Math" panose="02040503050406030204" pitchFamily="18" charset="0"/>
                                <a:sym typeface="Arial"/>
                              </a:rPr>
                              <m:t>0</m:t>
                            </m:r>
                          </m:sub>
                        </m:sSub>
                      </m:oMath>
                    </m:oMathPara>
                  </a14:m>
                  <a:endParaRPr lang="zh-CN" altLang="en-US" sz="1463" kern="0" dirty="0">
                    <a:solidFill>
                      <a:srgbClr val="000000"/>
                    </a:solidFill>
                    <a:latin typeface="Arial"/>
                    <a:ea typeface="宋体" panose="02010600030101010101" pitchFamily="2" charset="-122"/>
                    <a:sym typeface="Arial"/>
                  </a:endParaRPr>
                </a:p>
              </p:txBody>
            </p:sp>
          </mc:Choice>
          <mc:Fallback xmlns="">
            <p:sp>
              <p:nvSpPr>
                <p:cNvPr id="78" name="矩形 77"/>
                <p:cNvSpPr>
                  <a:spLocks noRot="1" noChangeAspect="1" noMove="1" noResize="1" noEditPoints="1" noAdjustHandles="1" noChangeArrowheads="1" noChangeShapeType="1" noTextEdit="1"/>
                </p:cNvSpPr>
                <p:nvPr/>
              </p:nvSpPr>
              <p:spPr>
                <a:xfrm>
                  <a:off x="5639913" y="1217966"/>
                  <a:ext cx="454171" cy="246010"/>
                </a:xfrm>
                <a:prstGeom prst="rect">
                  <a:avLst/>
                </a:prstGeom>
                <a:blipFill>
                  <a:blip r:embed="rId6"/>
                  <a:stretch>
                    <a:fillRect b="-13333"/>
                  </a:stretch>
                </a:blipFill>
                <a:ln w="19050"/>
              </p:spPr>
              <p:txBody>
                <a:bodyPr/>
                <a:lstStyle/>
                <a:p>
                  <a:r>
                    <a:rPr lang="zh-CN" altLang="en-US">
                      <a:noFill/>
                    </a:rPr>
                    <a:t> </a:t>
                  </a:r>
                </a:p>
              </p:txBody>
            </p:sp>
          </mc:Fallback>
        </mc:AlternateContent>
        <p:cxnSp>
          <p:nvCxnSpPr>
            <p:cNvPr id="79" name="直接箭头连接符 78"/>
            <p:cNvCxnSpPr>
              <a:stCxn id="78" idx="3"/>
              <a:endCxn id="76" idx="1"/>
            </p:cNvCxnSpPr>
            <p:nvPr/>
          </p:nvCxnSpPr>
          <p:spPr>
            <a:xfrm flipV="1">
              <a:off x="6094084" y="1334037"/>
              <a:ext cx="1139130" cy="6934"/>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048496" y="886961"/>
              <a:ext cx="1146529" cy="368631"/>
            </a:xfrm>
            <a:prstGeom prst="rect">
              <a:avLst/>
            </a:prstGeom>
            <a:noFill/>
            <a:ln w="19050">
              <a:noFill/>
            </a:ln>
          </p:spPr>
          <p:txBody>
            <a:bodyPr wrap="none" rtlCol="0">
              <a:spAutoFit/>
            </a:bodyPr>
            <a:lstStyle/>
            <a:p>
              <a:pPr defTabSz="1219170">
                <a:buClr>
                  <a:srgbClr val="000000"/>
                </a:buClr>
              </a:pPr>
              <a:r>
                <a:rPr lang="en-US" altLang="zh-CN" sz="1400" kern="0" dirty="0">
                  <a:solidFill>
                    <a:srgbClr val="000000"/>
                  </a:solidFill>
                  <a:latin typeface="Arial"/>
                  <a:cs typeface="Arial"/>
                  <a:sym typeface="Arial"/>
                </a:rPr>
                <a:t>reconstruct</a:t>
              </a:r>
              <a:endParaRPr lang="zh-CN" altLang="en-US" sz="1400" kern="0" dirty="0">
                <a:solidFill>
                  <a:srgbClr val="000000"/>
                </a:solidFill>
                <a:latin typeface="Arial"/>
                <a:cs typeface="Arial"/>
                <a:sym typeface="Arial"/>
              </a:endParaRPr>
            </a:p>
          </p:txBody>
        </p:sp>
        <p:sp>
          <p:nvSpPr>
            <p:cNvPr id="81" name="圆角矩形 80"/>
            <p:cNvSpPr/>
            <p:nvPr/>
          </p:nvSpPr>
          <p:spPr>
            <a:xfrm>
              <a:off x="8258787" y="2201295"/>
              <a:ext cx="812412" cy="681321"/>
            </a:xfrm>
            <a:prstGeom prst="roundRect">
              <a:avLst/>
            </a:prstGeom>
            <a:no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MLP</a:t>
              </a:r>
            </a:p>
          </p:txBody>
        </p:sp>
        <p:cxnSp>
          <p:nvCxnSpPr>
            <p:cNvPr id="82" name="肘形连接符 81"/>
            <p:cNvCxnSpPr>
              <a:stCxn id="76" idx="3"/>
              <a:endCxn id="81" idx="1"/>
            </p:cNvCxnSpPr>
            <p:nvPr/>
          </p:nvCxnSpPr>
          <p:spPr>
            <a:xfrm>
              <a:off x="7833123" y="1334037"/>
              <a:ext cx="425664" cy="120791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3" name="曲线连接符 82"/>
            <p:cNvCxnSpPr>
              <a:stCxn id="90" idx="3"/>
              <a:endCxn id="91" idx="1"/>
            </p:cNvCxnSpPr>
            <p:nvPr/>
          </p:nvCxnSpPr>
          <p:spPr>
            <a:xfrm>
              <a:off x="5123093" y="1717964"/>
              <a:ext cx="721708" cy="1887176"/>
            </a:xfrm>
            <a:prstGeom prst="curvedConnector3">
              <a:avLst>
                <a:gd name="adj1" fmla="val 50000"/>
              </a:avLst>
            </a:prstGeom>
            <a:ln w="19050">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椭圆 83"/>
                <p:cNvSpPr>
                  <a:spLocks noChangeAspect="1"/>
                </p:cNvSpPr>
                <p:nvPr/>
              </p:nvSpPr>
              <p:spPr>
                <a:xfrm>
                  <a:off x="9395081" y="2335203"/>
                  <a:ext cx="401299" cy="401299"/>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14:m>
                    <m:oMathPara xmlns:m="http://schemas.openxmlformats.org/officeDocument/2006/math">
                      <m:oMathParaPr>
                        <m:jc m:val="centerGroup"/>
                      </m:oMathParaPr>
                      <m:oMath xmlns:m="http://schemas.openxmlformats.org/officeDocument/2006/math">
                        <m:sSub>
                          <m:sSubPr>
                            <m:ctrlPr>
                              <a:rPr lang="en-US" altLang="zh-CN" sz="1400" i="1" kern="0">
                                <a:solidFill>
                                  <a:srgbClr val="000000"/>
                                </a:solidFill>
                                <a:latin typeface="Cambria Math" panose="02040503050406030204" pitchFamily="18" charset="0"/>
                                <a:sym typeface="Arial"/>
                              </a:rPr>
                            </m:ctrlPr>
                          </m:sSubPr>
                          <m:e>
                            <m:r>
                              <a:rPr lang="en-US" altLang="zh-CN" sz="1400" i="1" kern="0">
                                <a:solidFill>
                                  <a:srgbClr val="000000"/>
                                </a:solidFill>
                                <a:latin typeface="Cambria Math" panose="02040503050406030204" pitchFamily="18" charset="0"/>
                                <a:sym typeface="Arial"/>
                              </a:rPr>
                              <m:t>𝑑</m:t>
                            </m:r>
                          </m:e>
                          <m:sub>
                            <m:r>
                              <a:rPr lang="en-US" altLang="zh-CN" sz="1400" i="1" kern="0">
                                <a:solidFill>
                                  <a:srgbClr val="000000"/>
                                </a:solidFill>
                                <a:latin typeface="Cambria Math" panose="02040503050406030204" pitchFamily="18" charset="0"/>
                                <a:sym typeface="Arial"/>
                              </a:rPr>
                              <m:t>0</m:t>
                            </m:r>
                          </m:sub>
                        </m:sSub>
                      </m:oMath>
                    </m:oMathPara>
                  </a14:m>
                  <a:endParaRPr lang="zh-CN" altLang="en-US" sz="1400" kern="0" dirty="0">
                    <a:solidFill>
                      <a:srgbClr val="000000"/>
                    </a:solidFill>
                    <a:latin typeface="Arial"/>
                    <a:ea typeface="宋体" panose="02010600030101010101" pitchFamily="2" charset="-122"/>
                    <a:sym typeface="Arial"/>
                  </a:endParaRPr>
                </a:p>
              </p:txBody>
            </p:sp>
          </mc:Choice>
          <mc:Fallback xmlns="">
            <p:sp>
              <p:nvSpPr>
                <p:cNvPr id="84" name="椭圆 83"/>
                <p:cNvSpPr>
                  <a:spLocks noRot="1" noChangeAspect="1" noMove="1" noResize="1" noEditPoints="1" noAdjustHandles="1" noChangeArrowheads="1" noChangeShapeType="1" noTextEdit="1"/>
                </p:cNvSpPr>
                <p:nvPr/>
              </p:nvSpPr>
              <p:spPr>
                <a:xfrm>
                  <a:off x="9395081" y="2335203"/>
                  <a:ext cx="401299" cy="401299"/>
                </a:xfrm>
                <a:prstGeom prst="ellipse">
                  <a:avLst/>
                </a:prstGeom>
                <a:blipFill>
                  <a:blip r:embed="rId7"/>
                  <a:stretch>
                    <a:fillRect/>
                  </a:stretch>
                </a:blipFill>
                <a:ln w="19050"/>
              </p:spPr>
              <p:txBody>
                <a:bodyPr/>
                <a:lstStyle/>
                <a:p>
                  <a:r>
                    <a:rPr lang="zh-CN" altLang="en-US">
                      <a:noFill/>
                    </a:rPr>
                    <a:t> </a:t>
                  </a:r>
                </a:p>
              </p:txBody>
            </p:sp>
          </mc:Fallback>
        </mc:AlternateContent>
        <p:cxnSp>
          <p:nvCxnSpPr>
            <p:cNvPr id="85" name="直接箭头连接符 84"/>
            <p:cNvCxnSpPr>
              <a:stCxn id="81" idx="3"/>
              <a:endCxn id="84" idx="2"/>
            </p:cNvCxnSpPr>
            <p:nvPr/>
          </p:nvCxnSpPr>
          <p:spPr>
            <a:xfrm flipV="1">
              <a:off x="9071199" y="2535853"/>
              <a:ext cx="323882" cy="61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1103737" y="4046670"/>
              <a:ext cx="637312" cy="552946"/>
            </a:xfrm>
            <a:prstGeom prst="rect">
              <a:avLst/>
            </a:prstGeom>
            <a:noFill/>
            <a:ln w="19050">
              <a:noFill/>
            </a:ln>
          </p:spPr>
          <p:txBody>
            <a:bodyPr wrap="square" rtlCol="0">
              <a:spAutoFit/>
            </a:bodyPr>
            <a:lstStyle/>
            <a:p>
              <a:pPr defTabSz="1219170">
                <a:buClr>
                  <a:srgbClr val="000000"/>
                </a:buClr>
              </a:pPr>
              <a:r>
                <a:rPr lang="en-US" altLang="zh-CN" sz="2400" kern="0" dirty="0">
                  <a:solidFill>
                    <a:srgbClr val="000000"/>
                  </a:solidFill>
                  <a:latin typeface="Arial"/>
                  <a:cs typeface="Arial"/>
                  <a:sym typeface="Arial"/>
                </a:rPr>
                <a:t>(a)</a:t>
              </a:r>
              <a:endParaRPr lang="zh-CN" altLang="en-US" sz="2400" kern="0" dirty="0">
                <a:solidFill>
                  <a:srgbClr val="000000"/>
                </a:solidFill>
                <a:latin typeface="Arial"/>
                <a:cs typeface="Arial"/>
                <a:sym typeface="Arial"/>
              </a:endParaRPr>
            </a:p>
          </p:txBody>
        </p:sp>
        <p:sp>
          <p:nvSpPr>
            <p:cNvPr id="87" name="文本框 86"/>
            <p:cNvSpPr txBox="1"/>
            <p:nvPr/>
          </p:nvSpPr>
          <p:spPr>
            <a:xfrm>
              <a:off x="3801549" y="4046670"/>
              <a:ext cx="637312" cy="552946"/>
            </a:xfrm>
            <a:prstGeom prst="rect">
              <a:avLst/>
            </a:prstGeom>
            <a:noFill/>
            <a:ln w="19050">
              <a:noFill/>
            </a:ln>
          </p:spPr>
          <p:txBody>
            <a:bodyPr wrap="square" rtlCol="0">
              <a:spAutoFit/>
            </a:bodyPr>
            <a:lstStyle/>
            <a:p>
              <a:pPr defTabSz="1219170">
                <a:buClr>
                  <a:srgbClr val="000000"/>
                </a:buClr>
              </a:pPr>
              <a:r>
                <a:rPr lang="en-US" altLang="zh-CN" sz="2400" kern="0" dirty="0">
                  <a:solidFill>
                    <a:srgbClr val="000000"/>
                  </a:solidFill>
                  <a:latin typeface="Arial"/>
                  <a:cs typeface="Arial"/>
                  <a:sym typeface="Arial"/>
                </a:rPr>
                <a:t>(b)</a:t>
              </a:r>
              <a:endParaRPr lang="zh-CN" altLang="en-US" sz="2400" kern="0" dirty="0">
                <a:solidFill>
                  <a:srgbClr val="000000"/>
                </a:solidFill>
                <a:latin typeface="Arial"/>
                <a:cs typeface="Arial"/>
                <a:sym typeface="Arial"/>
              </a:endParaRPr>
            </a:p>
          </p:txBody>
        </p:sp>
        <p:sp>
          <p:nvSpPr>
            <p:cNvPr id="88" name="文本框 87"/>
            <p:cNvSpPr txBox="1"/>
            <p:nvPr/>
          </p:nvSpPr>
          <p:spPr>
            <a:xfrm>
              <a:off x="6489331" y="4041791"/>
              <a:ext cx="637312" cy="552946"/>
            </a:xfrm>
            <a:prstGeom prst="rect">
              <a:avLst/>
            </a:prstGeom>
            <a:noFill/>
            <a:ln w="19050">
              <a:noFill/>
            </a:ln>
          </p:spPr>
          <p:txBody>
            <a:bodyPr wrap="square" rtlCol="0">
              <a:spAutoFit/>
            </a:bodyPr>
            <a:lstStyle/>
            <a:p>
              <a:pPr defTabSz="1219170">
                <a:buClr>
                  <a:srgbClr val="000000"/>
                </a:buClr>
              </a:pPr>
              <a:r>
                <a:rPr lang="en-US" altLang="zh-CN" sz="2400" kern="0" dirty="0">
                  <a:solidFill>
                    <a:srgbClr val="000000"/>
                  </a:solidFill>
                  <a:latin typeface="Arial"/>
                  <a:cs typeface="Arial"/>
                  <a:sym typeface="Arial"/>
                </a:rPr>
                <a:t>(c)</a:t>
              </a:r>
              <a:endParaRPr lang="zh-CN" altLang="en-US" sz="2400" kern="0" dirty="0">
                <a:solidFill>
                  <a:srgbClr val="000000"/>
                </a:solidFill>
                <a:latin typeface="Arial"/>
                <a:cs typeface="Arial"/>
                <a:sym typeface="Arial"/>
              </a:endParaRPr>
            </a:p>
          </p:txBody>
        </p:sp>
        <p:sp>
          <p:nvSpPr>
            <p:cNvPr id="89" name="文本框 88"/>
            <p:cNvSpPr txBox="1"/>
            <p:nvPr/>
          </p:nvSpPr>
          <p:spPr>
            <a:xfrm>
              <a:off x="8914484" y="4041791"/>
              <a:ext cx="637312" cy="552946"/>
            </a:xfrm>
            <a:prstGeom prst="rect">
              <a:avLst/>
            </a:prstGeom>
            <a:noFill/>
            <a:ln w="19050">
              <a:noFill/>
            </a:ln>
          </p:spPr>
          <p:txBody>
            <a:bodyPr wrap="square" rtlCol="0">
              <a:spAutoFit/>
            </a:bodyPr>
            <a:lstStyle/>
            <a:p>
              <a:pPr defTabSz="1219170">
                <a:buClr>
                  <a:srgbClr val="000000"/>
                </a:buClr>
              </a:pPr>
              <a:r>
                <a:rPr lang="en-US" altLang="zh-CN" sz="2400" kern="0" dirty="0">
                  <a:solidFill>
                    <a:srgbClr val="000000"/>
                  </a:solidFill>
                  <a:latin typeface="Arial"/>
                  <a:cs typeface="Arial"/>
                  <a:sym typeface="Arial"/>
                </a:rPr>
                <a:t>(d)</a:t>
              </a:r>
              <a:endParaRPr lang="zh-CN" altLang="en-US" sz="2400" kern="0" dirty="0">
                <a:solidFill>
                  <a:srgbClr val="000000"/>
                </a:solidFill>
                <a:latin typeface="Arial"/>
                <a:cs typeface="Arial"/>
                <a:sym typeface="Arial"/>
              </a:endParaRPr>
            </a:p>
          </p:txBody>
        </p:sp>
        <p:sp>
          <p:nvSpPr>
            <p:cNvPr id="90" name="矩形 89"/>
            <p:cNvSpPr/>
            <p:nvPr/>
          </p:nvSpPr>
          <p:spPr>
            <a:xfrm>
              <a:off x="3683772" y="1511300"/>
              <a:ext cx="1439321" cy="413327"/>
            </a:xfrm>
            <a:prstGeom prst="rect">
              <a:avLst/>
            </a:pr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91" name="矩形 90"/>
            <p:cNvSpPr/>
            <p:nvPr/>
          </p:nvSpPr>
          <p:spPr>
            <a:xfrm>
              <a:off x="5844801" y="3408633"/>
              <a:ext cx="1915455" cy="393014"/>
            </a:xfrm>
            <a:prstGeom prst="rect">
              <a:avLst/>
            </a:pr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92" name="椭圆 91"/>
            <p:cNvSpPr/>
            <p:nvPr/>
          </p:nvSpPr>
          <p:spPr>
            <a:xfrm>
              <a:off x="709661" y="1699492"/>
              <a:ext cx="1741966" cy="1602154"/>
            </a:xfrm>
            <a:prstGeom prst="ellipse">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93" name="椭圆 92"/>
            <p:cNvSpPr/>
            <p:nvPr/>
          </p:nvSpPr>
          <p:spPr>
            <a:xfrm>
              <a:off x="791236" y="2886543"/>
              <a:ext cx="1741966" cy="1124958"/>
            </a:xfrm>
            <a:prstGeom prst="ellipse">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grpSp>
      <p:sp>
        <p:nvSpPr>
          <p:cNvPr id="3" name="文本框 2"/>
          <p:cNvSpPr txBox="1"/>
          <p:nvPr/>
        </p:nvSpPr>
        <p:spPr>
          <a:xfrm>
            <a:off x="4135219" y="5070831"/>
            <a:ext cx="4612160" cy="1241622"/>
          </a:xfrm>
          <a:prstGeom prst="rect">
            <a:avLst/>
          </a:prstGeom>
          <a:noFill/>
        </p:spPr>
        <p:txBody>
          <a:bodyPr wrap="none" rtlCol="0">
            <a:spAutoFit/>
          </a:bodyPr>
          <a:lstStyle/>
          <a:p>
            <a:pPr defTabSz="1219170">
              <a:buClr>
                <a:srgbClr val="000000"/>
              </a:buClr>
            </a:pPr>
            <a:r>
              <a:rPr lang="en-US" altLang="zh-CN" sz="1867" kern="0" dirty="0">
                <a:solidFill>
                  <a:srgbClr val="000000"/>
                </a:solidFill>
                <a:latin typeface="Arial"/>
                <a:cs typeface="Arial"/>
                <a:sym typeface="Arial"/>
              </a:rPr>
              <a:t>(a) Sampling neighborhoods</a:t>
            </a:r>
          </a:p>
          <a:p>
            <a:pPr defTabSz="1219170">
              <a:buClr>
                <a:srgbClr val="000000"/>
              </a:buClr>
            </a:pPr>
            <a:r>
              <a:rPr lang="en-US" altLang="zh-CN" sz="1867" kern="0" dirty="0">
                <a:solidFill>
                  <a:srgbClr val="000000"/>
                </a:solidFill>
                <a:latin typeface="Arial"/>
                <a:cs typeface="Arial"/>
                <a:sym typeface="Arial"/>
              </a:rPr>
              <a:t>(b) Sorting neighborhoods by their degree</a:t>
            </a:r>
          </a:p>
          <a:p>
            <a:pPr defTabSz="1219170">
              <a:buClr>
                <a:srgbClr val="000000"/>
              </a:buClr>
            </a:pPr>
            <a:r>
              <a:rPr lang="en-US" altLang="zh-CN" sz="1867" kern="0" dirty="0">
                <a:solidFill>
                  <a:srgbClr val="000000"/>
                </a:solidFill>
                <a:latin typeface="Arial"/>
                <a:cs typeface="Arial"/>
                <a:sym typeface="Arial"/>
              </a:rPr>
              <a:t>(c) Aggregate neighbors</a:t>
            </a:r>
          </a:p>
          <a:p>
            <a:pPr defTabSz="1219170">
              <a:buClr>
                <a:srgbClr val="000000"/>
              </a:buClr>
            </a:pPr>
            <a:r>
              <a:rPr lang="en-US" altLang="zh-CN" sz="1867" kern="0" dirty="0">
                <a:solidFill>
                  <a:srgbClr val="000000"/>
                </a:solidFill>
                <a:latin typeface="Arial"/>
                <a:cs typeface="Arial"/>
                <a:sym typeface="Arial"/>
              </a:rPr>
              <a:t>(d) A Weakly guided </a:t>
            </a:r>
            <a:r>
              <a:rPr lang="en-US" altLang="zh-CN" sz="1867" kern="0" dirty="0" err="1">
                <a:solidFill>
                  <a:srgbClr val="000000"/>
                </a:solidFill>
                <a:latin typeface="Arial"/>
                <a:cs typeface="Arial"/>
                <a:sym typeface="Arial"/>
              </a:rPr>
              <a:t>regularizer</a:t>
            </a:r>
            <a:endParaRPr lang="zh-CN" altLang="en-US" sz="1867" kern="0" dirty="0">
              <a:solidFill>
                <a:srgbClr val="000000"/>
              </a:solidFill>
              <a:latin typeface="Arial"/>
              <a:cs typeface="Arial"/>
              <a:sym typeface="Arial"/>
            </a:endParaRPr>
          </a:p>
        </p:txBody>
      </p:sp>
      <p:sp>
        <p:nvSpPr>
          <p:cNvPr id="96" name="标题 1">
            <a:extLst>
              <a:ext uri="{FF2B5EF4-FFF2-40B4-BE49-F238E27FC236}">
                <a16:creationId xmlns:a16="http://schemas.microsoft.com/office/drawing/2014/main" id="{EB2F3114-4E59-3346-B0CF-CE5EABE08E2D}"/>
              </a:ext>
            </a:extLst>
          </p:cNvPr>
          <p:cNvSpPr>
            <a:spLocks noGrp="1"/>
          </p:cNvSpPr>
          <p:nvPr>
            <p:ph type="title"/>
          </p:nvPr>
        </p:nvSpPr>
        <p:spPr>
          <a:xfrm>
            <a:off x="391459" y="316268"/>
            <a:ext cx="11360800" cy="763600"/>
          </a:xfrm>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Deep Recursive Network Embedding</a:t>
            </a:r>
            <a:endParaRPr lang="zh-CN" altLang="en-US" sz="4267"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94" name="矩形 93"/>
          <p:cNvSpPr/>
          <p:nvPr/>
        </p:nvSpPr>
        <p:spPr>
          <a:xfrm>
            <a:off x="467684" y="6393289"/>
            <a:ext cx="11290033" cy="349583"/>
          </a:xfrm>
          <a:prstGeom prst="rect">
            <a:avLst/>
          </a:prstGeom>
        </p:spPr>
        <p:txBody>
          <a:bodyPr wrap="square">
            <a:spAutoFit/>
          </a:bodyPr>
          <a:lstStyle/>
          <a:p>
            <a:pPr algn="ctr" defTabSz="1219170">
              <a:lnSpc>
                <a:spcPct val="114000"/>
              </a:lnSpc>
              <a:buClr>
                <a:srgbClr val="000000"/>
              </a:buClr>
            </a:pPr>
            <a:r>
              <a:rPr lang="en-US" altLang="zh-CN" sz="1600" kern="0" dirty="0" err="1">
                <a:solidFill>
                  <a:srgbClr val="000000"/>
                </a:solidFill>
                <a:latin typeface="Arial"/>
                <a:cs typeface="Arial"/>
                <a:sym typeface="Arial"/>
              </a:rPr>
              <a:t>Ke</a:t>
            </a:r>
            <a:r>
              <a:rPr lang="en-US" altLang="zh-CN" sz="1600" kern="0" dirty="0">
                <a:solidFill>
                  <a:srgbClr val="000000"/>
                </a:solidFill>
                <a:latin typeface="Arial"/>
                <a:cs typeface="Arial"/>
                <a:sym typeface="Arial"/>
              </a:rPr>
              <a:t> </a:t>
            </a:r>
            <a:r>
              <a:rPr lang="en-US" altLang="zh-CN" sz="1600" kern="0" dirty="0" err="1">
                <a:solidFill>
                  <a:srgbClr val="000000"/>
                </a:solidFill>
                <a:latin typeface="Arial"/>
                <a:cs typeface="Arial"/>
                <a:sym typeface="Arial"/>
              </a:rPr>
              <a:t>Tu</a:t>
            </a:r>
            <a:r>
              <a:rPr lang="en-US" altLang="zh-CN" sz="1600" kern="0" dirty="0">
                <a:solidFill>
                  <a:srgbClr val="000000"/>
                </a:solidFill>
                <a:latin typeface="Arial"/>
                <a:cs typeface="Arial"/>
                <a:sym typeface="Arial"/>
              </a:rPr>
              <a:t>, et al. Deep Recursive Network Embedding with Regular Equivalence. </a:t>
            </a:r>
            <a:r>
              <a:rPr lang="en-US" altLang="zh-CN" sz="1600" b="1" i="1" kern="0" dirty="0">
                <a:solidFill>
                  <a:srgbClr val="000000"/>
                </a:solidFill>
                <a:latin typeface="Arial"/>
                <a:cs typeface="Arial"/>
                <a:sym typeface="Arial"/>
              </a:rPr>
              <a:t>KDD</a:t>
            </a:r>
            <a:r>
              <a:rPr lang="en-US" altLang="zh-CN" sz="1600" kern="0" dirty="0">
                <a:solidFill>
                  <a:srgbClr val="000000"/>
                </a:solidFill>
                <a:latin typeface="Arial"/>
                <a:cs typeface="Arial"/>
                <a:sym typeface="Arial"/>
              </a:rPr>
              <a:t>, 2018.</a:t>
            </a:r>
          </a:p>
        </p:txBody>
      </p:sp>
    </p:spTree>
    <p:extLst>
      <p:ext uri="{BB962C8B-B14F-4D97-AF65-F5344CB8AC3E}">
        <p14:creationId xmlns:p14="http://schemas.microsoft.com/office/powerpoint/2010/main" val="2612227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3529" y="327799"/>
            <a:ext cx="11360800" cy="763600"/>
          </a:xfrm>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Section Summary</a:t>
            </a:r>
            <a:endParaRPr lang="zh-CN" altLang="en-US" sz="4267" b="1" kern="1200" dirty="0">
              <a:solidFill>
                <a:srgbClr val="7030A0"/>
              </a:solidFill>
              <a:latin typeface="微软雅黑" panose="020B0503020204020204" pitchFamily="34" charset="-122"/>
              <a:ea typeface="微软雅黑" panose="020B0503020204020204" pitchFamily="34" charset="-122"/>
              <a:cs typeface="+mj-cs"/>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404" y="1423485"/>
            <a:ext cx="2819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3657361" y="1312905"/>
            <a:ext cx="3528392"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Nodes &amp; Links</a:t>
            </a:r>
            <a:endParaRPr lang="zh-CN" altLang="en-US" sz="2400" b="1" kern="0" dirty="0">
              <a:solidFill>
                <a:srgbClr val="000000"/>
              </a:solidFill>
              <a:latin typeface="Arial"/>
              <a:cs typeface="Arial"/>
              <a:sym typeface="Arial"/>
            </a:endParaRPr>
          </a:p>
        </p:txBody>
      </p:sp>
      <p:sp>
        <p:nvSpPr>
          <p:cNvPr id="7" name="文本框 6"/>
          <p:cNvSpPr txBox="1"/>
          <p:nvPr/>
        </p:nvSpPr>
        <p:spPr>
          <a:xfrm>
            <a:off x="3657361" y="2249009"/>
            <a:ext cx="3528392"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Node Neighborhood</a:t>
            </a:r>
            <a:endParaRPr lang="zh-CN" altLang="en-US" sz="2400" b="1" kern="0" dirty="0">
              <a:solidFill>
                <a:srgbClr val="000000"/>
              </a:solidFill>
              <a:latin typeface="Arial"/>
              <a:cs typeface="Arial"/>
              <a:sym typeface="Arial"/>
            </a:endParaRPr>
          </a:p>
        </p:txBody>
      </p:sp>
      <p:sp>
        <p:nvSpPr>
          <p:cNvPr id="8" name="文本框 7"/>
          <p:cNvSpPr txBox="1"/>
          <p:nvPr/>
        </p:nvSpPr>
        <p:spPr>
          <a:xfrm>
            <a:off x="3381423" y="4090438"/>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Community Structures</a:t>
            </a:r>
            <a:endParaRPr lang="zh-CN" altLang="en-US" sz="2400" b="1" kern="0" dirty="0">
              <a:solidFill>
                <a:srgbClr val="000000"/>
              </a:solidFill>
              <a:latin typeface="Arial"/>
              <a:cs typeface="Arial"/>
              <a:sym typeface="Arial"/>
            </a:endParaRPr>
          </a:p>
        </p:txBody>
      </p:sp>
      <p:sp>
        <p:nvSpPr>
          <p:cNvPr id="9" name="下箭头 8"/>
          <p:cNvSpPr/>
          <p:nvPr/>
        </p:nvSpPr>
        <p:spPr>
          <a:xfrm>
            <a:off x="5169529" y="1867772"/>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0" name="下箭头 9"/>
          <p:cNvSpPr/>
          <p:nvPr/>
        </p:nvSpPr>
        <p:spPr>
          <a:xfrm>
            <a:off x="5169529" y="2839399"/>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1" name="下箭头 10"/>
          <p:cNvSpPr/>
          <p:nvPr/>
        </p:nvSpPr>
        <p:spPr>
          <a:xfrm>
            <a:off x="5169529" y="3739980"/>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2" name="文本框 11"/>
          <p:cNvSpPr txBox="1"/>
          <p:nvPr/>
        </p:nvSpPr>
        <p:spPr>
          <a:xfrm>
            <a:off x="3729369" y="3185113"/>
            <a:ext cx="3528392"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Pair-wise Proximity</a:t>
            </a:r>
            <a:endParaRPr lang="zh-CN" altLang="en-US" sz="2400" b="1" kern="0" dirty="0">
              <a:solidFill>
                <a:srgbClr val="000000"/>
              </a:solidFill>
              <a:latin typeface="Arial"/>
              <a:cs typeface="Arial"/>
              <a:sym typeface="Arial"/>
            </a:endParaRPr>
          </a:p>
        </p:txBody>
      </p:sp>
      <p:sp>
        <p:nvSpPr>
          <p:cNvPr id="13" name="文本框 12"/>
          <p:cNvSpPr txBox="1"/>
          <p:nvPr/>
        </p:nvSpPr>
        <p:spPr>
          <a:xfrm>
            <a:off x="3381423" y="4995764"/>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Hyper Edges</a:t>
            </a:r>
            <a:endParaRPr lang="zh-CN" altLang="en-US" sz="2400" b="1" kern="0" dirty="0">
              <a:solidFill>
                <a:srgbClr val="000000"/>
              </a:solidFill>
              <a:latin typeface="Arial"/>
              <a:cs typeface="Arial"/>
              <a:sym typeface="Arial"/>
            </a:endParaRPr>
          </a:p>
        </p:txBody>
      </p:sp>
      <p:sp>
        <p:nvSpPr>
          <p:cNvPr id="14" name="下箭头 13"/>
          <p:cNvSpPr/>
          <p:nvPr/>
        </p:nvSpPr>
        <p:spPr>
          <a:xfrm>
            <a:off x="5169529" y="4645305"/>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5" name="文本框 14"/>
          <p:cNvSpPr txBox="1"/>
          <p:nvPr/>
        </p:nvSpPr>
        <p:spPr>
          <a:xfrm>
            <a:off x="3381423" y="5931868"/>
            <a:ext cx="4080269" cy="461665"/>
          </a:xfrm>
          <a:prstGeom prst="rect">
            <a:avLst/>
          </a:prstGeom>
          <a:noFill/>
        </p:spPr>
        <p:txBody>
          <a:bodyPr wrap="square" rtlCol="0">
            <a:spAutoFit/>
          </a:bodyPr>
          <a:lstStyle/>
          <a:p>
            <a:pPr algn="ctr" defTabSz="1219170">
              <a:buClr>
                <a:srgbClr val="000000"/>
              </a:buClr>
            </a:pPr>
            <a:r>
              <a:rPr lang="en-US" altLang="zh-CN" sz="2400" b="1" kern="0" dirty="0">
                <a:solidFill>
                  <a:srgbClr val="000000"/>
                </a:solidFill>
                <a:latin typeface="Arial"/>
                <a:cs typeface="Arial"/>
                <a:sym typeface="Arial"/>
              </a:rPr>
              <a:t>Global Structure</a:t>
            </a:r>
            <a:endParaRPr lang="zh-CN" altLang="en-US" sz="2400" b="1" kern="0" dirty="0">
              <a:solidFill>
                <a:srgbClr val="000000"/>
              </a:solidFill>
              <a:latin typeface="Arial"/>
              <a:cs typeface="Arial"/>
              <a:sym typeface="Arial"/>
            </a:endParaRPr>
          </a:p>
        </p:txBody>
      </p:sp>
      <p:sp>
        <p:nvSpPr>
          <p:cNvPr id="16" name="下箭头 15"/>
          <p:cNvSpPr/>
          <p:nvPr/>
        </p:nvSpPr>
        <p:spPr>
          <a:xfrm>
            <a:off x="5169529" y="5502243"/>
            <a:ext cx="43204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8" name="右大括号 17"/>
          <p:cNvSpPr/>
          <p:nvPr/>
        </p:nvSpPr>
        <p:spPr>
          <a:xfrm>
            <a:off x="6850744" y="1515936"/>
            <a:ext cx="610949" cy="4689728"/>
          </a:xfrm>
          <a:prstGeom prst="rightBrace">
            <a:avLst>
              <a:gd name="adj1" fmla="val 8333"/>
              <a:gd name="adj2" fmla="val 50688"/>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zh-CN" altLang="en-US" sz="1867" kern="0">
              <a:solidFill>
                <a:srgbClr val="000000"/>
              </a:solidFill>
              <a:latin typeface="Arial"/>
              <a:ea typeface="宋体" panose="02010600030101010101" pitchFamily="2" charset="-122"/>
              <a:sym typeface="Arial"/>
            </a:endParaRPr>
          </a:p>
        </p:txBody>
      </p:sp>
      <p:sp>
        <p:nvSpPr>
          <p:cNvPr id="19" name="圆角矩形 18"/>
          <p:cNvSpPr/>
          <p:nvPr/>
        </p:nvSpPr>
        <p:spPr>
          <a:xfrm>
            <a:off x="7862889" y="2459707"/>
            <a:ext cx="3901440" cy="971627"/>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altLang="zh-CN" sz="2667" b="1" kern="0" dirty="0">
                <a:solidFill>
                  <a:srgbClr val="FFFFFF"/>
                </a:solidFill>
                <a:latin typeface="Arial"/>
                <a:ea typeface="宋体" panose="02010600030101010101" pitchFamily="2" charset="-122"/>
                <a:sym typeface="Arial"/>
              </a:rPr>
              <a:t>Network Characteristics</a:t>
            </a:r>
            <a:endParaRPr lang="zh-CN" altLang="en-US" sz="2667" b="1" kern="0" dirty="0">
              <a:solidFill>
                <a:srgbClr val="FFFFFF"/>
              </a:solidFill>
              <a:latin typeface="Arial"/>
              <a:ea typeface="宋体" panose="02010600030101010101" pitchFamily="2" charset="-122"/>
              <a:sym typeface="Arial"/>
            </a:endParaRPr>
          </a:p>
        </p:txBody>
      </p:sp>
      <p:sp>
        <p:nvSpPr>
          <p:cNvPr id="20" name="圆角矩形 19"/>
          <p:cNvSpPr/>
          <p:nvPr/>
        </p:nvSpPr>
        <p:spPr>
          <a:xfrm>
            <a:off x="7862889" y="4159492"/>
            <a:ext cx="3901440" cy="971627"/>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altLang="zh-CN" sz="2667" b="1" kern="0" dirty="0">
                <a:solidFill>
                  <a:srgbClr val="FFFFFF"/>
                </a:solidFill>
                <a:latin typeface="Arial"/>
                <a:ea typeface="宋体" panose="02010600030101010101" pitchFamily="2" charset="-122"/>
                <a:sym typeface="Arial"/>
              </a:rPr>
              <a:t>Application Characteristics</a:t>
            </a:r>
            <a:endParaRPr lang="zh-CN" altLang="en-US" sz="2667" b="1" kern="0" dirty="0">
              <a:solidFill>
                <a:srgbClr val="FFFFFF"/>
              </a:solidFill>
              <a:latin typeface="Arial"/>
              <a:ea typeface="宋体" panose="02010600030101010101" pitchFamily="2" charset="-122"/>
              <a:sym typeface="Arial"/>
            </a:endParaRPr>
          </a:p>
        </p:txBody>
      </p:sp>
    </p:spTree>
    <p:extLst>
      <p:ext uri="{BB962C8B-B14F-4D97-AF65-F5344CB8AC3E}">
        <p14:creationId xmlns:p14="http://schemas.microsoft.com/office/powerpoint/2010/main" val="1088124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60">
            <a:extLst>
              <a:ext uri="{FF2B5EF4-FFF2-40B4-BE49-F238E27FC236}">
                <a16:creationId xmlns:a16="http://schemas.microsoft.com/office/drawing/2014/main" id="{2D4E8F57-793D-AD44-8E82-1898C5DA774E}"/>
              </a:ext>
            </a:extLst>
          </p:cNvPr>
          <p:cNvSpPr txBox="1">
            <a:spLocks noGrp="1"/>
          </p:cNvSpPr>
          <p:nvPr>
            <p:ph type="title"/>
          </p:nvPr>
        </p:nvSpPr>
        <p:spPr>
          <a:xfrm>
            <a:off x="415600" y="328433"/>
            <a:ext cx="11360800" cy="763600"/>
          </a:xfrm>
          <a:prstGeom prst="rect">
            <a:avLst/>
          </a:prstGeom>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Outline</a:t>
            </a:r>
            <a:endParaRPr lang="en-US" sz="4267"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21" name="Shape 61"/>
          <p:cNvSpPr txBox="1">
            <a:spLocks/>
          </p:cNvSpPr>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Structure-preserved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FF0000"/>
                </a:solidFill>
              </a:rPr>
              <a:t>Property-preserved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Dynamic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Robustness, </a:t>
            </a:r>
            <a:r>
              <a:rPr lang="en-US" altLang="zh-CN" sz="3200" b="1" kern="0" dirty="0" err="1">
                <a:solidFill>
                  <a:srgbClr val="000000"/>
                </a:solidFill>
              </a:rPr>
              <a:t>Explainability</a:t>
            </a:r>
            <a:r>
              <a:rPr lang="en-US" altLang="zh-CN" sz="3200" b="1" kern="0" dirty="0">
                <a:solidFill>
                  <a:srgbClr val="000000"/>
                </a:solidFill>
              </a:rPr>
              <a:t> and Applicability</a:t>
            </a:r>
          </a:p>
          <a:p>
            <a:pPr marL="0" indent="0" defTabSz="1219170">
              <a:spcAft>
                <a:spcPts val="2133"/>
              </a:spcAft>
              <a:buClr>
                <a:srgbClr val="595959"/>
              </a:buClr>
              <a:buNone/>
            </a:pPr>
            <a:endParaRPr lang="en-US" altLang="zh-CN" sz="3200" b="1" kern="0" dirty="0">
              <a:solidFill>
                <a:srgbClr val="000000"/>
              </a:solidFill>
            </a:endParaRPr>
          </a:p>
        </p:txBody>
      </p:sp>
    </p:spTree>
    <p:extLst>
      <p:ext uri="{BB962C8B-B14F-4D97-AF65-F5344CB8AC3E}">
        <p14:creationId xmlns:p14="http://schemas.microsoft.com/office/powerpoint/2010/main" val="1001835738"/>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423402" y="112701"/>
            <a:ext cx="10824927" cy="1325563"/>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Why preserve network properties? </a:t>
            </a:r>
          </a:p>
        </p:txBody>
      </p:sp>
      <p:pic>
        <p:nvPicPr>
          <p:cNvPr id="2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8078" y="1912710"/>
            <a:ext cx="2462868" cy="399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图片 29">
            <a:extLst>
              <a:ext uri="{FF2B5EF4-FFF2-40B4-BE49-F238E27FC236}">
                <a16:creationId xmlns:a16="http://schemas.microsoft.com/office/drawing/2014/main" id="{9D8C4C15-3FEF-F249-9D9B-30D540BB3CCB}"/>
              </a:ext>
            </a:extLst>
          </p:cNvPr>
          <p:cNvPicPr>
            <a:picLocks noChangeAspect="1"/>
          </p:cNvPicPr>
          <p:nvPr/>
        </p:nvPicPr>
        <p:blipFill>
          <a:blip r:embed="rId4"/>
          <a:stretch>
            <a:fillRect/>
          </a:stretch>
        </p:blipFill>
        <p:spPr>
          <a:xfrm>
            <a:off x="6842628" y="2546627"/>
            <a:ext cx="3580587" cy="2726005"/>
          </a:xfrm>
          <a:prstGeom prst="rect">
            <a:avLst/>
          </a:prstGeom>
        </p:spPr>
      </p:pic>
      <p:sp>
        <p:nvSpPr>
          <p:cNvPr id="3" name="左右箭头 2"/>
          <p:cNvSpPr/>
          <p:nvPr/>
        </p:nvSpPr>
        <p:spPr>
          <a:xfrm>
            <a:off x="4372659" y="3818589"/>
            <a:ext cx="2198255" cy="182080"/>
          </a:xfrm>
          <a:prstGeom prst="lef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219170">
              <a:buClr>
                <a:srgbClr val="000000"/>
              </a:buClr>
            </a:pPr>
            <a:endParaRPr lang="zh-CN" altLang="en-US" sz="1867" kern="0">
              <a:solidFill>
                <a:srgbClr val="FFFFFF"/>
              </a:solidFill>
              <a:latin typeface="Arial"/>
              <a:ea typeface="宋体" panose="02010600030101010101" pitchFamily="2" charset="-122"/>
              <a:sym typeface="Arial"/>
            </a:endParaRPr>
          </a:p>
        </p:txBody>
      </p:sp>
      <p:sp>
        <p:nvSpPr>
          <p:cNvPr id="5" name="文本框 4"/>
          <p:cNvSpPr txBox="1"/>
          <p:nvPr/>
        </p:nvSpPr>
        <p:spPr>
          <a:xfrm>
            <a:off x="4322753" y="3214256"/>
            <a:ext cx="2238113" cy="461665"/>
          </a:xfrm>
          <a:prstGeom prst="rect">
            <a:avLst/>
          </a:prstGeom>
          <a:noFill/>
        </p:spPr>
        <p:txBody>
          <a:bodyPr wrap="none" rtlCol="0">
            <a:spAutoFit/>
          </a:bodyPr>
          <a:lstStyle/>
          <a:p>
            <a:pPr defTabSz="1219170">
              <a:buClr>
                <a:srgbClr val="000000"/>
              </a:buClr>
            </a:pPr>
            <a:r>
              <a:rPr lang="en-US" altLang="zh-CN" sz="2400" b="1" kern="0" dirty="0">
                <a:solidFill>
                  <a:srgbClr val="000000"/>
                </a:solidFill>
                <a:latin typeface="Arial"/>
                <a:cs typeface="Arial"/>
                <a:sym typeface="Arial"/>
              </a:rPr>
              <a:t>Heterogeneity</a:t>
            </a:r>
            <a:endParaRPr lang="zh-CN" altLang="en-US" sz="1867" b="1" kern="0" dirty="0">
              <a:solidFill>
                <a:srgbClr val="000000"/>
              </a:solidFill>
              <a:latin typeface="Arial"/>
              <a:cs typeface="Arial"/>
              <a:sym typeface="Arial"/>
            </a:endParaRPr>
          </a:p>
        </p:txBody>
      </p:sp>
    </p:spTree>
    <p:extLst>
      <p:ext uri="{BB962C8B-B14F-4D97-AF65-F5344CB8AC3E}">
        <p14:creationId xmlns:p14="http://schemas.microsoft.com/office/powerpoint/2010/main" val="1331727194"/>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423402" y="112701"/>
            <a:ext cx="11449853" cy="1325563"/>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Two important network properties</a:t>
            </a:r>
          </a:p>
        </p:txBody>
      </p:sp>
      <p:sp>
        <p:nvSpPr>
          <p:cNvPr id="14" name="文本框 13"/>
          <p:cNvSpPr txBox="1"/>
          <p:nvPr/>
        </p:nvSpPr>
        <p:spPr>
          <a:xfrm>
            <a:off x="2302676" y="4558730"/>
            <a:ext cx="2275097" cy="502766"/>
          </a:xfrm>
          <a:prstGeom prst="rect">
            <a:avLst/>
          </a:prstGeom>
          <a:noFill/>
        </p:spPr>
        <p:txBody>
          <a:bodyPr wrap="square" rtlCol="0">
            <a:spAutoFit/>
          </a:bodyPr>
          <a:lstStyle/>
          <a:p>
            <a:pPr algn="ctr" defTabSz="1219170">
              <a:buClr>
                <a:srgbClr val="000000"/>
              </a:buClr>
            </a:pPr>
            <a:r>
              <a:rPr lang="en-US" altLang="zh-CN" sz="2667" b="1" kern="0" dirty="0">
                <a:solidFill>
                  <a:srgbClr val="000000"/>
                </a:solidFill>
                <a:latin typeface="Arial"/>
                <a:cs typeface="Arial"/>
                <a:sym typeface="Arial"/>
              </a:rPr>
              <a:t>Transitivity</a:t>
            </a:r>
            <a:endParaRPr lang="zh-CN" altLang="en-US" sz="2133" b="1" kern="0" dirty="0">
              <a:solidFill>
                <a:srgbClr val="000000"/>
              </a:solidFill>
              <a:latin typeface="Arial"/>
              <a:cs typeface="Arial"/>
              <a:sym typeface="Arial"/>
            </a:endParaRPr>
          </a:p>
        </p:txBody>
      </p:sp>
      <p:pic>
        <p:nvPicPr>
          <p:cNvPr id="15" name="图片 14"/>
          <p:cNvPicPr>
            <a:picLocks noChangeAspect="1"/>
          </p:cNvPicPr>
          <p:nvPr/>
        </p:nvPicPr>
        <p:blipFill>
          <a:blip r:embed="rId3"/>
          <a:stretch>
            <a:fillRect/>
          </a:stretch>
        </p:blipFill>
        <p:spPr>
          <a:xfrm>
            <a:off x="6430683" y="1527889"/>
            <a:ext cx="3214152" cy="2827640"/>
          </a:xfrm>
          <a:prstGeom prst="rect">
            <a:avLst/>
          </a:prstGeom>
        </p:spPr>
      </p:pic>
      <p:pic>
        <p:nvPicPr>
          <p:cNvPr id="2" name="图片 1"/>
          <p:cNvPicPr>
            <a:picLocks noChangeAspect="1"/>
          </p:cNvPicPr>
          <p:nvPr/>
        </p:nvPicPr>
        <p:blipFill>
          <a:blip r:embed="rId4"/>
          <a:stretch>
            <a:fillRect/>
          </a:stretch>
        </p:blipFill>
        <p:spPr>
          <a:xfrm>
            <a:off x="2099947" y="2235201"/>
            <a:ext cx="2680556" cy="2193183"/>
          </a:xfrm>
          <a:prstGeom prst="rect">
            <a:avLst/>
          </a:prstGeom>
        </p:spPr>
      </p:pic>
      <p:sp>
        <p:nvSpPr>
          <p:cNvPr id="23" name="文本框 22"/>
          <p:cNvSpPr txBox="1"/>
          <p:nvPr/>
        </p:nvSpPr>
        <p:spPr>
          <a:xfrm>
            <a:off x="7156748" y="4558730"/>
            <a:ext cx="2275097" cy="502766"/>
          </a:xfrm>
          <a:prstGeom prst="rect">
            <a:avLst/>
          </a:prstGeom>
          <a:noFill/>
        </p:spPr>
        <p:txBody>
          <a:bodyPr wrap="square" rtlCol="0">
            <a:spAutoFit/>
          </a:bodyPr>
          <a:lstStyle/>
          <a:p>
            <a:pPr algn="ctr" defTabSz="1219170">
              <a:buClr>
                <a:srgbClr val="000000"/>
              </a:buClr>
            </a:pPr>
            <a:r>
              <a:rPr lang="en-US" altLang="zh-CN" sz="2667" b="1" kern="0" dirty="0">
                <a:solidFill>
                  <a:srgbClr val="000000"/>
                </a:solidFill>
                <a:latin typeface="Arial"/>
                <a:cs typeface="Arial"/>
                <a:sym typeface="Arial"/>
              </a:rPr>
              <a:t>Uncertainty</a:t>
            </a:r>
            <a:endParaRPr lang="zh-CN" altLang="en-US" sz="2133" b="1" kern="0" dirty="0">
              <a:solidFill>
                <a:srgbClr val="000000"/>
              </a:solidFill>
              <a:latin typeface="Arial"/>
              <a:cs typeface="Arial"/>
              <a:sym typeface="Arial"/>
            </a:endParaRPr>
          </a:p>
        </p:txBody>
      </p:sp>
      <p:cxnSp>
        <p:nvCxnSpPr>
          <p:cNvPr id="5" name="直接连接符 4"/>
          <p:cNvCxnSpPr/>
          <p:nvPr/>
        </p:nvCxnSpPr>
        <p:spPr>
          <a:xfrm flipH="1">
            <a:off x="2541992" y="2731357"/>
            <a:ext cx="717176" cy="112545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p:cNvCxnSpPr/>
          <p:nvPr/>
        </p:nvCxnSpPr>
        <p:spPr>
          <a:xfrm>
            <a:off x="3689476" y="2765114"/>
            <a:ext cx="629521" cy="106779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p:cNvCxnSpPr/>
          <p:nvPr/>
        </p:nvCxnSpPr>
        <p:spPr>
          <a:xfrm>
            <a:off x="2717302" y="4127752"/>
            <a:ext cx="1498103" cy="1883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4717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60">
            <a:extLst>
              <a:ext uri="{FF2B5EF4-FFF2-40B4-BE49-F238E27FC236}">
                <a16:creationId xmlns:a16="http://schemas.microsoft.com/office/drawing/2014/main" id="{2D4E8F57-793D-AD44-8E82-1898C5DA774E}"/>
              </a:ext>
            </a:extLst>
          </p:cNvPr>
          <p:cNvSpPr txBox="1">
            <a:spLocks noGrp="1"/>
          </p:cNvSpPr>
          <p:nvPr>
            <p:ph type="title"/>
          </p:nvPr>
        </p:nvSpPr>
        <p:spPr>
          <a:xfrm>
            <a:off x="415600" y="328433"/>
            <a:ext cx="11360800" cy="763600"/>
          </a:xfrm>
          <a:prstGeom prst="rect">
            <a:avLst/>
          </a:prstGeom>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Outline</a:t>
            </a:r>
            <a:endParaRPr lang="en-US" sz="4267"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21" name="Shape 61"/>
          <p:cNvSpPr txBox="1">
            <a:spLocks/>
          </p:cNvSpPr>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Structure-preserved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Property-preserved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FF0000"/>
                </a:solidFill>
              </a:rPr>
              <a:t>Dynamic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Robustness, </a:t>
            </a:r>
            <a:r>
              <a:rPr lang="en-US" altLang="zh-CN" sz="3200" b="1" kern="0" dirty="0" err="1">
                <a:solidFill>
                  <a:srgbClr val="000000"/>
                </a:solidFill>
              </a:rPr>
              <a:t>Explainability</a:t>
            </a:r>
            <a:r>
              <a:rPr lang="en-US" altLang="zh-CN" sz="3200" b="1" kern="0" dirty="0">
                <a:solidFill>
                  <a:srgbClr val="000000"/>
                </a:solidFill>
              </a:rPr>
              <a:t> and Applicability</a:t>
            </a:r>
          </a:p>
          <a:p>
            <a:pPr marL="0" indent="0" defTabSz="1219170">
              <a:spcAft>
                <a:spcPts val="2133"/>
              </a:spcAft>
              <a:buClr>
                <a:srgbClr val="595959"/>
              </a:buClr>
              <a:buNone/>
            </a:pPr>
            <a:endParaRPr lang="en-US" altLang="zh-CN" sz="3200" b="1" kern="0" dirty="0">
              <a:solidFill>
                <a:srgbClr val="000000"/>
              </a:solidFill>
            </a:endParaRPr>
          </a:p>
        </p:txBody>
      </p:sp>
    </p:spTree>
    <p:extLst>
      <p:ext uri="{BB962C8B-B14F-4D97-AF65-F5344CB8AC3E}">
        <p14:creationId xmlns:p14="http://schemas.microsoft.com/office/powerpoint/2010/main" val="386608197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420171" y="1062937"/>
            <a:ext cx="11440525" cy="4876800"/>
          </a:xfrm>
        </p:spPr>
        <p:txBody>
          <a:bodyPr/>
          <a:lstStyle/>
          <a:p>
            <a:pPr>
              <a:lnSpc>
                <a:spcPct val="100000"/>
              </a:lnSpc>
              <a:spcBef>
                <a:spcPts val="800"/>
              </a:spcBef>
            </a:pPr>
            <a:r>
              <a:rPr lang="en-US" altLang="zh-CN" sz="2667" b="1" dirty="0">
                <a:solidFill>
                  <a:schemeClr val="tx1"/>
                </a:solidFill>
              </a:rPr>
              <a:t>Networks are dynamic in nature</a:t>
            </a:r>
          </a:p>
          <a:p>
            <a:pPr lvl="1">
              <a:lnSpc>
                <a:spcPct val="100000"/>
              </a:lnSpc>
              <a:spcBef>
                <a:spcPts val="800"/>
              </a:spcBef>
            </a:pPr>
            <a:r>
              <a:rPr lang="en-US" altLang="zh-CN" sz="2133" b="1" dirty="0">
                <a:solidFill>
                  <a:schemeClr val="tx1"/>
                </a:solidFill>
              </a:rPr>
              <a:t>New (old) nodes are added (deleted)</a:t>
            </a:r>
            <a:r>
              <a:rPr lang="en-US" altLang="zh-CN" sz="2133" dirty="0">
                <a:solidFill>
                  <a:schemeClr val="tx1"/>
                </a:solidFill>
              </a:rPr>
              <a:t> </a:t>
            </a:r>
          </a:p>
          <a:p>
            <a:pPr lvl="2">
              <a:lnSpc>
                <a:spcPct val="100000"/>
              </a:lnSpc>
              <a:spcBef>
                <a:spcPts val="800"/>
              </a:spcBef>
            </a:pPr>
            <a:r>
              <a:rPr lang="en-US" altLang="zh-CN" sz="2133" dirty="0">
                <a:solidFill>
                  <a:schemeClr val="tx1"/>
                </a:solidFill>
              </a:rPr>
              <a:t>New users, products, etc.</a:t>
            </a:r>
          </a:p>
          <a:p>
            <a:pPr lvl="1">
              <a:lnSpc>
                <a:spcPct val="100000"/>
              </a:lnSpc>
              <a:spcBef>
                <a:spcPts val="800"/>
              </a:spcBef>
            </a:pPr>
            <a:r>
              <a:rPr lang="en-US" altLang="zh-CN" sz="2133" b="1" dirty="0">
                <a:solidFill>
                  <a:schemeClr val="tx1"/>
                </a:solidFill>
              </a:rPr>
              <a:t>The edges between nodes evolve over time</a:t>
            </a:r>
          </a:p>
          <a:p>
            <a:pPr lvl="2">
              <a:lnSpc>
                <a:spcPct val="100000"/>
              </a:lnSpc>
              <a:spcBef>
                <a:spcPts val="800"/>
              </a:spcBef>
            </a:pPr>
            <a:r>
              <a:rPr lang="en-US" altLang="zh-CN" sz="2133" dirty="0">
                <a:solidFill>
                  <a:schemeClr val="tx1"/>
                </a:solidFill>
              </a:rPr>
              <a:t>Users add or delete friends in social networks, or neurons establish new connections in brain networks.</a:t>
            </a:r>
          </a:p>
          <a:p>
            <a:pPr>
              <a:lnSpc>
                <a:spcPct val="100000"/>
              </a:lnSpc>
              <a:spcBef>
                <a:spcPts val="800"/>
              </a:spcBef>
            </a:pPr>
            <a:r>
              <a:rPr lang="en-US" altLang="zh-CN" sz="2667" b="1" dirty="0">
                <a:solidFill>
                  <a:schemeClr val="tx1"/>
                </a:solidFill>
              </a:rPr>
              <a:t>How to efficiently incorporate the dynamic changes when networks evolve?</a:t>
            </a:r>
          </a:p>
          <a:p>
            <a:pPr marL="152396" indent="0">
              <a:lnSpc>
                <a:spcPct val="100000"/>
              </a:lnSpc>
              <a:spcBef>
                <a:spcPts val="800"/>
              </a:spcBef>
              <a:buNone/>
            </a:pPr>
            <a:endParaRPr lang="zh-CN" altLang="en-US" sz="2667" dirty="0"/>
          </a:p>
        </p:txBody>
      </p:sp>
      <p:pic>
        <p:nvPicPr>
          <p:cNvPr id="5" name="图片 4"/>
          <p:cNvPicPr>
            <a:picLocks noChangeAspect="1"/>
          </p:cNvPicPr>
          <p:nvPr/>
        </p:nvPicPr>
        <p:blipFill>
          <a:blip r:embed="rId3"/>
          <a:stretch>
            <a:fillRect/>
          </a:stretch>
        </p:blipFill>
        <p:spPr>
          <a:xfrm>
            <a:off x="3314154" y="4738018"/>
            <a:ext cx="5801743" cy="2004405"/>
          </a:xfrm>
          <a:prstGeom prst="rect">
            <a:avLst/>
          </a:prstGeom>
        </p:spPr>
      </p:pic>
      <p:sp>
        <p:nvSpPr>
          <p:cNvPr id="7" name="标题 1"/>
          <p:cNvSpPr txBox="1">
            <a:spLocks/>
          </p:cNvSpPr>
          <p:nvPr/>
        </p:nvSpPr>
        <p:spPr>
          <a:xfrm>
            <a:off x="420171" y="111739"/>
            <a:ext cx="11236003" cy="1325563"/>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Dynamic Networks</a:t>
            </a:r>
            <a:endParaRPr lang="zh-CN" altLang="en-US" sz="4267" dirty="0">
              <a:sym typeface="Arial"/>
            </a:endParaRPr>
          </a:p>
        </p:txBody>
      </p:sp>
    </p:spTree>
    <p:extLst>
      <p:ext uri="{BB962C8B-B14F-4D97-AF65-F5344CB8AC3E}">
        <p14:creationId xmlns:p14="http://schemas.microsoft.com/office/powerpoint/2010/main" val="436221207"/>
      </p:ext>
    </p:extLst>
  </p:cSld>
  <p:clrMapOvr>
    <a:overrideClrMapping bg1="lt1" tx1="dk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914377">
              <a:defRPr/>
            </a:pPr>
            <a:fld id="{0CFEC368-1D7A-4F81-ABF6-AE0E36BAF64C}" type="slidenum">
              <a:rPr lang="en-US" sz="1400" b="1">
                <a:solidFill>
                  <a:srgbClr val="FFFFFF"/>
                </a:solidFill>
                <a:latin typeface="Arial"/>
                <a:cs typeface="Arial"/>
                <a:sym typeface="Arial"/>
              </a:rPr>
              <a:pPr algn="l" defTabSz="914377">
                <a:defRPr/>
              </a:pPr>
              <a:t>5</a:t>
            </a:fld>
            <a:endParaRPr lang="en-US" sz="1400" b="1" dirty="0">
              <a:solidFill>
                <a:srgbClr val="FFFFFF"/>
              </a:solidFill>
              <a:latin typeface="Arial"/>
              <a:cs typeface="Arial"/>
              <a:sym typeface="Arial"/>
            </a:endParaRPr>
          </a:p>
        </p:txBody>
      </p:sp>
      <p:sp>
        <p:nvSpPr>
          <p:cNvPr id="21" name="标题 1"/>
          <p:cNvSpPr txBox="1">
            <a:spLocks/>
          </p:cNvSpPr>
          <p:nvPr/>
        </p:nvSpPr>
        <p:spPr>
          <a:xfrm>
            <a:off x="657630" y="111739"/>
            <a:ext cx="110393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4267" b="1" dirty="0">
                <a:solidFill>
                  <a:srgbClr val="7030A0"/>
                </a:solidFill>
                <a:latin typeface="微软雅黑" panose="020B0503020204020204" pitchFamily="34" charset="-122"/>
                <a:ea typeface="微软雅黑" panose="020B0503020204020204" pitchFamily="34" charset="-122"/>
                <a:sym typeface="Arial"/>
              </a:rPr>
              <a:t>Graph/network data is everywhere </a:t>
            </a:r>
            <a:endParaRPr lang="zh-CN" altLang="en-US" sz="4267" b="1" dirty="0">
              <a:solidFill>
                <a:srgbClr val="7030A0"/>
              </a:solidFill>
              <a:latin typeface="微软雅黑" panose="020B0503020204020204" pitchFamily="34" charset="-122"/>
              <a:ea typeface="微软雅黑" panose="020B0503020204020204" pitchFamily="34" charset="-122"/>
              <a:sym typeface="Arial"/>
            </a:endParaRPr>
          </a:p>
        </p:txBody>
      </p:sp>
      <p:pic>
        <p:nvPicPr>
          <p:cNvPr id="17" name="图片 16"/>
          <p:cNvPicPr>
            <a:picLocks noChangeAspect="1"/>
          </p:cNvPicPr>
          <p:nvPr/>
        </p:nvPicPr>
        <p:blipFill>
          <a:blip r:embed="rId3"/>
          <a:stretch>
            <a:fillRect/>
          </a:stretch>
        </p:blipFill>
        <p:spPr>
          <a:xfrm>
            <a:off x="840999" y="1846309"/>
            <a:ext cx="2963068" cy="2048980"/>
          </a:xfrm>
          <a:prstGeom prst="rect">
            <a:avLst/>
          </a:prstGeom>
          <a:ln>
            <a:noFill/>
          </a:ln>
        </p:spPr>
        <p:style>
          <a:lnRef idx="2">
            <a:schemeClr val="dk1"/>
          </a:lnRef>
          <a:fillRef idx="1">
            <a:schemeClr val="lt1"/>
          </a:fillRef>
          <a:effectRef idx="0">
            <a:schemeClr val="dk1"/>
          </a:effectRef>
          <a:fontRef idx="minor">
            <a:schemeClr val="dk1"/>
          </a:fontRef>
        </p:style>
      </p:pic>
      <p:sp>
        <p:nvSpPr>
          <p:cNvPr id="18" name="文本框 17"/>
          <p:cNvSpPr txBox="1"/>
          <p:nvPr/>
        </p:nvSpPr>
        <p:spPr>
          <a:xfrm>
            <a:off x="1124840" y="1179029"/>
            <a:ext cx="3752553" cy="461665"/>
          </a:xfrm>
          <a:prstGeom prst="rect">
            <a:avLst/>
          </a:prstGeom>
          <a:noFill/>
        </p:spPr>
        <p:txBody>
          <a:bodyPr wrap="square" rtlCol="0">
            <a:spAutoFit/>
          </a:bodyPr>
          <a:lstStyle/>
          <a:p>
            <a:pPr defTabSz="914377">
              <a:defRPr/>
            </a:pPr>
            <a:r>
              <a:rPr lang="en-US" altLang="zh-CN" sz="2400" b="1" dirty="0">
                <a:solidFill>
                  <a:srgbClr val="292934"/>
                </a:solidFill>
                <a:latin typeface="Arial"/>
                <a:ea typeface="华文新魏" panose="02010800040101010101" pitchFamily="2" charset="-122"/>
                <a:cs typeface="Arial"/>
                <a:sym typeface="Arial"/>
              </a:rPr>
              <a:t>Social Networks</a:t>
            </a:r>
            <a:endParaRPr lang="zh-CN" altLang="en-US" sz="2400" b="1" dirty="0">
              <a:solidFill>
                <a:srgbClr val="292934"/>
              </a:solidFill>
              <a:latin typeface="Arial"/>
              <a:ea typeface="华文新魏" panose="02010800040101010101" pitchFamily="2" charset="-122"/>
              <a:cs typeface="Arial"/>
              <a:sym typeface="Arial"/>
            </a:endParaRPr>
          </a:p>
        </p:txBody>
      </p:sp>
      <p:sp>
        <p:nvSpPr>
          <p:cNvPr id="19" name="文本框 18"/>
          <p:cNvSpPr txBox="1"/>
          <p:nvPr/>
        </p:nvSpPr>
        <p:spPr>
          <a:xfrm>
            <a:off x="4644070" y="1179029"/>
            <a:ext cx="3567569" cy="461665"/>
          </a:xfrm>
          <a:prstGeom prst="rect">
            <a:avLst/>
          </a:prstGeom>
          <a:noFill/>
        </p:spPr>
        <p:txBody>
          <a:bodyPr wrap="square" rtlCol="0">
            <a:spAutoFit/>
          </a:bodyPr>
          <a:lstStyle/>
          <a:p>
            <a:pPr algn="ctr" defTabSz="914377">
              <a:defRPr/>
            </a:pPr>
            <a:r>
              <a:rPr lang="en-US" altLang="zh-CN" sz="2400" b="1" dirty="0">
                <a:solidFill>
                  <a:srgbClr val="292934"/>
                </a:solidFill>
                <a:latin typeface="Arial"/>
                <a:ea typeface="华文新魏" panose="02010800040101010101" pitchFamily="2" charset="-122"/>
                <a:cs typeface="Arial"/>
                <a:sym typeface="Arial"/>
              </a:rPr>
              <a:t>Biology Networks</a:t>
            </a:r>
            <a:endParaRPr lang="zh-CN" altLang="en-US" sz="2400" b="1" dirty="0">
              <a:solidFill>
                <a:srgbClr val="292934"/>
              </a:solidFill>
              <a:latin typeface="Arial"/>
              <a:ea typeface="华文新魏" panose="02010800040101010101" pitchFamily="2" charset="-122"/>
              <a:cs typeface="Arial"/>
              <a:sym typeface="Arial"/>
            </a:endParaRPr>
          </a:p>
        </p:txBody>
      </p:sp>
      <p:pic>
        <p:nvPicPr>
          <p:cNvPr id="25" name="Picture 4" descr="http://intbio.ncl.ac.uk/wp-content/uploads/2012/11/WebIma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6770" y="1764346"/>
            <a:ext cx="2922172" cy="2242383"/>
          </a:xfrm>
          <a:prstGeom prst="rect">
            <a:avLst/>
          </a:prstGeom>
          <a:noFill/>
          <a:ln>
            <a:noFill/>
          </a:ln>
        </p:spPr>
        <p:style>
          <a:lnRef idx="2">
            <a:schemeClr val="dk1"/>
          </a:lnRef>
          <a:fillRef idx="1">
            <a:schemeClr val="lt1"/>
          </a:fillRef>
          <a:effectRef idx="0">
            <a:schemeClr val="dk1"/>
          </a:effectRef>
          <a:fontRef idx="minor">
            <a:schemeClr val="dk1"/>
          </a:fontRef>
        </p:style>
      </p:pic>
      <p:sp>
        <p:nvSpPr>
          <p:cNvPr id="26" name="文本框 25"/>
          <p:cNvSpPr txBox="1"/>
          <p:nvPr/>
        </p:nvSpPr>
        <p:spPr>
          <a:xfrm>
            <a:off x="8396624" y="1179029"/>
            <a:ext cx="3567569" cy="461665"/>
          </a:xfrm>
          <a:prstGeom prst="rect">
            <a:avLst/>
          </a:prstGeom>
          <a:noFill/>
        </p:spPr>
        <p:txBody>
          <a:bodyPr wrap="square" rtlCol="0">
            <a:spAutoFit/>
          </a:bodyPr>
          <a:lstStyle/>
          <a:p>
            <a:pPr algn="ctr" defTabSz="914377">
              <a:defRPr/>
            </a:pPr>
            <a:r>
              <a:rPr lang="en-US" altLang="zh-CN" sz="2400" b="1" dirty="0">
                <a:solidFill>
                  <a:srgbClr val="292934"/>
                </a:solidFill>
                <a:latin typeface="Arial"/>
                <a:ea typeface="华文新魏" panose="02010800040101010101" pitchFamily="2" charset="-122"/>
                <a:cs typeface="Arial"/>
                <a:sym typeface="Arial"/>
              </a:rPr>
              <a:t>Finance</a:t>
            </a:r>
            <a:r>
              <a:rPr lang="zh-CN" altLang="en-US" sz="2400" b="1" dirty="0">
                <a:solidFill>
                  <a:srgbClr val="292934"/>
                </a:solidFill>
                <a:latin typeface="Arial"/>
                <a:ea typeface="华文新魏" panose="02010800040101010101" pitchFamily="2" charset="-122"/>
                <a:cs typeface="Arial"/>
                <a:sym typeface="Arial"/>
              </a:rPr>
              <a:t> </a:t>
            </a:r>
            <a:r>
              <a:rPr lang="en-US" altLang="zh-CN" sz="2400" b="1" dirty="0">
                <a:solidFill>
                  <a:srgbClr val="292934"/>
                </a:solidFill>
                <a:latin typeface="Arial"/>
                <a:ea typeface="华文新魏" panose="02010800040101010101" pitchFamily="2" charset="-122"/>
                <a:cs typeface="Arial"/>
                <a:sym typeface="Arial"/>
              </a:rPr>
              <a:t>Networks</a:t>
            </a:r>
            <a:endParaRPr lang="zh-CN" altLang="en-US" sz="2400" b="1" dirty="0">
              <a:solidFill>
                <a:srgbClr val="292934"/>
              </a:solidFill>
              <a:latin typeface="Arial"/>
              <a:ea typeface="华文新魏" panose="02010800040101010101" pitchFamily="2" charset="-122"/>
              <a:cs typeface="Arial"/>
              <a:sym typeface="Arial"/>
            </a:endParaRPr>
          </a:p>
        </p:txBody>
      </p:sp>
      <p:pic>
        <p:nvPicPr>
          <p:cNvPr id="27" name="图片 26"/>
          <p:cNvPicPr>
            <a:picLocks noChangeAspect="1"/>
          </p:cNvPicPr>
          <p:nvPr/>
        </p:nvPicPr>
        <p:blipFill>
          <a:blip r:embed="rId5"/>
          <a:stretch>
            <a:fillRect/>
          </a:stretch>
        </p:blipFill>
        <p:spPr>
          <a:xfrm>
            <a:off x="8968648" y="1991915"/>
            <a:ext cx="2423517" cy="1757765"/>
          </a:xfrm>
          <a:prstGeom prst="rect">
            <a:avLst/>
          </a:prstGeom>
          <a:ln w="19050">
            <a:solidFill>
              <a:schemeClr val="dk1"/>
            </a:solidFill>
          </a:ln>
        </p:spPr>
      </p:pic>
      <p:sp>
        <p:nvSpPr>
          <p:cNvPr id="28" name="文本框 27"/>
          <p:cNvSpPr txBox="1"/>
          <p:nvPr/>
        </p:nvSpPr>
        <p:spPr>
          <a:xfrm>
            <a:off x="1205614" y="4161152"/>
            <a:ext cx="3752553" cy="461665"/>
          </a:xfrm>
          <a:prstGeom prst="rect">
            <a:avLst/>
          </a:prstGeom>
          <a:noFill/>
        </p:spPr>
        <p:txBody>
          <a:bodyPr wrap="square" rtlCol="0">
            <a:spAutoFit/>
          </a:bodyPr>
          <a:lstStyle/>
          <a:p>
            <a:pPr defTabSz="914377">
              <a:defRPr/>
            </a:pPr>
            <a:r>
              <a:rPr lang="en-US" altLang="zh-CN" sz="2400" b="1" dirty="0">
                <a:solidFill>
                  <a:srgbClr val="292934"/>
                </a:solidFill>
                <a:latin typeface="Arial"/>
                <a:ea typeface="华文新魏" panose="02010800040101010101" pitchFamily="2" charset="-122"/>
                <a:cs typeface="Arial"/>
                <a:sym typeface="Arial"/>
              </a:rPr>
              <a:t>Internet of Things</a:t>
            </a:r>
            <a:endParaRPr lang="zh-CN" altLang="en-US" sz="2400" b="1" dirty="0">
              <a:solidFill>
                <a:srgbClr val="292934"/>
              </a:solidFill>
              <a:latin typeface="Arial"/>
              <a:ea typeface="华文新魏" panose="02010800040101010101" pitchFamily="2" charset="-122"/>
              <a:cs typeface="Arial"/>
              <a:sym typeface="Arial"/>
            </a:endParaRPr>
          </a:p>
        </p:txBody>
      </p:sp>
      <p:sp>
        <p:nvSpPr>
          <p:cNvPr id="29" name="文本框 28"/>
          <p:cNvSpPr txBox="1"/>
          <p:nvPr/>
        </p:nvSpPr>
        <p:spPr>
          <a:xfrm>
            <a:off x="4724845" y="4161151"/>
            <a:ext cx="3567569" cy="461665"/>
          </a:xfrm>
          <a:prstGeom prst="rect">
            <a:avLst/>
          </a:prstGeom>
          <a:noFill/>
        </p:spPr>
        <p:txBody>
          <a:bodyPr wrap="square" rtlCol="0">
            <a:spAutoFit/>
          </a:bodyPr>
          <a:lstStyle/>
          <a:p>
            <a:pPr algn="ctr" defTabSz="914377">
              <a:defRPr/>
            </a:pPr>
            <a:r>
              <a:rPr lang="en-US" altLang="zh-CN" sz="2400" b="1" dirty="0">
                <a:solidFill>
                  <a:srgbClr val="292934"/>
                </a:solidFill>
                <a:latin typeface="Arial"/>
                <a:ea typeface="华文新魏" panose="02010800040101010101" pitchFamily="2" charset="-122"/>
                <a:cs typeface="Arial"/>
                <a:sym typeface="Arial"/>
              </a:rPr>
              <a:t>Information Networks</a:t>
            </a:r>
            <a:endParaRPr lang="zh-CN" altLang="en-US" sz="2400" b="1" dirty="0">
              <a:solidFill>
                <a:srgbClr val="292934"/>
              </a:solidFill>
              <a:latin typeface="Arial"/>
              <a:ea typeface="华文新魏" panose="02010800040101010101" pitchFamily="2" charset="-122"/>
              <a:cs typeface="Arial"/>
              <a:sym typeface="Arial"/>
            </a:endParaRPr>
          </a:p>
        </p:txBody>
      </p:sp>
      <p:sp>
        <p:nvSpPr>
          <p:cNvPr id="30" name="文本框 29"/>
          <p:cNvSpPr txBox="1"/>
          <p:nvPr/>
        </p:nvSpPr>
        <p:spPr>
          <a:xfrm>
            <a:off x="8477398" y="4161151"/>
            <a:ext cx="3567569" cy="461665"/>
          </a:xfrm>
          <a:prstGeom prst="rect">
            <a:avLst/>
          </a:prstGeom>
          <a:noFill/>
        </p:spPr>
        <p:txBody>
          <a:bodyPr wrap="square" rtlCol="0">
            <a:spAutoFit/>
          </a:bodyPr>
          <a:lstStyle/>
          <a:p>
            <a:pPr algn="ctr" defTabSz="914377">
              <a:defRPr/>
            </a:pPr>
            <a:r>
              <a:rPr lang="en-US" altLang="zh-CN" sz="2400" b="1" dirty="0">
                <a:solidFill>
                  <a:srgbClr val="292934"/>
                </a:solidFill>
                <a:latin typeface="Arial"/>
                <a:ea typeface="华文新魏" panose="02010800040101010101" pitchFamily="2" charset="-122"/>
                <a:cs typeface="Arial"/>
                <a:sym typeface="Arial"/>
              </a:rPr>
              <a:t>Logistic Networks</a:t>
            </a:r>
            <a:endParaRPr lang="zh-CN" altLang="en-US" sz="2400" b="1" dirty="0">
              <a:solidFill>
                <a:srgbClr val="292934"/>
              </a:solidFill>
              <a:latin typeface="Arial"/>
              <a:ea typeface="华文新魏" panose="02010800040101010101" pitchFamily="2" charset="-122"/>
              <a:cs typeface="Arial"/>
              <a:sym typeface="Arial"/>
            </a:endParaRPr>
          </a:p>
        </p:txBody>
      </p:sp>
      <p:pic>
        <p:nvPicPr>
          <p:cNvPr id="31" name="图片 30"/>
          <p:cNvPicPr>
            <a:picLocks noChangeAspect="1"/>
          </p:cNvPicPr>
          <p:nvPr/>
        </p:nvPicPr>
        <p:blipFill>
          <a:blip r:embed="rId6"/>
          <a:stretch>
            <a:fillRect/>
          </a:stretch>
        </p:blipFill>
        <p:spPr>
          <a:xfrm>
            <a:off x="1124839" y="4781260"/>
            <a:ext cx="2669992" cy="1858033"/>
          </a:xfrm>
          <a:prstGeom prst="rect">
            <a:avLst/>
          </a:prstGeom>
          <a:ln w="25400">
            <a:noFill/>
          </a:ln>
        </p:spPr>
      </p:pic>
      <p:pic>
        <p:nvPicPr>
          <p:cNvPr id="2050" name="Picture 2" descr="æ¥çæºå¾å"/>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7477" y="4700019"/>
            <a:ext cx="2560752" cy="2020511"/>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Image result for logistics networ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1121" y="4828505"/>
            <a:ext cx="2725420" cy="18107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2141578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7051" y="1196752"/>
            <a:ext cx="9943028" cy="4876800"/>
          </a:xfrm>
        </p:spPr>
        <p:txBody>
          <a:bodyPr>
            <a:normAutofit/>
          </a:bodyPr>
          <a:lstStyle/>
          <a:p>
            <a:pPr>
              <a:lnSpc>
                <a:spcPct val="150000"/>
              </a:lnSpc>
            </a:pPr>
            <a:r>
              <a:rPr lang="en-US" altLang="zh-CN" sz="2667" b="1" dirty="0">
                <a:solidFill>
                  <a:schemeClr val="tx1"/>
                </a:solidFill>
              </a:rPr>
              <a:t>I  : Out-of-sample nodes</a:t>
            </a:r>
          </a:p>
          <a:p>
            <a:pPr>
              <a:lnSpc>
                <a:spcPct val="150000"/>
              </a:lnSpc>
            </a:pPr>
            <a:r>
              <a:rPr lang="en-US" altLang="zh-CN" sz="2667" b="1" dirty="0">
                <a:solidFill>
                  <a:schemeClr val="tx1"/>
                </a:solidFill>
              </a:rPr>
              <a:t>II : Incremental edges</a:t>
            </a:r>
          </a:p>
          <a:p>
            <a:pPr>
              <a:lnSpc>
                <a:spcPct val="150000"/>
              </a:lnSpc>
            </a:pPr>
            <a:r>
              <a:rPr lang="en-US" altLang="zh-CN" sz="2667" b="1" dirty="0">
                <a:solidFill>
                  <a:schemeClr val="tx1"/>
                </a:solidFill>
              </a:rPr>
              <a:t>III: Aggregated error</a:t>
            </a:r>
          </a:p>
          <a:p>
            <a:pPr>
              <a:lnSpc>
                <a:spcPct val="150000"/>
              </a:lnSpc>
            </a:pPr>
            <a:r>
              <a:rPr lang="en-US" altLang="zh-CN" sz="2667" b="1" dirty="0">
                <a:solidFill>
                  <a:schemeClr val="tx1"/>
                </a:solidFill>
              </a:rPr>
              <a:t>IV: Scalable optimization</a:t>
            </a:r>
            <a:endParaRPr lang="zh-CN" altLang="en-US" sz="2667" b="1" dirty="0">
              <a:solidFill>
                <a:schemeClr val="tx1"/>
              </a:solidFill>
            </a:endParaRPr>
          </a:p>
        </p:txBody>
      </p:sp>
      <p:sp>
        <p:nvSpPr>
          <p:cNvPr id="7" name="标题 1"/>
          <p:cNvSpPr txBox="1">
            <a:spLocks/>
          </p:cNvSpPr>
          <p:nvPr/>
        </p:nvSpPr>
        <p:spPr>
          <a:xfrm>
            <a:off x="226884" y="111740"/>
            <a:ext cx="11593408" cy="1325563"/>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3733" dirty="0">
                <a:sym typeface="Arial"/>
              </a:rPr>
              <a:t>Key problems in dynamic network embedding</a:t>
            </a:r>
            <a:endParaRPr lang="zh-CN" altLang="en-US" sz="3733" dirty="0">
              <a:sym typeface="Arial"/>
            </a:endParaRPr>
          </a:p>
        </p:txBody>
      </p:sp>
    </p:spTree>
    <p:extLst>
      <p:ext uri="{BB962C8B-B14F-4D97-AF65-F5344CB8AC3E}">
        <p14:creationId xmlns:p14="http://schemas.microsoft.com/office/powerpoint/2010/main" val="702572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7051" y="1340823"/>
            <a:ext cx="6431308" cy="4876800"/>
          </a:xfrm>
        </p:spPr>
        <p:txBody>
          <a:bodyPr/>
          <a:lstStyle/>
          <a:p>
            <a:pPr>
              <a:spcBef>
                <a:spcPts val="800"/>
              </a:spcBef>
            </a:pPr>
            <a:r>
              <a:rPr lang="en-US" altLang="zh-CN" sz="3200" b="1" dirty="0">
                <a:solidFill>
                  <a:schemeClr val="tx1"/>
                </a:solidFill>
              </a:rPr>
              <a:t>High-order proximity</a:t>
            </a:r>
          </a:p>
          <a:p>
            <a:pPr lvl="1">
              <a:spcBef>
                <a:spcPts val="800"/>
              </a:spcBef>
            </a:pPr>
            <a:r>
              <a:rPr lang="en-US" altLang="zh-CN" sz="2133" dirty="0">
                <a:solidFill>
                  <a:schemeClr val="tx1"/>
                </a:solidFill>
              </a:rPr>
              <a:t>Critical structural property of networks</a:t>
            </a:r>
          </a:p>
          <a:p>
            <a:pPr lvl="1">
              <a:spcBef>
                <a:spcPts val="800"/>
              </a:spcBef>
            </a:pPr>
            <a:r>
              <a:rPr lang="en-US" altLang="zh-CN" sz="2133" dirty="0">
                <a:solidFill>
                  <a:schemeClr val="tx1"/>
                </a:solidFill>
              </a:rPr>
              <a:t>Measure indirect relationship between nodes</a:t>
            </a:r>
          </a:p>
          <a:p>
            <a:pPr lvl="1">
              <a:spcBef>
                <a:spcPts val="800"/>
              </a:spcBef>
            </a:pPr>
            <a:r>
              <a:rPr lang="en-US" altLang="zh-CN" sz="2133" dirty="0">
                <a:solidFill>
                  <a:schemeClr val="tx1"/>
                </a:solidFill>
              </a:rPr>
              <a:t>Capture the structure of networks with different scales and </a:t>
            </a:r>
            <a:r>
              <a:rPr lang="en-US" altLang="zh-CN" sz="2133" dirty="0">
                <a:solidFill>
                  <a:schemeClr val="tx1"/>
                </a:solidFill>
                <a:ea typeface="华文楷体" panose="02010600040101010101" pitchFamily="2" charset="-122"/>
              </a:rPr>
              <a:t>sparsity</a:t>
            </a:r>
            <a:endParaRPr lang="en-US" altLang="zh-CN" sz="2133" dirty="0">
              <a:solidFill>
                <a:schemeClr val="tx1"/>
              </a:solidFill>
            </a:endParaRPr>
          </a:p>
        </p:txBody>
      </p:sp>
      <p:pic>
        <p:nvPicPr>
          <p:cNvPr id="5" name="图片 4"/>
          <p:cNvPicPr>
            <a:picLocks noChangeAspect="1"/>
          </p:cNvPicPr>
          <p:nvPr/>
        </p:nvPicPr>
        <p:blipFill>
          <a:blip r:embed="rId2"/>
          <a:stretch>
            <a:fillRect/>
          </a:stretch>
        </p:blipFill>
        <p:spPr>
          <a:xfrm>
            <a:off x="7105280" y="2112101"/>
            <a:ext cx="3867521" cy="2769193"/>
          </a:xfrm>
          <a:prstGeom prst="rect">
            <a:avLst/>
          </a:prstGeom>
        </p:spPr>
      </p:pic>
      <p:sp>
        <p:nvSpPr>
          <p:cNvPr id="8" name="圆角矩形 7"/>
          <p:cNvSpPr/>
          <p:nvPr/>
        </p:nvSpPr>
        <p:spPr>
          <a:xfrm>
            <a:off x="1082651" y="5561047"/>
            <a:ext cx="9997440" cy="8744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altLang="zh-CN" sz="2400" b="1" i="1" kern="0" dirty="0">
                <a:solidFill>
                  <a:srgbClr val="FFFFFF"/>
                </a:solidFill>
                <a:latin typeface="Arial"/>
                <a:ea typeface="宋体" panose="02010600030101010101" pitchFamily="2" charset="-122"/>
                <a:sym typeface="Arial"/>
              </a:rPr>
              <a:t>Network Embedding V.S. Traditional Graph Embedding</a:t>
            </a:r>
            <a:endParaRPr lang="zh-CN" altLang="en-US" sz="2400" b="1" i="1" kern="0" dirty="0">
              <a:solidFill>
                <a:srgbClr val="FFFFFF"/>
              </a:solidFill>
              <a:latin typeface="Arial"/>
              <a:ea typeface="宋体" panose="02010600030101010101" pitchFamily="2" charset="-122"/>
              <a:sym typeface="Arial"/>
            </a:endParaRPr>
          </a:p>
        </p:txBody>
      </p:sp>
      <p:sp>
        <p:nvSpPr>
          <p:cNvPr id="9" name="标题 1">
            <a:extLst>
              <a:ext uri="{FF2B5EF4-FFF2-40B4-BE49-F238E27FC236}">
                <a16:creationId xmlns:a16="http://schemas.microsoft.com/office/drawing/2014/main" id="{2C4C09E0-38DC-7740-BA9D-D21AE673EBA9}"/>
              </a:ext>
            </a:extLst>
          </p:cNvPr>
          <p:cNvSpPr txBox="1">
            <a:spLocks/>
          </p:cNvSpPr>
          <p:nvPr/>
        </p:nvSpPr>
        <p:spPr>
          <a:xfrm>
            <a:off x="437843" y="111739"/>
            <a:ext cx="11078549" cy="1325563"/>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28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3733" dirty="0">
                <a:sym typeface="Arial"/>
              </a:rPr>
              <a:t>Challenge: High-order Proximity</a:t>
            </a:r>
            <a:endParaRPr lang="zh-CN" altLang="en-US" sz="3733" dirty="0">
              <a:sym typeface="Arial"/>
            </a:endParaRPr>
          </a:p>
        </p:txBody>
      </p:sp>
    </p:spTree>
    <p:extLst>
      <p:ext uri="{BB962C8B-B14F-4D97-AF65-F5344CB8AC3E}">
        <p14:creationId xmlns:p14="http://schemas.microsoft.com/office/powerpoint/2010/main" val="2549589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248727" y="1791056"/>
            <a:ext cx="4176464" cy="2990400"/>
          </a:xfrm>
          <a:prstGeom prst="rect">
            <a:avLst/>
          </a:prstGeom>
        </p:spPr>
      </p:pic>
      <p:sp>
        <p:nvSpPr>
          <p:cNvPr id="7" name="标题 1"/>
          <p:cNvSpPr txBox="1">
            <a:spLocks/>
          </p:cNvSpPr>
          <p:nvPr/>
        </p:nvSpPr>
        <p:spPr>
          <a:xfrm>
            <a:off x="437843" y="111739"/>
            <a:ext cx="11280456" cy="1325563"/>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28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3733" dirty="0">
                <a:sym typeface="Arial"/>
              </a:rPr>
              <a:t>Challenge: High-order Proximity</a:t>
            </a:r>
            <a:endParaRPr lang="zh-CN" altLang="en-US" sz="3733" dirty="0">
              <a:sym typeface="Arial"/>
            </a:endParaRPr>
          </a:p>
        </p:txBody>
      </p:sp>
      <p:sp>
        <p:nvSpPr>
          <p:cNvPr id="2" name="矩形 1"/>
          <p:cNvSpPr/>
          <p:nvPr/>
        </p:nvSpPr>
        <p:spPr>
          <a:xfrm>
            <a:off x="1894312" y="1791057"/>
            <a:ext cx="4248472" cy="223984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defTabSz="1219170">
              <a:lnSpc>
                <a:spcPct val="150000"/>
              </a:lnSpc>
              <a:buClr>
                <a:srgbClr val="000000"/>
              </a:buClr>
            </a:pPr>
            <a:r>
              <a:rPr lang="en-US" altLang="zh-CN" sz="2400" b="1" kern="0" dirty="0">
                <a:solidFill>
                  <a:srgbClr val="FFC000"/>
                </a:solidFill>
                <a:latin typeface="Arial"/>
                <a:ea typeface="宋体" panose="02010600030101010101" pitchFamily="2" charset="-122"/>
                <a:sym typeface="Arial"/>
              </a:rPr>
              <a:t>I</a:t>
            </a:r>
            <a:r>
              <a:rPr lang="en-US" altLang="zh-CN" sz="2400" b="1" kern="0" dirty="0">
                <a:solidFill>
                  <a:srgbClr val="0070C0"/>
                </a:solidFill>
                <a:latin typeface="Arial"/>
                <a:ea typeface="宋体" panose="02010600030101010101" pitchFamily="2" charset="-122"/>
                <a:sym typeface="Arial"/>
              </a:rPr>
              <a:t>  </a:t>
            </a:r>
            <a:r>
              <a:rPr lang="en-US" altLang="zh-CN" sz="2400" b="1" kern="0" dirty="0">
                <a:solidFill>
                  <a:srgbClr val="000000"/>
                </a:solidFill>
                <a:latin typeface="Arial"/>
                <a:ea typeface="宋体" panose="02010600030101010101" pitchFamily="2" charset="-122"/>
                <a:sym typeface="Arial"/>
              </a:rPr>
              <a:t>: Out-of-sample nodes</a:t>
            </a:r>
          </a:p>
          <a:p>
            <a:pPr defTabSz="1219170">
              <a:lnSpc>
                <a:spcPct val="150000"/>
              </a:lnSpc>
              <a:buClr>
                <a:srgbClr val="000000"/>
              </a:buClr>
            </a:pPr>
            <a:r>
              <a:rPr lang="en-US" altLang="zh-CN" sz="2400" b="1" kern="0" dirty="0">
                <a:solidFill>
                  <a:srgbClr val="FFC000"/>
                </a:solidFill>
                <a:latin typeface="Arial"/>
                <a:ea typeface="宋体" panose="02010600030101010101" pitchFamily="2" charset="-122"/>
                <a:sym typeface="Arial"/>
              </a:rPr>
              <a:t>II </a:t>
            </a:r>
            <a:r>
              <a:rPr lang="en-US" altLang="zh-CN" sz="2400" b="1" kern="0" dirty="0">
                <a:solidFill>
                  <a:srgbClr val="000000"/>
                </a:solidFill>
                <a:latin typeface="Arial"/>
                <a:ea typeface="宋体" panose="02010600030101010101" pitchFamily="2" charset="-122"/>
                <a:sym typeface="Arial"/>
              </a:rPr>
              <a:t>: Incremental edges </a:t>
            </a:r>
          </a:p>
          <a:p>
            <a:pPr defTabSz="1219170">
              <a:lnSpc>
                <a:spcPct val="150000"/>
              </a:lnSpc>
              <a:buClr>
                <a:srgbClr val="000000"/>
              </a:buClr>
            </a:pPr>
            <a:r>
              <a:rPr lang="en-US" altLang="zh-CN" sz="2400" b="1" kern="0" dirty="0">
                <a:solidFill>
                  <a:srgbClr val="FFC000"/>
                </a:solidFill>
                <a:latin typeface="Arial"/>
                <a:ea typeface="宋体" panose="02010600030101010101" pitchFamily="2" charset="-122"/>
                <a:sym typeface="Arial"/>
              </a:rPr>
              <a:t>III</a:t>
            </a:r>
            <a:r>
              <a:rPr lang="en-US" altLang="zh-CN" sz="2400" b="1" kern="0" dirty="0">
                <a:solidFill>
                  <a:srgbClr val="000000"/>
                </a:solidFill>
                <a:latin typeface="Arial"/>
                <a:ea typeface="宋体" panose="02010600030101010101" pitchFamily="2" charset="-122"/>
                <a:sym typeface="Arial"/>
              </a:rPr>
              <a:t>: Aggregated error</a:t>
            </a:r>
          </a:p>
          <a:p>
            <a:pPr defTabSz="1219170">
              <a:lnSpc>
                <a:spcPct val="150000"/>
              </a:lnSpc>
              <a:buClr>
                <a:srgbClr val="000000"/>
              </a:buClr>
            </a:pPr>
            <a:r>
              <a:rPr lang="en-US" altLang="zh-CN" sz="2400" b="1" kern="0" dirty="0">
                <a:solidFill>
                  <a:srgbClr val="FFC000"/>
                </a:solidFill>
                <a:latin typeface="Arial"/>
                <a:ea typeface="宋体" panose="02010600030101010101" pitchFamily="2" charset="-122"/>
                <a:sym typeface="Arial"/>
              </a:rPr>
              <a:t>IV</a:t>
            </a:r>
            <a:r>
              <a:rPr lang="en-US" altLang="zh-CN" sz="2400" b="1" kern="0" dirty="0">
                <a:solidFill>
                  <a:srgbClr val="000000"/>
                </a:solidFill>
                <a:latin typeface="Arial"/>
                <a:ea typeface="宋体" panose="02010600030101010101" pitchFamily="2" charset="-122"/>
                <a:sym typeface="Arial"/>
              </a:rPr>
              <a:t>: Scalable optimization</a:t>
            </a:r>
            <a:endParaRPr lang="zh-CN" altLang="en-US" sz="2400" b="1" kern="0" dirty="0">
              <a:solidFill>
                <a:srgbClr val="000000"/>
              </a:solidFill>
              <a:latin typeface="Arial"/>
              <a:ea typeface="宋体" panose="02010600030101010101" pitchFamily="2" charset="-122"/>
              <a:sym typeface="Arial"/>
            </a:endParaRPr>
          </a:p>
        </p:txBody>
      </p:sp>
      <p:sp>
        <p:nvSpPr>
          <p:cNvPr id="9" name="圆角矩形 8"/>
          <p:cNvSpPr/>
          <p:nvPr/>
        </p:nvSpPr>
        <p:spPr>
          <a:xfrm>
            <a:off x="1725071" y="4539621"/>
            <a:ext cx="4963124" cy="5314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altLang="zh-CN" sz="2400" b="1" i="1" kern="0" dirty="0">
                <a:solidFill>
                  <a:srgbClr val="FFFFFF"/>
                </a:solidFill>
                <a:latin typeface="Arial"/>
                <a:ea typeface="宋体" panose="02010600030101010101" pitchFamily="2" charset="-122"/>
                <a:sym typeface="Arial"/>
              </a:rPr>
              <a:t>Preserve High-order Proximities</a:t>
            </a:r>
            <a:endParaRPr lang="zh-CN" altLang="en-US" sz="2400" b="1" i="1" kern="0" dirty="0">
              <a:solidFill>
                <a:srgbClr val="FFFFFF"/>
              </a:solidFill>
              <a:latin typeface="Arial"/>
              <a:ea typeface="宋体" panose="02010600030101010101" pitchFamily="2" charset="-122"/>
              <a:sym typeface="Arial"/>
            </a:endParaRPr>
          </a:p>
        </p:txBody>
      </p:sp>
      <p:sp>
        <p:nvSpPr>
          <p:cNvPr id="10" name="下箭头 9"/>
          <p:cNvSpPr/>
          <p:nvPr/>
        </p:nvSpPr>
        <p:spPr>
          <a:xfrm>
            <a:off x="3927181" y="4196563"/>
            <a:ext cx="558905" cy="28803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1" name="下箭头 10"/>
          <p:cNvSpPr/>
          <p:nvPr/>
        </p:nvSpPr>
        <p:spPr>
          <a:xfrm>
            <a:off x="3908337" y="5229200"/>
            <a:ext cx="558905" cy="28803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3" name="圆角矩形 12"/>
          <p:cNvSpPr/>
          <p:nvPr/>
        </p:nvSpPr>
        <p:spPr>
          <a:xfrm>
            <a:off x="1752128" y="5675385"/>
            <a:ext cx="6144072" cy="5314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r>
              <a:rPr lang="en-US" altLang="zh-CN" sz="2400" b="1" i="1" kern="0" dirty="0">
                <a:solidFill>
                  <a:srgbClr val="FFFF00"/>
                </a:solidFill>
                <a:latin typeface="Arial"/>
                <a:ea typeface="宋体" panose="02010600030101010101" pitchFamily="2" charset="-122"/>
                <a:sym typeface="Arial"/>
              </a:rPr>
              <a:t>Local Change </a:t>
            </a:r>
            <a:r>
              <a:rPr lang="en-US" altLang="zh-CN" sz="2400" b="1" i="1" kern="0" dirty="0">
                <a:solidFill>
                  <a:srgbClr val="FFFFFF"/>
                </a:solidFill>
                <a:latin typeface="Arial"/>
                <a:ea typeface="宋体" panose="02010600030101010101" pitchFamily="2" charset="-122"/>
                <a:sym typeface="Arial"/>
              </a:rPr>
              <a:t>leads to </a:t>
            </a:r>
            <a:r>
              <a:rPr lang="en-US" altLang="zh-CN" sz="2400" b="1" i="1" kern="0" dirty="0">
                <a:solidFill>
                  <a:srgbClr val="FFFF00"/>
                </a:solidFill>
                <a:latin typeface="Arial"/>
                <a:ea typeface="宋体" panose="02010600030101010101" pitchFamily="2" charset="-122"/>
                <a:sym typeface="Arial"/>
              </a:rPr>
              <a:t>Global Updating</a:t>
            </a:r>
            <a:endParaRPr lang="zh-CN" altLang="en-US" sz="2400" b="1" i="1" kern="0" dirty="0">
              <a:solidFill>
                <a:srgbClr val="FFFF00"/>
              </a:solidFill>
              <a:latin typeface="Arial"/>
              <a:ea typeface="宋体" panose="02010600030101010101" pitchFamily="2" charset="-122"/>
              <a:sym typeface="Arial"/>
            </a:endParaRPr>
          </a:p>
        </p:txBody>
      </p:sp>
    </p:spTree>
    <p:extLst>
      <p:ext uri="{BB962C8B-B14F-4D97-AF65-F5344CB8AC3E}">
        <p14:creationId xmlns:p14="http://schemas.microsoft.com/office/powerpoint/2010/main" val="126712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C1CA679C-DCB1-7C47-984B-3B9FF3D1C5F2}"/>
              </a:ext>
            </a:extLst>
          </p:cNvPr>
          <p:cNvSpPr>
            <a:spLocks noGrp="1"/>
          </p:cNvSpPr>
          <p:nvPr>
            <p:ph idx="1"/>
          </p:nvPr>
        </p:nvSpPr>
        <p:spPr>
          <a:xfrm>
            <a:off x="527051" y="1440000"/>
            <a:ext cx="9928872" cy="4876800"/>
          </a:xfrm>
        </p:spPr>
        <p:txBody>
          <a:bodyPr>
            <a:normAutofit/>
          </a:bodyPr>
          <a:lstStyle/>
          <a:p>
            <a:pPr>
              <a:lnSpc>
                <a:spcPct val="150000"/>
              </a:lnSpc>
            </a:pPr>
            <a:r>
              <a:rPr lang="en-US" altLang="zh-CN" sz="2667" b="1" dirty="0">
                <a:solidFill>
                  <a:srgbClr val="FF0000"/>
                </a:solidFill>
              </a:rPr>
              <a:t>I  : Out-of-sample nodes</a:t>
            </a:r>
          </a:p>
          <a:p>
            <a:pPr>
              <a:lnSpc>
                <a:spcPct val="150000"/>
              </a:lnSpc>
            </a:pPr>
            <a:r>
              <a:rPr lang="en-US" altLang="zh-CN" sz="2667" b="1" dirty="0">
                <a:solidFill>
                  <a:schemeClr val="tx1"/>
                </a:solidFill>
              </a:rPr>
              <a:t>II : Incremental edges </a:t>
            </a:r>
          </a:p>
          <a:p>
            <a:pPr>
              <a:lnSpc>
                <a:spcPct val="150000"/>
              </a:lnSpc>
            </a:pPr>
            <a:r>
              <a:rPr lang="en-US" altLang="zh-CN" sz="2667" b="1" dirty="0">
                <a:solidFill>
                  <a:schemeClr val="tx1"/>
                </a:solidFill>
              </a:rPr>
              <a:t>III: Aggregated error</a:t>
            </a:r>
          </a:p>
          <a:p>
            <a:pPr>
              <a:lnSpc>
                <a:spcPct val="150000"/>
              </a:lnSpc>
            </a:pPr>
            <a:r>
              <a:rPr lang="en-US" altLang="zh-CN" sz="2667" b="1" dirty="0">
                <a:solidFill>
                  <a:schemeClr val="tx1"/>
                </a:solidFill>
              </a:rPr>
              <a:t>IV: Scalable optimization</a:t>
            </a:r>
            <a:endParaRPr lang="zh-CN" altLang="en-US" sz="2667" b="1" dirty="0">
              <a:solidFill>
                <a:schemeClr val="tx1"/>
              </a:solidFill>
            </a:endParaRPr>
          </a:p>
        </p:txBody>
      </p:sp>
      <p:sp>
        <p:nvSpPr>
          <p:cNvPr id="9" name="Shape 60">
            <a:extLst>
              <a:ext uri="{FF2B5EF4-FFF2-40B4-BE49-F238E27FC236}">
                <a16:creationId xmlns:a16="http://schemas.microsoft.com/office/drawing/2014/main" id="{39C9670C-9D66-3A44-BD47-2BDF58F8F6A5}"/>
              </a:ext>
            </a:extLst>
          </p:cNvPr>
          <p:cNvSpPr txBox="1">
            <a:spLocks/>
          </p:cNvSpPr>
          <p:nvPr/>
        </p:nvSpPr>
        <p:spPr>
          <a:xfrm>
            <a:off x="415600" y="328433"/>
            <a:ext cx="11360800" cy="763600"/>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RPr/>
            </a:defPPr>
            <a:lvl1pPr algn="ctr" defTabSz="685800">
              <a:lnSpc>
                <a:spcPct val="90000"/>
              </a:lnSpc>
              <a:spcBef>
                <a:spcPct val="0"/>
              </a:spcBef>
              <a:buClrTx/>
              <a:buSzPts val="2800"/>
              <a:buNone/>
              <a:defRPr sz="28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3733" dirty="0">
                <a:sym typeface="Arial"/>
              </a:rPr>
              <a:t>Key problems in dynamic network embedding</a:t>
            </a:r>
          </a:p>
        </p:txBody>
      </p:sp>
    </p:spTree>
    <p:extLst>
      <p:ext uri="{BB962C8B-B14F-4D97-AF65-F5344CB8AC3E}">
        <p14:creationId xmlns:p14="http://schemas.microsoft.com/office/powerpoint/2010/main" val="35099240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329464"/>
            <a:ext cx="11360800" cy="763600"/>
          </a:xfrm>
        </p:spPr>
        <p:txBody>
          <a:bodyPr/>
          <a:lstStyle/>
          <a:p>
            <a:pPr algn="ctr"/>
            <a:r>
              <a:rPr lang="en-US" b="1" kern="1200" dirty="0">
                <a:solidFill>
                  <a:srgbClr val="7030A0"/>
                </a:solidFill>
                <a:latin typeface="微软雅黑" panose="020B0503020204020204" pitchFamily="34" charset="-122"/>
                <a:ea typeface="微软雅黑" panose="020B0503020204020204" pitchFamily="34" charset="-122"/>
                <a:cs typeface="+mj-cs"/>
              </a:rPr>
              <a:t>Problem</a:t>
            </a:r>
          </a:p>
        </p:txBody>
      </p:sp>
      <p:sp>
        <p:nvSpPr>
          <p:cNvPr id="6" name="Content Placeholder 5"/>
          <p:cNvSpPr>
            <a:spLocks noGrp="1"/>
          </p:cNvSpPr>
          <p:nvPr>
            <p:ph idx="1"/>
          </p:nvPr>
        </p:nvSpPr>
        <p:spPr>
          <a:xfrm>
            <a:off x="527051" y="1295062"/>
            <a:ext cx="10881011" cy="2389044"/>
          </a:xfrm>
        </p:spPr>
        <p:txBody>
          <a:bodyPr/>
          <a:lstStyle/>
          <a:p>
            <a:r>
              <a:rPr lang="en-US" sz="2667" dirty="0">
                <a:solidFill>
                  <a:schemeClr val="tx1"/>
                </a:solidFill>
              </a:rPr>
              <a:t> To infer </a:t>
            </a:r>
            <a:r>
              <a:rPr lang="en-US" sz="2667" dirty="0" err="1">
                <a:solidFill>
                  <a:schemeClr val="tx1"/>
                </a:solidFill>
              </a:rPr>
              <a:t>embeddings</a:t>
            </a:r>
            <a:r>
              <a:rPr lang="en-US" sz="2667" dirty="0">
                <a:solidFill>
                  <a:schemeClr val="tx1"/>
                </a:solidFill>
              </a:rPr>
              <a:t> for out-of-sample nodes.</a:t>
            </a:r>
          </a:p>
        </p:txBody>
      </p:sp>
      <mc:AlternateContent xmlns:mc="http://schemas.openxmlformats.org/markup-compatibility/2006" xmlns:a14="http://schemas.microsoft.com/office/drawing/2010/main">
        <mc:Choice Requires="a14">
          <p:sp>
            <p:nvSpPr>
              <p:cNvPr id="3" name="Rectangle 2"/>
              <p:cNvSpPr/>
              <p:nvPr/>
            </p:nvSpPr>
            <p:spPr>
              <a:xfrm>
                <a:off x="1756715" y="5170081"/>
                <a:ext cx="8937789" cy="1323439"/>
              </a:xfrm>
              <a:prstGeom prst="rect">
                <a:avLst/>
              </a:prstGeom>
            </p:spPr>
            <p:txBody>
              <a:bodyPr wrap="square">
                <a:spAutoFit/>
              </a:bodyPr>
              <a:lstStyle/>
              <a:p>
                <a:pPr marL="380990" indent="-380990" defTabSz="1219170">
                  <a:buClr>
                    <a:srgbClr val="ADADAD"/>
                  </a:buClr>
                  <a:buFont typeface="Arial" panose="020B0604020202020204" pitchFamily="34" charset="0"/>
                  <a:buChar char="•"/>
                </a:pPr>
                <a:r>
                  <a:rPr lang="en-US" sz="2000" kern="0" dirty="0">
                    <a:solidFill>
                      <a:srgbClr val="000000"/>
                    </a:solidFill>
                    <a:latin typeface="Arial"/>
                    <a:cs typeface="Arial"/>
                    <a:sym typeface="Arial"/>
                  </a:rPr>
                  <a:t> G=(V, E) evolves into G’=(V’, E’),  where </a:t>
                </a:r>
                <a:r>
                  <a:rPr lang="en-US" altLang="zh-CN" sz="2000" kern="0" dirty="0">
                    <a:solidFill>
                      <a:srgbClr val="000000"/>
                    </a:solidFill>
                    <a:latin typeface="Arial"/>
                    <a:cs typeface="Arial"/>
                    <a:sym typeface="Arial"/>
                  </a:rPr>
                  <a:t>V’ = V </a:t>
                </a:r>
                <a14:m>
                  <m:oMath xmlns:m="http://schemas.openxmlformats.org/officeDocument/2006/math">
                    <m:r>
                      <a:rPr lang="en-US" altLang="zh-CN" sz="2000" i="1" kern="0">
                        <a:solidFill>
                          <a:srgbClr val="000000"/>
                        </a:solidFill>
                        <a:latin typeface="Cambria Math" panose="02040503050406030204" pitchFamily="18" charset="0"/>
                        <a:sym typeface="Arial"/>
                      </a:rPr>
                      <m:t>∪ </m:t>
                    </m:r>
                  </m:oMath>
                </a14:m>
                <a:r>
                  <a:rPr lang="en-US" altLang="zh-CN" sz="2000" kern="0" dirty="0">
                    <a:solidFill>
                      <a:srgbClr val="000000"/>
                    </a:solidFill>
                    <a:latin typeface="Arial"/>
                    <a:cs typeface="Arial"/>
                    <a:sym typeface="Arial"/>
                  </a:rPr>
                  <a:t>V*.</a:t>
                </a:r>
                <a:endParaRPr lang="en-US" sz="2000" kern="0" dirty="0">
                  <a:solidFill>
                    <a:srgbClr val="000000"/>
                  </a:solidFill>
                  <a:latin typeface="Arial"/>
                  <a:cs typeface="Arial"/>
                  <a:sym typeface="Arial"/>
                </a:endParaRPr>
              </a:p>
              <a:p>
                <a:pPr marL="380990" lvl="1" indent="-380990" defTabSz="1219170">
                  <a:buClr>
                    <a:srgbClr val="ADADAD"/>
                  </a:buClr>
                  <a:buFont typeface="Arial" panose="020B0604020202020204" pitchFamily="34" charset="0"/>
                  <a:buChar char="•"/>
                </a:pPr>
                <a:r>
                  <a:rPr lang="en-US" sz="2000" kern="0" dirty="0">
                    <a:solidFill>
                      <a:srgbClr val="000000"/>
                    </a:solidFill>
                    <a:latin typeface="Arial"/>
                    <a:cs typeface="Arial"/>
                    <a:sym typeface="Arial"/>
                  </a:rPr>
                  <a:t> n old nodes: V = {v1,…,</a:t>
                </a:r>
                <a:r>
                  <a:rPr lang="en-US" sz="2000" kern="0" dirty="0" err="1">
                    <a:solidFill>
                      <a:srgbClr val="000000"/>
                    </a:solidFill>
                    <a:latin typeface="Arial"/>
                    <a:cs typeface="Arial"/>
                    <a:sym typeface="Arial"/>
                  </a:rPr>
                  <a:t>vn</a:t>
                </a:r>
                <a:r>
                  <a:rPr lang="en-US" sz="2000" kern="0" dirty="0">
                    <a:solidFill>
                      <a:srgbClr val="000000"/>
                    </a:solidFill>
                    <a:latin typeface="Arial"/>
                    <a:cs typeface="Arial"/>
                    <a:sym typeface="Arial"/>
                  </a:rPr>
                  <a:t>},  m new nodes: V* = {vn+1,…,</a:t>
                </a:r>
                <a:r>
                  <a:rPr lang="en-US" sz="2000" kern="0" dirty="0" err="1">
                    <a:solidFill>
                      <a:srgbClr val="000000"/>
                    </a:solidFill>
                    <a:latin typeface="Arial"/>
                    <a:cs typeface="Arial"/>
                    <a:sym typeface="Arial"/>
                  </a:rPr>
                  <a:t>vn+m</a:t>
                </a:r>
                <a:r>
                  <a:rPr lang="en-US" sz="2000" kern="0" dirty="0">
                    <a:solidFill>
                      <a:srgbClr val="000000"/>
                    </a:solidFill>
                    <a:latin typeface="Arial"/>
                    <a:cs typeface="Arial"/>
                    <a:sym typeface="Arial"/>
                  </a:rPr>
                  <a:t>}</a:t>
                </a:r>
              </a:p>
              <a:p>
                <a:pPr marL="380990" indent="-380990" defTabSz="1219170">
                  <a:buClr>
                    <a:srgbClr val="ADADAD"/>
                  </a:buClr>
                  <a:buFont typeface="Arial" panose="020B0604020202020204" pitchFamily="34" charset="0"/>
                  <a:buChar char="•"/>
                </a:pPr>
                <a:r>
                  <a:rPr lang="en-US" sz="2000" kern="0" dirty="0">
                    <a:solidFill>
                      <a:srgbClr val="000000"/>
                    </a:solidFill>
                    <a:latin typeface="Arial"/>
                    <a:cs typeface="Arial"/>
                    <a:sym typeface="Arial"/>
                  </a:rPr>
                  <a:t> Network embedding: f: V</a:t>
                </a:r>
                <a14:m>
                  <m:oMath xmlns:m="http://schemas.openxmlformats.org/officeDocument/2006/math">
                    <m:r>
                      <a:rPr lang="en-US" sz="2000" i="1" kern="0">
                        <a:solidFill>
                          <a:srgbClr val="000000"/>
                        </a:solidFill>
                        <a:latin typeface="Cambria Math" panose="02040503050406030204" pitchFamily="18" charset="0"/>
                        <a:sym typeface="Arial"/>
                      </a:rPr>
                      <m:t>→</m:t>
                    </m:r>
                  </m:oMath>
                </a14:m>
                <a:r>
                  <a:rPr lang="en-US" sz="2000" kern="0" dirty="0">
                    <a:solidFill>
                      <a:srgbClr val="000000"/>
                    </a:solidFill>
                    <a:latin typeface="Arial"/>
                    <a:cs typeface="Arial"/>
                    <a:sym typeface="Arial"/>
                  </a:rPr>
                  <a:t>Rd</a:t>
                </a:r>
              </a:p>
              <a:p>
                <a:pPr marL="380990" lvl="1" indent="-380990" defTabSz="1219170">
                  <a:buClr>
                    <a:srgbClr val="ADADAD"/>
                  </a:buClr>
                  <a:buFont typeface="Arial" panose="020B0604020202020204" pitchFamily="34" charset="0"/>
                  <a:buChar char="•"/>
                </a:pPr>
                <a:r>
                  <a:rPr lang="en-US" sz="2000" kern="0" dirty="0">
                    <a:solidFill>
                      <a:srgbClr val="000000"/>
                    </a:solidFill>
                    <a:latin typeface="Arial"/>
                    <a:cs typeface="Arial"/>
                    <a:sym typeface="Arial"/>
                  </a:rPr>
                  <a:t> We know f(v) for old nodes, want to infer f(v) for new nodes.</a:t>
                </a:r>
              </a:p>
            </p:txBody>
          </p:sp>
        </mc:Choice>
        <mc:Fallback xmlns="">
          <p:sp>
            <p:nvSpPr>
              <p:cNvPr id="3" name="Rectangle 2"/>
              <p:cNvSpPr>
                <a:spLocks noRot="1" noChangeAspect="1" noMove="1" noResize="1" noEditPoints="1" noAdjustHandles="1" noChangeArrowheads="1" noChangeShapeType="1" noTextEdit="1"/>
              </p:cNvSpPr>
              <p:nvPr/>
            </p:nvSpPr>
            <p:spPr>
              <a:xfrm>
                <a:off x="1756715" y="5170081"/>
                <a:ext cx="8937789" cy="1323439"/>
              </a:xfrm>
              <a:prstGeom prst="rect">
                <a:avLst/>
              </a:prstGeom>
              <a:blipFill>
                <a:blip r:embed="rId2"/>
                <a:stretch>
                  <a:fillRect l="-426" t="-1905" b="-6667"/>
                </a:stretch>
              </a:blipFill>
            </p:spPr>
            <p:txBody>
              <a:bodyPr/>
              <a:lstStyle/>
              <a:p>
                <a:r>
                  <a:rPr lang="en-US">
                    <a:noFill/>
                  </a:rPr>
                  <a:t> </a:t>
                </a:r>
              </a:p>
            </p:txBody>
          </p:sp>
        </mc:Fallback>
      </mc:AlternateContent>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314" y="2052038"/>
            <a:ext cx="6106545" cy="3039457"/>
          </a:xfrm>
          <a:prstGeom prst="rect">
            <a:avLst/>
          </a:prstGeom>
        </p:spPr>
      </p:pic>
    </p:spTree>
    <p:extLst>
      <p:ext uri="{BB962C8B-B14F-4D97-AF65-F5344CB8AC3E}">
        <p14:creationId xmlns:p14="http://schemas.microsoft.com/office/powerpoint/2010/main" val="2988654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331200"/>
            <a:ext cx="11360800" cy="763600"/>
          </a:xfrm>
          <a:noFill/>
          <a:ln>
            <a:noFill/>
          </a:ln>
        </p:spPr>
        <p:txBody>
          <a:bodyPr spcFirstLastPara="1" wrap="square" lIns="121900" tIns="121900" rIns="121900" bIns="121900" anchor="t" anchorCtr="0"/>
          <a:lstStyle/>
          <a:p>
            <a:pPr algn="ctr"/>
            <a:r>
              <a:rPr lang="en-US" b="1" kern="1200" dirty="0">
                <a:solidFill>
                  <a:srgbClr val="7030A0"/>
                </a:solidFill>
                <a:latin typeface="微软雅黑" panose="020B0503020204020204" pitchFamily="34" charset="-122"/>
                <a:ea typeface="微软雅黑" panose="020B0503020204020204" pitchFamily="34" charset="-122"/>
                <a:cs typeface="+mj-cs"/>
              </a:rPr>
              <a:t>Challenges</a:t>
            </a:r>
          </a:p>
        </p:txBody>
      </p:sp>
      <p:sp>
        <p:nvSpPr>
          <p:cNvPr id="3" name="Content Placeholder 2"/>
          <p:cNvSpPr>
            <a:spLocks noGrp="1"/>
          </p:cNvSpPr>
          <p:nvPr>
            <p:ph idx="1"/>
          </p:nvPr>
        </p:nvSpPr>
        <p:spPr>
          <a:xfrm>
            <a:off x="527051" y="1202296"/>
            <a:ext cx="10769560" cy="6051968"/>
          </a:xfrm>
        </p:spPr>
        <p:txBody>
          <a:bodyPr/>
          <a:lstStyle/>
          <a:p>
            <a:pPr>
              <a:spcBef>
                <a:spcPts val="800"/>
              </a:spcBef>
            </a:pPr>
            <a:r>
              <a:rPr lang="en-US" sz="2667" dirty="0">
                <a:solidFill>
                  <a:schemeClr val="tx1"/>
                </a:solidFill>
              </a:rPr>
              <a:t>Preserve network structures</a:t>
            </a:r>
          </a:p>
          <a:p>
            <a:pPr lvl="1">
              <a:spcBef>
                <a:spcPts val="800"/>
              </a:spcBef>
            </a:pPr>
            <a:r>
              <a:rPr lang="en-US" sz="2133" dirty="0">
                <a:solidFill>
                  <a:schemeClr val="tx1"/>
                </a:solidFill>
              </a:rPr>
              <a:t> e.g. high-order proximity</a:t>
            </a:r>
          </a:p>
          <a:p>
            <a:pPr lvl="1">
              <a:spcBef>
                <a:spcPts val="800"/>
              </a:spcBef>
            </a:pPr>
            <a:r>
              <a:rPr lang="en-US" sz="2133" dirty="0">
                <a:solidFill>
                  <a:schemeClr val="tx1"/>
                </a:solidFill>
              </a:rPr>
              <a:t> need to incorporate prior knowledge on networks</a:t>
            </a:r>
          </a:p>
          <a:p>
            <a:pPr lvl="1">
              <a:spcBef>
                <a:spcPts val="800"/>
              </a:spcBef>
            </a:pPr>
            <a:endParaRPr lang="en-US" sz="2133" dirty="0">
              <a:solidFill>
                <a:schemeClr val="tx1"/>
              </a:solidFill>
            </a:endParaRPr>
          </a:p>
          <a:p>
            <a:pPr>
              <a:spcBef>
                <a:spcPts val="800"/>
              </a:spcBef>
            </a:pPr>
            <a:r>
              <a:rPr lang="en-US" sz="2667" dirty="0">
                <a:solidFill>
                  <a:schemeClr val="tx1"/>
                </a:solidFill>
              </a:rPr>
              <a:t>Share similar characteristics with in-sample embeddings</a:t>
            </a:r>
          </a:p>
          <a:p>
            <a:pPr lvl="1">
              <a:spcBef>
                <a:spcPts val="800"/>
              </a:spcBef>
            </a:pPr>
            <a:r>
              <a:rPr lang="en-US" sz="2133" dirty="0">
                <a:solidFill>
                  <a:schemeClr val="tx1"/>
                </a:solidFill>
              </a:rPr>
              <a:t> e.g. magnitude, mean, variance</a:t>
            </a:r>
          </a:p>
          <a:p>
            <a:pPr lvl="1">
              <a:spcBef>
                <a:spcPts val="800"/>
              </a:spcBef>
            </a:pPr>
            <a:r>
              <a:rPr lang="en-US" sz="2133" dirty="0">
                <a:solidFill>
                  <a:schemeClr val="tx1"/>
                </a:solidFill>
              </a:rPr>
              <a:t> requires a model with great expressive power to fit the data well</a:t>
            </a:r>
          </a:p>
          <a:p>
            <a:pPr lvl="1">
              <a:spcBef>
                <a:spcPts val="800"/>
              </a:spcBef>
            </a:pPr>
            <a:endParaRPr lang="en-US" sz="2133" dirty="0">
              <a:solidFill>
                <a:schemeClr val="tx1"/>
              </a:solidFill>
            </a:endParaRPr>
          </a:p>
          <a:p>
            <a:pPr>
              <a:spcBef>
                <a:spcPts val="800"/>
              </a:spcBef>
            </a:pPr>
            <a:r>
              <a:rPr lang="en-US" sz="2667" dirty="0">
                <a:solidFill>
                  <a:schemeClr val="tx1"/>
                </a:solidFill>
              </a:rPr>
              <a:t> Low computational cost</a:t>
            </a:r>
          </a:p>
        </p:txBody>
      </p:sp>
      <p:sp>
        <p:nvSpPr>
          <p:cNvPr id="5" name="矩形 4"/>
          <p:cNvSpPr/>
          <p:nvPr/>
        </p:nvSpPr>
        <p:spPr>
          <a:xfrm>
            <a:off x="326454" y="6373091"/>
            <a:ext cx="11335957" cy="338554"/>
          </a:xfrm>
          <a:prstGeom prst="rect">
            <a:avLst/>
          </a:prstGeom>
        </p:spPr>
        <p:txBody>
          <a:bodyPr wrap="square">
            <a:spAutoFit/>
          </a:bodyPr>
          <a:lstStyle/>
          <a:p>
            <a:pPr algn="ctr" defTabSz="1219170">
              <a:buClr>
                <a:srgbClr val="000000"/>
              </a:buClr>
            </a:pPr>
            <a:r>
              <a:rPr lang="en-US" altLang="zh-CN" sz="1600" kern="0" dirty="0">
                <a:solidFill>
                  <a:srgbClr val="000000"/>
                </a:solidFill>
                <a:latin typeface="Arial"/>
                <a:cs typeface="Arial"/>
                <a:sym typeface="Arial"/>
              </a:rPr>
              <a:t>Jianxin Ma, et al. </a:t>
            </a:r>
            <a:r>
              <a:rPr lang="en-US" altLang="zh-CN" sz="1600" kern="0" dirty="0" err="1">
                <a:solidFill>
                  <a:srgbClr val="000000"/>
                </a:solidFill>
                <a:latin typeface="Arial"/>
                <a:cs typeface="Arial"/>
                <a:sym typeface="Arial"/>
              </a:rPr>
              <a:t>DepthLGP</a:t>
            </a:r>
            <a:r>
              <a:rPr lang="en-US" altLang="zh-CN" sz="1600" kern="0" dirty="0">
                <a:solidFill>
                  <a:srgbClr val="000000"/>
                </a:solidFill>
                <a:latin typeface="Arial"/>
                <a:cs typeface="Arial"/>
                <a:sym typeface="Arial"/>
              </a:rPr>
              <a:t>: Learning </a:t>
            </a:r>
            <a:r>
              <a:rPr lang="en-US" altLang="zh-CN" sz="1600" kern="0" dirty="0" err="1">
                <a:solidFill>
                  <a:srgbClr val="000000"/>
                </a:solidFill>
                <a:latin typeface="Arial"/>
                <a:cs typeface="Arial"/>
                <a:sym typeface="Arial"/>
              </a:rPr>
              <a:t>Embeddings</a:t>
            </a:r>
            <a:r>
              <a:rPr lang="en-US" altLang="zh-CN" sz="1600" kern="0" dirty="0">
                <a:solidFill>
                  <a:srgbClr val="000000"/>
                </a:solidFill>
                <a:latin typeface="Arial"/>
                <a:cs typeface="Arial"/>
                <a:sym typeface="Arial"/>
              </a:rPr>
              <a:t> of Out-of-Sample Nodes in Dynamic Networks. </a:t>
            </a:r>
            <a:r>
              <a:rPr lang="en-US" altLang="zh-CN" sz="1600" b="1" i="1" kern="0" dirty="0">
                <a:solidFill>
                  <a:srgbClr val="000000"/>
                </a:solidFill>
                <a:latin typeface="Arial"/>
                <a:cs typeface="Arial"/>
                <a:sym typeface="Arial"/>
              </a:rPr>
              <a:t>AAAI</a:t>
            </a:r>
            <a:r>
              <a:rPr lang="en-US" altLang="zh-CN" sz="1600" kern="0" dirty="0">
                <a:solidFill>
                  <a:srgbClr val="000000"/>
                </a:solidFill>
                <a:latin typeface="Arial"/>
                <a:cs typeface="Arial"/>
                <a:sym typeface="Arial"/>
              </a:rPr>
              <a:t>, 2018. </a:t>
            </a:r>
          </a:p>
        </p:txBody>
      </p:sp>
    </p:spTree>
    <p:extLst>
      <p:ext uri="{BB962C8B-B14F-4D97-AF65-F5344CB8AC3E}">
        <p14:creationId xmlns:p14="http://schemas.microsoft.com/office/powerpoint/2010/main" val="984022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601" y="331200"/>
            <a:ext cx="9691705" cy="990600"/>
          </a:xfrm>
          <a:noFill/>
          <a:ln>
            <a:noFill/>
          </a:ln>
        </p:spPr>
        <p:txBody>
          <a:bodyPr spcFirstLastPara="1" wrap="square" lIns="121900" tIns="121900" rIns="121900" bIns="121900" anchor="t" anchorCtr="0"/>
          <a:lstStyle/>
          <a:p>
            <a:pPr algn="ctr"/>
            <a:r>
              <a:rPr lang="en-US" b="1" kern="1200" dirty="0">
                <a:solidFill>
                  <a:srgbClr val="7030A0"/>
                </a:solidFill>
                <a:latin typeface="微软雅黑" panose="020B0503020204020204" pitchFamily="34" charset="-122"/>
                <a:ea typeface="微软雅黑" panose="020B0503020204020204" pitchFamily="34" charset="-122"/>
                <a:cs typeface="+mj-cs"/>
              </a:rPr>
              <a:t>Specific vs. General</a:t>
            </a:r>
          </a:p>
        </p:txBody>
      </p:sp>
      <p:sp>
        <p:nvSpPr>
          <p:cNvPr id="3" name="Content Placeholder 2"/>
          <p:cNvSpPr>
            <a:spLocks noGrp="1"/>
          </p:cNvSpPr>
          <p:nvPr>
            <p:ph idx="1"/>
          </p:nvPr>
        </p:nvSpPr>
        <p:spPr>
          <a:xfrm>
            <a:off x="527051" y="1228799"/>
            <a:ext cx="10903375" cy="6338191"/>
          </a:xfrm>
        </p:spPr>
        <p:txBody>
          <a:bodyPr>
            <a:noAutofit/>
          </a:bodyPr>
          <a:lstStyle/>
          <a:p>
            <a:pPr>
              <a:lnSpc>
                <a:spcPct val="100000"/>
              </a:lnSpc>
              <a:spcBef>
                <a:spcPts val="800"/>
              </a:spcBef>
            </a:pPr>
            <a:r>
              <a:rPr lang="en-US" sz="3200" dirty="0">
                <a:solidFill>
                  <a:schemeClr val="tx1"/>
                </a:solidFill>
              </a:rPr>
              <a:t> Specific </a:t>
            </a:r>
          </a:p>
          <a:p>
            <a:pPr lvl="1">
              <a:lnSpc>
                <a:spcPct val="100000"/>
              </a:lnSpc>
              <a:spcBef>
                <a:spcPts val="800"/>
              </a:spcBef>
            </a:pPr>
            <a:r>
              <a:rPr lang="en-US" sz="2400" dirty="0">
                <a:solidFill>
                  <a:schemeClr val="tx1"/>
                </a:solidFill>
              </a:rPr>
              <a:t> A new NE algorithm capable of handling OOS nodes.</a:t>
            </a:r>
          </a:p>
          <a:p>
            <a:pPr lvl="1">
              <a:lnSpc>
                <a:spcPct val="100000"/>
              </a:lnSpc>
              <a:spcBef>
                <a:spcPts val="800"/>
              </a:spcBef>
            </a:pPr>
            <a:endParaRPr lang="en-US" sz="2400" dirty="0">
              <a:solidFill>
                <a:schemeClr val="tx1"/>
              </a:solidFill>
            </a:endParaRPr>
          </a:p>
          <a:p>
            <a:pPr>
              <a:lnSpc>
                <a:spcPct val="100000"/>
              </a:lnSpc>
              <a:spcBef>
                <a:spcPts val="800"/>
              </a:spcBef>
            </a:pPr>
            <a:r>
              <a:rPr lang="en-US" sz="3200" dirty="0">
                <a:solidFill>
                  <a:schemeClr val="tx1"/>
                </a:solidFill>
              </a:rPr>
              <a:t> General</a:t>
            </a:r>
          </a:p>
          <a:p>
            <a:pPr lvl="1">
              <a:lnSpc>
                <a:spcPct val="100000"/>
              </a:lnSpc>
              <a:spcBef>
                <a:spcPts val="800"/>
              </a:spcBef>
            </a:pPr>
            <a:r>
              <a:rPr lang="en-US" sz="2400" dirty="0">
                <a:solidFill>
                  <a:schemeClr val="tx1"/>
                </a:solidFill>
              </a:rPr>
              <a:t> A solution that helps an arbitrary NE algorithm handle OOS nodes.</a:t>
            </a:r>
          </a:p>
          <a:p>
            <a:pPr lvl="1">
              <a:lnSpc>
                <a:spcPct val="100000"/>
              </a:lnSpc>
              <a:spcBef>
                <a:spcPts val="800"/>
              </a:spcBef>
            </a:pPr>
            <a:endParaRPr lang="en-US" sz="2400" dirty="0">
              <a:solidFill>
                <a:schemeClr val="tx1"/>
              </a:solidFill>
            </a:endParaRPr>
          </a:p>
          <a:p>
            <a:pPr>
              <a:lnSpc>
                <a:spcPct val="100000"/>
              </a:lnSpc>
              <a:spcBef>
                <a:spcPts val="800"/>
              </a:spcBef>
            </a:pPr>
            <a:r>
              <a:rPr lang="en-US" sz="3200" dirty="0">
                <a:solidFill>
                  <a:schemeClr val="tx1"/>
                </a:solidFill>
              </a:rPr>
              <a:t> We propose a </a:t>
            </a:r>
            <a:r>
              <a:rPr lang="en-US" sz="3200" b="1" dirty="0">
                <a:solidFill>
                  <a:schemeClr val="tx1"/>
                </a:solidFill>
              </a:rPr>
              <a:t>general</a:t>
            </a:r>
            <a:r>
              <a:rPr lang="en-US" sz="3200" dirty="0">
                <a:solidFill>
                  <a:schemeClr val="tx1"/>
                </a:solidFill>
              </a:rPr>
              <a:t> solution.</a:t>
            </a:r>
          </a:p>
          <a:p>
            <a:pPr lvl="1">
              <a:lnSpc>
                <a:spcPct val="100000"/>
              </a:lnSpc>
              <a:spcBef>
                <a:spcPts val="800"/>
              </a:spcBef>
            </a:pPr>
            <a:r>
              <a:rPr lang="en-US" sz="2400" dirty="0">
                <a:solidFill>
                  <a:schemeClr val="tx1"/>
                </a:solidFill>
              </a:rPr>
              <a:t> But it can be easily integrated into an existing NE algorithm (e.g. </a:t>
            </a:r>
            <a:r>
              <a:rPr lang="en-US" sz="2400" dirty="0" err="1">
                <a:solidFill>
                  <a:schemeClr val="tx1"/>
                </a:solidFill>
              </a:rPr>
              <a:t>DeepWalk</a:t>
            </a:r>
            <a:r>
              <a:rPr lang="en-US" sz="2400" dirty="0">
                <a:solidFill>
                  <a:schemeClr val="tx1"/>
                </a:solidFill>
              </a:rPr>
              <a:t>) to derive a </a:t>
            </a:r>
            <a:r>
              <a:rPr lang="en-US" sz="2400" b="1" dirty="0">
                <a:solidFill>
                  <a:schemeClr val="tx1"/>
                </a:solidFill>
              </a:rPr>
              <a:t>specific</a:t>
            </a:r>
            <a:r>
              <a:rPr lang="en-US" sz="2400" dirty="0">
                <a:solidFill>
                  <a:schemeClr val="tx1"/>
                </a:solidFill>
              </a:rPr>
              <a:t> algorithm (see the paper).</a:t>
            </a:r>
          </a:p>
        </p:txBody>
      </p:sp>
      <p:sp>
        <p:nvSpPr>
          <p:cNvPr id="5" name="矩形 4"/>
          <p:cNvSpPr/>
          <p:nvPr/>
        </p:nvSpPr>
        <p:spPr>
          <a:xfrm>
            <a:off x="326454" y="6373091"/>
            <a:ext cx="11335957" cy="338554"/>
          </a:xfrm>
          <a:prstGeom prst="rect">
            <a:avLst/>
          </a:prstGeom>
        </p:spPr>
        <p:txBody>
          <a:bodyPr wrap="square">
            <a:spAutoFit/>
          </a:bodyPr>
          <a:lstStyle/>
          <a:p>
            <a:pPr algn="ctr" defTabSz="1219170">
              <a:buClr>
                <a:srgbClr val="000000"/>
              </a:buClr>
            </a:pPr>
            <a:r>
              <a:rPr lang="en-US" altLang="zh-CN" sz="1600" kern="0" dirty="0">
                <a:solidFill>
                  <a:srgbClr val="000000"/>
                </a:solidFill>
                <a:latin typeface="Arial"/>
                <a:cs typeface="Arial"/>
                <a:sym typeface="Arial"/>
              </a:rPr>
              <a:t>Jianxin Ma, et al. </a:t>
            </a:r>
            <a:r>
              <a:rPr lang="en-US" altLang="zh-CN" sz="1600" kern="0" dirty="0" err="1">
                <a:solidFill>
                  <a:srgbClr val="000000"/>
                </a:solidFill>
                <a:latin typeface="Arial"/>
                <a:cs typeface="Arial"/>
                <a:sym typeface="Arial"/>
              </a:rPr>
              <a:t>DepthLGP</a:t>
            </a:r>
            <a:r>
              <a:rPr lang="en-US" altLang="zh-CN" sz="1600" kern="0" dirty="0">
                <a:solidFill>
                  <a:srgbClr val="000000"/>
                </a:solidFill>
                <a:latin typeface="Arial"/>
                <a:cs typeface="Arial"/>
                <a:sym typeface="Arial"/>
              </a:rPr>
              <a:t>: Learning </a:t>
            </a:r>
            <a:r>
              <a:rPr lang="en-US" altLang="zh-CN" sz="1600" kern="0" dirty="0" err="1">
                <a:solidFill>
                  <a:srgbClr val="000000"/>
                </a:solidFill>
                <a:latin typeface="Arial"/>
                <a:cs typeface="Arial"/>
                <a:sym typeface="Arial"/>
              </a:rPr>
              <a:t>Embeddings</a:t>
            </a:r>
            <a:r>
              <a:rPr lang="en-US" altLang="zh-CN" sz="1600" kern="0" dirty="0">
                <a:solidFill>
                  <a:srgbClr val="000000"/>
                </a:solidFill>
                <a:latin typeface="Arial"/>
                <a:cs typeface="Arial"/>
                <a:sym typeface="Arial"/>
              </a:rPr>
              <a:t> of Out-of-Sample Nodes in Dynamic Networks. </a:t>
            </a:r>
            <a:r>
              <a:rPr lang="en-US" altLang="zh-CN" sz="1600" b="1" i="1" kern="0" dirty="0">
                <a:solidFill>
                  <a:srgbClr val="000000"/>
                </a:solidFill>
                <a:latin typeface="Arial"/>
                <a:cs typeface="Arial"/>
                <a:sym typeface="Arial"/>
              </a:rPr>
              <a:t>AAAI</a:t>
            </a:r>
            <a:r>
              <a:rPr lang="en-US" altLang="zh-CN" sz="1600" kern="0" dirty="0">
                <a:solidFill>
                  <a:srgbClr val="000000"/>
                </a:solidFill>
                <a:latin typeface="Arial"/>
                <a:cs typeface="Arial"/>
                <a:sym typeface="Arial"/>
              </a:rPr>
              <a:t>, 2018. </a:t>
            </a:r>
          </a:p>
        </p:txBody>
      </p:sp>
    </p:spTree>
    <p:extLst>
      <p:ext uri="{BB962C8B-B14F-4D97-AF65-F5344CB8AC3E}">
        <p14:creationId xmlns:p14="http://schemas.microsoft.com/office/powerpoint/2010/main" val="1667863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331200"/>
            <a:ext cx="11360800" cy="763600"/>
          </a:xfrm>
          <a:noFill/>
          <a:ln>
            <a:noFill/>
          </a:ln>
        </p:spPr>
        <p:txBody>
          <a:bodyPr spcFirstLastPara="1" wrap="square" lIns="121900" tIns="121900" rIns="121900" bIns="121900" anchor="t" anchorCtr="0"/>
          <a:lstStyle/>
          <a:p>
            <a:pPr algn="ctr"/>
            <a:r>
              <a:rPr lang="en-US" b="1" kern="1200" dirty="0" err="1">
                <a:solidFill>
                  <a:srgbClr val="7030A0"/>
                </a:solidFill>
                <a:latin typeface="微软雅黑" panose="020B0503020204020204" pitchFamily="34" charset="-122"/>
                <a:ea typeface="微软雅黑" panose="020B0503020204020204" pitchFamily="34" charset="-122"/>
                <a:cs typeface="+mj-cs"/>
              </a:rPr>
              <a:t>DepthLGP</a:t>
            </a:r>
            <a:endParaRPr lang="en-US"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6" name="Content Placeholder 5"/>
          <p:cNvSpPr>
            <a:spLocks noGrp="1"/>
          </p:cNvSpPr>
          <p:nvPr>
            <p:ph idx="1"/>
          </p:nvPr>
        </p:nvSpPr>
        <p:spPr>
          <a:xfrm>
            <a:off x="527051" y="1130504"/>
            <a:ext cx="11360800" cy="4555200"/>
          </a:xfrm>
        </p:spPr>
        <p:txBody>
          <a:bodyPr/>
          <a:lstStyle/>
          <a:p>
            <a:r>
              <a:rPr lang="en-US" dirty="0">
                <a:solidFill>
                  <a:schemeClr val="tx1"/>
                </a:solidFill>
              </a:rPr>
              <a:t>Nonparametric probabilistic modeling + Deep Learning</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807" y="1890874"/>
            <a:ext cx="6625255" cy="4240823"/>
          </a:xfrm>
          <a:prstGeom prst="rect">
            <a:avLst/>
          </a:prstGeom>
        </p:spPr>
      </p:pic>
      <p:sp>
        <p:nvSpPr>
          <p:cNvPr id="7" name="矩形 6"/>
          <p:cNvSpPr/>
          <p:nvPr/>
        </p:nvSpPr>
        <p:spPr>
          <a:xfrm>
            <a:off x="326454" y="6373091"/>
            <a:ext cx="11335957" cy="338554"/>
          </a:xfrm>
          <a:prstGeom prst="rect">
            <a:avLst/>
          </a:prstGeom>
        </p:spPr>
        <p:txBody>
          <a:bodyPr wrap="square">
            <a:spAutoFit/>
          </a:bodyPr>
          <a:lstStyle/>
          <a:p>
            <a:pPr algn="ctr" defTabSz="1219170">
              <a:buClr>
                <a:srgbClr val="000000"/>
              </a:buClr>
            </a:pPr>
            <a:r>
              <a:rPr lang="en-US" altLang="zh-CN" sz="1600" kern="0" dirty="0">
                <a:solidFill>
                  <a:srgbClr val="000000"/>
                </a:solidFill>
                <a:latin typeface="Arial"/>
                <a:cs typeface="Arial"/>
                <a:sym typeface="Arial"/>
              </a:rPr>
              <a:t>Jianxin Ma, et al. </a:t>
            </a:r>
            <a:r>
              <a:rPr lang="en-US" altLang="zh-CN" sz="1600" kern="0" dirty="0" err="1">
                <a:solidFill>
                  <a:srgbClr val="000000"/>
                </a:solidFill>
                <a:latin typeface="Arial"/>
                <a:cs typeface="Arial"/>
                <a:sym typeface="Arial"/>
              </a:rPr>
              <a:t>DepthLGP</a:t>
            </a:r>
            <a:r>
              <a:rPr lang="en-US" altLang="zh-CN" sz="1600" kern="0" dirty="0">
                <a:solidFill>
                  <a:srgbClr val="000000"/>
                </a:solidFill>
                <a:latin typeface="Arial"/>
                <a:cs typeface="Arial"/>
                <a:sym typeface="Arial"/>
              </a:rPr>
              <a:t>: Learning </a:t>
            </a:r>
            <a:r>
              <a:rPr lang="en-US" altLang="zh-CN" sz="1600" kern="0" dirty="0" err="1">
                <a:solidFill>
                  <a:srgbClr val="000000"/>
                </a:solidFill>
                <a:latin typeface="Arial"/>
                <a:cs typeface="Arial"/>
                <a:sym typeface="Arial"/>
              </a:rPr>
              <a:t>Embeddings</a:t>
            </a:r>
            <a:r>
              <a:rPr lang="en-US" altLang="zh-CN" sz="1600" kern="0" dirty="0">
                <a:solidFill>
                  <a:srgbClr val="000000"/>
                </a:solidFill>
                <a:latin typeface="Arial"/>
                <a:cs typeface="Arial"/>
                <a:sym typeface="Arial"/>
              </a:rPr>
              <a:t> of Out-of-Sample Nodes in Dynamic Networks. </a:t>
            </a:r>
            <a:r>
              <a:rPr lang="en-US" altLang="zh-CN" sz="1600" b="1" i="1" kern="0" dirty="0">
                <a:solidFill>
                  <a:srgbClr val="000000"/>
                </a:solidFill>
                <a:latin typeface="Arial"/>
                <a:cs typeface="Arial"/>
                <a:sym typeface="Arial"/>
              </a:rPr>
              <a:t>AAAI</a:t>
            </a:r>
            <a:r>
              <a:rPr lang="en-US" altLang="zh-CN" sz="1600" kern="0" dirty="0">
                <a:solidFill>
                  <a:srgbClr val="000000"/>
                </a:solidFill>
                <a:latin typeface="Arial"/>
                <a:cs typeface="Arial"/>
                <a:sym typeface="Arial"/>
              </a:rPr>
              <a:t>, 2018. </a:t>
            </a:r>
          </a:p>
        </p:txBody>
      </p:sp>
    </p:spTree>
    <p:extLst>
      <p:ext uri="{BB962C8B-B14F-4D97-AF65-F5344CB8AC3E}">
        <p14:creationId xmlns:p14="http://schemas.microsoft.com/office/powerpoint/2010/main" val="852423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7051" y="1108052"/>
                <a:ext cx="10769560" cy="4876800"/>
              </a:xfrm>
            </p:spPr>
            <p:txBody>
              <a:bodyPr>
                <a:normAutofit/>
              </a:bodyPr>
              <a:lstStyle/>
              <a:p>
                <a:pPr marL="457189"/>
                <a:r>
                  <a:rPr lang="en-US" dirty="0">
                    <a:solidFill>
                      <a:schemeClr val="tx1"/>
                    </a:solidFill>
                  </a:rPr>
                  <a:t>Design</a:t>
                </a:r>
                <a:r>
                  <a:rPr lang="en-US" altLang="zh-CN" dirty="0">
                    <a:solidFill>
                      <a:schemeClr val="tx1"/>
                    </a:solidFill>
                  </a:rPr>
                  <a:t> a kernel </a:t>
                </a:r>
                <a:r>
                  <a:rPr lang="en-US" dirty="0">
                    <a:solidFill>
                      <a:schemeClr val="tx1"/>
                    </a:solidFill>
                  </a:rPr>
                  <a:t>for the </a:t>
                </a:r>
                <a:r>
                  <a:rPr lang="en-US" i="1" dirty="0">
                    <a:solidFill>
                      <a:schemeClr val="tx1"/>
                    </a:solidFill>
                  </a:rPr>
                  <a:t>k</a:t>
                </a:r>
                <a:r>
                  <a:rPr lang="en-US" dirty="0">
                    <a:solidFill>
                      <a:schemeClr val="tx1"/>
                    </a:solidFill>
                  </a:rPr>
                  <a:t>th (</a:t>
                </a:r>
                <a:r>
                  <a:rPr lang="en-US" i="1" dirty="0">
                    <a:solidFill>
                      <a:schemeClr val="tx1"/>
                    </a:solidFill>
                  </a:rPr>
                  <a:t>k=1,…,s</a:t>
                </a:r>
                <a:r>
                  <a:rPr lang="en-US" dirty="0">
                    <a:solidFill>
                      <a:schemeClr val="tx1"/>
                    </a:solidFill>
                  </a:rPr>
                  <a:t>) dimension of </a:t>
                </a:r>
                <a:r>
                  <a:rPr lang="en-US" i="1" dirty="0">
                    <a:solidFill>
                      <a:schemeClr val="tx1"/>
                    </a:solidFill>
                  </a:rPr>
                  <a:t>h</a:t>
                </a:r>
                <a:r>
                  <a:rPr lang="en-US" dirty="0">
                    <a:solidFill>
                      <a:schemeClr val="tx1"/>
                    </a:solidFill>
                  </a:rPr>
                  <a:t>(</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7051" y="1108052"/>
                <a:ext cx="10769560" cy="4876800"/>
              </a:xfrm>
              <a:blipFill>
                <a:blip r:embed="rId3"/>
                <a:stretch>
                  <a:fillRect/>
                </a:stretch>
              </a:blipFill>
            </p:spPr>
            <p:txBody>
              <a:bodyPr/>
              <a:lstStyle/>
              <a:p>
                <a:r>
                  <a:rPr lang="en-US">
                    <a:noFill/>
                  </a:rPr>
                  <a:t> </a:t>
                </a:r>
              </a:p>
            </p:txBody>
          </p:sp>
        </mc:Fallback>
      </mc:AlternateContent>
      <p:sp>
        <p:nvSpPr>
          <p:cNvPr id="6" name="Rectangle 5"/>
          <p:cNvSpPr/>
          <p:nvPr/>
        </p:nvSpPr>
        <p:spPr>
          <a:xfrm>
            <a:off x="527051" y="5522703"/>
            <a:ext cx="10769560" cy="1385316"/>
          </a:xfrm>
          <a:prstGeom prst="rect">
            <a:avLst/>
          </a:prstGeom>
        </p:spPr>
        <p:txBody>
          <a:bodyPr wrap="square">
            <a:spAutoFit/>
          </a:bodyPr>
          <a:lstStyle/>
          <a:p>
            <a:pPr defTabSz="1219170">
              <a:lnSpc>
                <a:spcPct val="150000"/>
              </a:lnSpc>
              <a:buClr>
                <a:srgbClr val="000000"/>
              </a:buClr>
            </a:pPr>
            <a:r>
              <a:rPr lang="en-US" sz="1867" kern="0" baseline="30000" dirty="0">
                <a:solidFill>
                  <a:srgbClr val="000000"/>
                </a:solidFill>
                <a:latin typeface="Arial"/>
                <a:cs typeface="Arial"/>
                <a:sym typeface="Arial"/>
              </a:rPr>
              <a:t>1</a:t>
            </a:r>
            <a:r>
              <a:rPr lang="en-US" sz="1867" kern="0" dirty="0">
                <a:solidFill>
                  <a:srgbClr val="000000"/>
                </a:solidFill>
                <a:latin typeface="Arial"/>
                <a:cs typeface="Arial"/>
                <a:sym typeface="Arial"/>
              </a:rPr>
              <a:t>The matrix inversion can be bypassed without approximation.</a:t>
            </a:r>
          </a:p>
          <a:p>
            <a:pPr defTabSz="1219170">
              <a:buClr>
                <a:srgbClr val="000000"/>
              </a:buClr>
            </a:pPr>
            <a:r>
              <a:rPr lang="en-US" sz="1867" kern="0" baseline="30000" dirty="0">
                <a:solidFill>
                  <a:srgbClr val="000000"/>
                </a:solidFill>
                <a:latin typeface="Arial"/>
                <a:cs typeface="Arial"/>
                <a:sym typeface="Arial"/>
              </a:rPr>
              <a:t>2</a:t>
            </a:r>
            <a:r>
              <a:rPr lang="en-US" sz="1867" kern="0" dirty="0">
                <a:solidFill>
                  <a:srgbClr val="000000"/>
                </a:solidFill>
                <a:latin typeface="Arial"/>
                <a:cs typeface="Arial"/>
                <a:sym typeface="Arial"/>
              </a:rPr>
              <a:t>a</a:t>
            </a:r>
            <a:r>
              <a:rPr lang="en-US" sz="1867" kern="0" baseline="30000" dirty="0">
                <a:solidFill>
                  <a:srgbClr val="000000"/>
                </a:solidFill>
                <a:latin typeface="Arial"/>
                <a:cs typeface="Arial"/>
                <a:sym typeface="Arial"/>
              </a:rPr>
              <a:t>(</a:t>
            </a:r>
            <a:r>
              <a:rPr lang="en-US" sz="1867" i="1" kern="0" baseline="30000" dirty="0">
                <a:solidFill>
                  <a:srgbClr val="000000"/>
                </a:solidFill>
                <a:latin typeface="Arial"/>
                <a:cs typeface="Arial"/>
                <a:sym typeface="Arial"/>
              </a:rPr>
              <a:t>k</a:t>
            </a:r>
            <a:r>
              <a:rPr lang="en-US" sz="1867" kern="0" baseline="30000" dirty="0">
                <a:solidFill>
                  <a:srgbClr val="000000"/>
                </a:solidFill>
                <a:latin typeface="Arial"/>
                <a:cs typeface="Arial"/>
                <a:sym typeface="Arial"/>
              </a:rPr>
              <a:t>)</a:t>
            </a:r>
            <a:r>
              <a:rPr lang="en-US" sz="1867" kern="0" baseline="-25000" dirty="0">
                <a:solidFill>
                  <a:srgbClr val="000000"/>
                </a:solidFill>
                <a:latin typeface="Arial"/>
                <a:cs typeface="Arial"/>
                <a:sym typeface="Arial"/>
              </a:rPr>
              <a:t>v</a:t>
            </a:r>
            <a:r>
              <a:rPr lang="en-US" altLang="zh-CN" sz="1867" kern="0" dirty="0">
                <a:solidFill>
                  <a:srgbClr val="000000"/>
                </a:solidFill>
                <a:latin typeface="Arial"/>
                <a:cs typeface="Arial"/>
                <a:sym typeface="Arial"/>
              </a:rPr>
              <a:t> indicates how much attention we pay to a node. It is learned for an in-sample node, but fixed to one for an OOS node, as we are always interested in OOS nodes.</a:t>
            </a:r>
          </a:p>
          <a:p>
            <a:pPr defTabSz="1219170">
              <a:buClr>
                <a:srgbClr val="000000"/>
              </a:buClr>
            </a:pPr>
            <a:endParaRPr lang="en-US" sz="1867" kern="0" dirty="0">
              <a:solidFill>
                <a:srgbClr val="ADADAD"/>
              </a:solidFill>
              <a:latin typeface="Arial"/>
              <a:cs typeface="Arial"/>
              <a:sym typeface="Arial"/>
            </a:endParaRPr>
          </a:p>
        </p:txBody>
      </p:sp>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5640" y="2691781"/>
            <a:ext cx="5904656" cy="1975675"/>
          </a:xfrm>
          <a:prstGeom prst="rect">
            <a:avLst/>
          </a:prstGeom>
        </p:spPr>
      </p:pic>
      <p:sp>
        <p:nvSpPr>
          <p:cNvPr id="9" name="Rectangle 8"/>
          <p:cNvSpPr/>
          <p:nvPr/>
        </p:nvSpPr>
        <p:spPr>
          <a:xfrm>
            <a:off x="2433464" y="2213737"/>
            <a:ext cx="4572000" cy="400110"/>
          </a:xfrm>
          <a:prstGeom prst="rect">
            <a:avLst/>
          </a:prstGeom>
        </p:spPr>
        <p:txBody>
          <a:bodyPr>
            <a:spAutoFit/>
          </a:bodyPr>
          <a:lstStyle/>
          <a:p>
            <a:pPr algn="ctr" defTabSz="1219170">
              <a:buClr>
                <a:srgbClr val="000000"/>
              </a:buClr>
            </a:pPr>
            <a:r>
              <a:rPr lang="en-US" sz="2000" kern="0" dirty="0">
                <a:solidFill>
                  <a:srgbClr val="FFC000"/>
                </a:solidFill>
                <a:latin typeface="Arial"/>
                <a:cs typeface="Arial"/>
                <a:sym typeface="Arial"/>
              </a:rPr>
              <a:t>First-order Proximity</a:t>
            </a:r>
            <a:endParaRPr lang="en-US" sz="2000" kern="0" baseline="-25000" dirty="0">
              <a:solidFill>
                <a:srgbClr val="FFC000"/>
              </a:solidFill>
              <a:latin typeface="Arial"/>
              <a:cs typeface="Arial"/>
              <a:sym typeface="Arial"/>
            </a:endParaRPr>
          </a:p>
        </p:txBody>
      </p:sp>
      <p:sp>
        <p:nvSpPr>
          <p:cNvPr id="10" name="Rectangle 9"/>
          <p:cNvSpPr/>
          <p:nvPr/>
        </p:nvSpPr>
        <p:spPr>
          <a:xfrm>
            <a:off x="3981636" y="4207339"/>
            <a:ext cx="2880320" cy="460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11" name="Rectangle 10"/>
          <p:cNvSpPr/>
          <p:nvPr/>
        </p:nvSpPr>
        <p:spPr>
          <a:xfrm>
            <a:off x="3981636" y="4968738"/>
            <a:ext cx="4572000" cy="615553"/>
          </a:xfrm>
          <a:prstGeom prst="rect">
            <a:avLst/>
          </a:prstGeom>
        </p:spPr>
        <p:txBody>
          <a:bodyPr>
            <a:spAutoFit/>
          </a:bodyPr>
          <a:lstStyle/>
          <a:p>
            <a:pPr algn="ctr" defTabSz="1219170">
              <a:buClr>
                <a:srgbClr val="000000"/>
              </a:buClr>
            </a:pPr>
            <a:r>
              <a:rPr lang="en-US" sz="2000" kern="0" dirty="0">
                <a:solidFill>
                  <a:srgbClr val="FFC000"/>
                </a:solidFill>
                <a:latin typeface="Arial"/>
                <a:cs typeface="Arial"/>
                <a:sym typeface="Arial"/>
              </a:rPr>
              <a:t>Node Weights</a:t>
            </a:r>
          </a:p>
          <a:p>
            <a:pPr algn="ctr" defTabSz="1219170">
              <a:buClr>
                <a:srgbClr val="000000"/>
              </a:buClr>
            </a:pPr>
            <a:r>
              <a:rPr lang="en-US" sz="1400" kern="0" dirty="0">
                <a:solidFill>
                  <a:srgbClr val="FFC000"/>
                </a:solidFill>
                <a:latin typeface="Arial"/>
                <a:cs typeface="Arial"/>
                <a:sym typeface="Arial"/>
              </a:rPr>
              <a:t>(to prune un</a:t>
            </a:r>
            <a:r>
              <a:rPr lang="en-US" altLang="zh-CN" sz="1400" kern="0" dirty="0">
                <a:solidFill>
                  <a:srgbClr val="FFC000"/>
                </a:solidFill>
                <a:latin typeface="Arial"/>
                <a:cs typeface="Arial"/>
                <a:sym typeface="Arial"/>
              </a:rPr>
              <a:t>informative nodes)</a:t>
            </a:r>
            <a:endParaRPr lang="en-US" sz="1400" kern="0" baseline="-25000" dirty="0">
              <a:solidFill>
                <a:srgbClr val="FFC000"/>
              </a:solidFill>
              <a:latin typeface="Arial"/>
              <a:cs typeface="Arial"/>
              <a:sym typeface="Arial"/>
            </a:endParaRPr>
          </a:p>
        </p:txBody>
      </p:sp>
      <p:sp>
        <p:nvSpPr>
          <p:cNvPr id="12" name="Rectangle 11"/>
          <p:cNvSpPr/>
          <p:nvPr/>
        </p:nvSpPr>
        <p:spPr>
          <a:xfrm>
            <a:off x="4531568" y="2885965"/>
            <a:ext cx="1368152" cy="5635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13" name="Rectangle 12"/>
          <p:cNvSpPr/>
          <p:nvPr/>
        </p:nvSpPr>
        <p:spPr>
          <a:xfrm>
            <a:off x="6321896" y="2885965"/>
            <a:ext cx="1772072" cy="5635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14" name="Rectangle 13"/>
          <p:cNvSpPr/>
          <p:nvPr/>
        </p:nvSpPr>
        <p:spPr>
          <a:xfrm>
            <a:off x="6165471" y="2171867"/>
            <a:ext cx="4572000" cy="400110"/>
          </a:xfrm>
          <a:prstGeom prst="rect">
            <a:avLst/>
          </a:prstGeom>
        </p:spPr>
        <p:txBody>
          <a:bodyPr>
            <a:spAutoFit/>
          </a:bodyPr>
          <a:lstStyle/>
          <a:p>
            <a:pPr algn="ctr" defTabSz="1219170">
              <a:buClr>
                <a:srgbClr val="000000"/>
              </a:buClr>
            </a:pPr>
            <a:r>
              <a:rPr lang="en-US" sz="2000" kern="0" dirty="0">
                <a:solidFill>
                  <a:srgbClr val="FFC000"/>
                </a:solidFill>
                <a:latin typeface="Arial"/>
                <a:cs typeface="Arial"/>
                <a:sym typeface="Arial"/>
              </a:rPr>
              <a:t>Second-order Proximity</a:t>
            </a:r>
            <a:endParaRPr lang="en-US" sz="2000" kern="0" baseline="-25000" dirty="0">
              <a:solidFill>
                <a:srgbClr val="FFC000"/>
              </a:solidFill>
              <a:latin typeface="Arial"/>
              <a:cs typeface="Arial"/>
              <a:sym typeface="Arial"/>
            </a:endParaRPr>
          </a:p>
        </p:txBody>
      </p:sp>
      <p:cxnSp>
        <p:nvCxnSpPr>
          <p:cNvPr id="16" name="Straight Arrow Connector 15"/>
          <p:cNvCxnSpPr/>
          <p:nvPr/>
        </p:nvCxnSpPr>
        <p:spPr>
          <a:xfrm>
            <a:off x="4809728" y="2513269"/>
            <a:ext cx="144016" cy="3139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617533" y="2529440"/>
            <a:ext cx="253284" cy="343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6014352" y="4721482"/>
            <a:ext cx="91520" cy="338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B3EBEDD0-1530-6849-8C1D-3402CA949478}"/>
              </a:ext>
            </a:extLst>
          </p:cNvPr>
          <p:cNvSpPr>
            <a:spLocks noGrp="1"/>
          </p:cNvSpPr>
          <p:nvPr>
            <p:ph type="title"/>
          </p:nvPr>
        </p:nvSpPr>
        <p:spPr>
          <a:xfrm>
            <a:off x="415600" y="331200"/>
            <a:ext cx="11360800" cy="763600"/>
          </a:xfrm>
          <a:noFill/>
          <a:ln>
            <a:noFill/>
          </a:ln>
        </p:spPr>
        <p:txBody>
          <a:bodyPr spcFirstLastPara="1" wrap="square" lIns="121900" tIns="121900" rIns="121900" bIns="121900" anchor="t" anchorCtr="0"/>
          <a:lstStyle/>
          <a:p>
            <a:pPr algn="ctr"/>
            <a:r>
              <a:rPr lang="en-US" b="1" kern="1200" dirty="0" err="1">
                <a:solidFill>
                  <a:srgbClr val="7030A0"/>
                </a:solidFill>
                <a:latin typeface="微软雅黑" panose="020B0503020204020204" pitchFamily="34" charset="-122"/>
                <a:ea typeface="微软雅黑" panose="020B0503020204020204" pitchFamily="34" charset="-122"/>
                <a:cs typeface="+mj-cs"/>
              </a:rPr>
              <a:t>DepthLGP</a:t>
            </a:r>
            <a:endParaRPr lang="en-US" b="1" kern="1200" dirty="0">
              <a:solidFill>
                <a:srgbClr val="7030A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158230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40196798-C983-DF4E-954C-51D14A01FDA8}"/>
              </a:ext>
            </a:extLst>
          </p:cNvPr>
          <p:cNvSpPr>
            <a:spLocks noGrp="1"/>
          </p:cNvSpPr>
          <p:nvPr>
            <p:ph idx="1"/>
          </p:nvPr>
        </p:nvSpPr>
        <p:spPr>
          <a:xfrm>
            <a:off x="527051" y="1440000"/>
            <a:ext cx="9928872" cy="4876800"/>
          </a:xfrm>
        </p:spPr>
        <p:txBody>
          <a:bodyPr>
            <a:normAutofit/>
          </a:bodyPr>
          <a:lstStyle/>
          <a:p>
            <a:pPr>
              <a:lnSpc>
                <a:spcPct val="150000"/>
              </a:lnSpc>
            </a:pPr>
            <a:r>
              <a:rPr lang="en-US" altLang="zh-CN" sz="2667" b="1" dirty="0">
                <a:solidFill>
                  <a:schemeClr val="tx1"/>
                </a:solidFill>
              </a:rPr>
              <a:t>I  : Out-of-sample nodes</a:t>
            </a:r>
          </a:p>
          <a:p>
            <a:pPr>
              <a:lnSpc>
                <a:spcPct val="150000"/>
              </a:lnSpc>
            </a:pPr>
            <a:r>
              <a:rPr lang="en-US" altLang="zh-CN" sz="2667" b="1" dirty="0">
                <a:solidFill>
                  <a:srgbClr val="FF0000"/>
                </a:solidFill>
              </a:rPr>
              <a:t>II : Incremental edges</a:t>
            </a:r>
          </a:p>
          <a:p>
            <a:pPr>
              <a:lnSpc>
                <a:spcPct val="150000"/>
              </a:lnSpc>
            </a:pPr>
            <a:r>
              <a:rPr lang="en-US" altLang="zh-CN" sz="2667" b="1" dirty="0">
                <a:solidFill>
                  <a:schemeClr val="tx1"/>
                </a:solidFill>
              </a:rPr>
              <a:t>III: Aggregated error</a:t>
            </a:r>
          </a:p>
          <a:p>
            <a:pPr>
              <a:lnSpc>
                <a:spcPct val="150000"/>
              </a:lnSpc>
            </a:pPr>
            <a:r>
              <a:rPr lang="en-US" altLang="zh-CN" sz="2667" b="1" dirty="0">
                <a:solidFill>
                  <a:schemeClr val="tx1"/>
                </a:solidFill>
              </a:rPr>
              <a:t>IV: Scalable optimization</a:t>
            </a:r>
            <a:endParaRPr lang="zh-CN" altLang="en-US" sz="2667" b="1" dirty="0">
              <a:solidFill>
                <a:schemeClr val="tx1"/>
              </a:solidFill>
            </a:endParaRPr>
          </a:p>
        </p:txBody>
      </p:sp>
      <p:sp>
        <p:nvSpPr>
          <p:cNvPr id="9" name="Shape 60">
            <a:extLst>
              <a:ext uri="{FF2B5EF4-FFF2-40B4-BE49-F238E27FC236}">
                <a16:creationId xmlns:a16="http://schemas.microsoft.com/office/drawing/2014/main" id="{C5349B81-4F52-B548-B8B4-A877984B6F06}"/>
              </a:ext>
            </a:extLst>
          </p:cNvPr>
          <p:cNvSpPr txBox="1">
            <a:spLocks/>
          </p:cNvSpPr>
          <p:nvPr/>
        </p:nvSpPr>
        <p:spPr>
          <a:xfrm>
            <a:off x="415600" y="328433"/>
            <a:ext cx="11360800" cy="763600"/>
          </a:xfrm>
          <a:prstGeom prst="rect">
            <a:avLst/>
          </a:prstGeom>
          <a:noFill/>
          <a:ln>
            <a:noFill/>
          </a:ln>
        </p:spPr>
        <p:txBody>
          <a:bodyPr spcFirstLastPara="1" wrap="square" lIns="121900" tIns="121900" rIns="121900" bIns="121900" anchor="t" anchorCtr="0"/>
          <a:lstStyle>
            <a:defPPr marR="0" lvl="0" algn="l" rtl="0">
              <a:lnSpc>
                <a:spcPct val="100000"/>
              </a:lnSpc>
              <a:spcBef>
                <a:spcPts val="0"/>
              </a:spcBef>
              <a:spcAft>
                <a:spcPts val="0"/>
              </a:spcAft>
              <a:defRPr/>
            </a:defPPr>
            <a:lvl1pPr algn="ctr">
              <a:buClr>
                <a:schemeClr val="dk1"/>
              </a:buClr>
              <a:buSzPts val="2800"/>
              <a:buNone/>
              <a:defRPr sz="28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1219170">
              <a:buClr>
                <a:srgbClr val="000000"/>
              </a:buClr>
            </a:pPr>
            <a:r>
              <a:rPr lang="en-US" altLang="zh-CN" sz="3733" dirty="0">
                <a:sym typeface="Arial"/>
              </a:rPr>
              <a:t>Key problems in dynamic network embedding</a:t>
            </a:r>
          </a:p>
        </p:txBody>
      </p:sp>
    </p:spTree>
    <p:extLst>
      <p:ext uri="{BB962C8B-B14F-4D97-AF65-F5344CB8AC3E}">
        <p14:creationId xmlns:p14="http://schemas.microsoft.com/office/powerpoint/2010/main" val="3705548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sz="4267" b="1" kern="1200" dirty="0">
                <a:solidFill>
                  <a:srgbClr val="7030A0"/>
                </a:solidFill>
                <a:latin typeface="微软雅黑" panose="020B0503020204020204" pitchFamily="34" charset="-122"/>
                <a:ea typeface="微软雅黑" panose="020B0503020204020204" pitchFamily="34" charset="-122"/>
                <a:cs typeface="+mj-cs"/>
              </a:rPr>
              <a:t>Graph as a data model</a:t>
            </a:r>
          </a:p>
        </p:txBody>
      </p:sp>
      <p:sp>
        <p:nvSpPr>
          <p:cNvPr id="3" name="Content Placeholder 2"/>
          <p:cNvSpPr>
            <a:spLocks noGrp="1"/>
          </p:cNvSpPr>
          <p:nvPr>
            <p:ph idx="1"/>
          </p:nvPr>
        </p:nvSpPr>
        <p:spPr/>
        <p:txBody>
          <a:bodyPr>
            <a:normAutofit/>
          </a:bodyPr>
          <a:lstStyle/>
          <a:p>
            <a:r>
              <a:rPr lang="en-US" sz="2667" dirty="0">
                <a:solidFill>
                  <a:schemeClr val="tx1"/>
                </a:solidFill>
              </a:rPr>
              <a:t>The last resort for the curse of complexity in real applications</a:t>
            </a:r>
          </a:p>
          <a:p>
            <a:pPr lvl="1">
              <a:spcBef>
                <a:spcPts val="800"/>
              </a:spcBef>
            </a:pPr>
            <a:r>
              <a:rPr lang="en-US" sz="2133" dirty="0">
                <a:solidFill>
                  <a:schemeClr val="tx1"/>
                </a:solidFill>
              </a:rPr>
              <a:t>Geographical networks, relationships, </a:t>
            </a:r>
            <a:r>
              <a:rPr lang="mr-IN" sz="2133" dirty="0">
                <a:solidFill>
                  <a:schemeClr val="tx1"/>
                </a:solidFill>
              </a:rPr>
              <a:t>…</a:t>
            </a:r>
            <a:endParaRPr lang="en-US" sz="2133" dirty="0">
              <a:solidFill>
                <a:schemeClr val="tx1"/>
              </a:solidFill>
            </a:endParaRPr>
          </a:p>
          <a:p>
            <a:pPr>
              <a:spcBef>
                <a:spcPts val="1600"/>
              </a:spcBef>
            </a:pPr>
            <a:r>
              <a:rPr lang="en-US" sz="2667" dirty="0">
                <a:solidFill>
                  <a:schemeClr val="tx1"/>
                </a:solidFill>
              </a:rPr>
              <a:t>Divide-and-conquer in modeling</a:t>
            </a:r>
          </a:p>
          <a:p>
            <a:pPr lvl="1">
              <a:spcBef>
                <a:spcPts val="800"/>
              </a:spcBef>
            </a:pPr>
            <a:r>
              <a:rPr lang="en-US" sz="2133" dirty="0">
                <a:solidFill>
                  <a:schemeClr val="tx1"/>
                </a:solidFill>
              </a:rPr>
              <a:t>Individual nodes and edges are well structured</a:t>
            </a:r>
          </a:p>
          <a:p>
            <a:pPr lvl="1">
              <a:spcBef>
                <a:spcPts val="800"/>
              </a:spcBef>
            </a:pPr>
            <a:r>
              <a:rPr lang="en-US" sz="2133" dirty="0">
                <a:solidFill>
                  <a:schemeClr val="tx1"/>
                </a:solidFill>
              </a:rPr>
              <a:t>Global structures are weakly organized</a:t>
            </a:r>
          </a:p>
        </p:txBody>
      </p:sp>
    </p:spTree>
    <p:extLst>
      <p:ext uri="{BB962C8B-B14F-4D97-AF65-F5344CB8AC3E}">
        <p14:creationId xmlns:p14="http://schemas.microsoft.com/office/powerpoint/2010/main" val="18073009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600" y="328339"/>
            <a:ext cx="11360800" cy="763600"/>
          </a:xfrm>
          <a:noFill/>
          <a:ln>
            <a:noFill/>
          </a:ln>
        </p:spPr>
        <p:txBody>
          <a:bodyPr spcFirstLastPara="1" wrap="square" lIns="121900" tIns="121900" rIns="121900" bIns="121900" anchor="t" anchorCtr="0"/>
          <a:lstStyle/>
          <a:p>
            <a:pPr algn="ctr"/>
            <a:r>
              <a:rPr lang="en-US" altLang="zh-CN" b="1" kern="1200" dirty="0">
                <a:solidFill>
                  <a:srgbClr val="7030A0"/>
                </a:solidFill>
                <a:latin typeface="微软雅黑" panose="020B0503020204020204" pitchFamily="34" charset="-122"/>
                <a:ea typeface="微软雅黑" panose="020B0503020204020204" pitchFamily="34" charset="-122"/>
                <a:cs typeface="+mj-cs"/>
              </a:rPr>
              <a:t>The Static Model</a:t>
            </a:r>
            <a:endParaRPr lang="zh-CN" altLang="en-US"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3" name="内容占位符 2"/>
          <p:cNvSpPr>
            <a:spLocks noGrp="1"/>
          </p:cNvSpPr>
          <p:nvPr>
            <p:ph idx="1"/>
          </p:nvPr>
        </p:nvSpPr>
        <p:spPr>
          <a:xfrm>
            <a:off x="301611" y="1262400"/>
            <a:ext cx="11360800" cy="4555200"/>
          </a:xfrm>
        </p:spPr>
        <p:txBody>
          <a:bodyPr/>
          <a:lstStyle/>
          <a:p>
            <a:r>
              <a:rPr lang="en-US" altLang="zh-CN" sz="3200" dirty="0">
                <a:solidFill>
                  <a:schemeClr val="tx1"/>
                </a:solidFill>
              </a:rPr>
              <a:t>We aim to preserve high-order proximity in the embedding matrix with the following objective function</a:t>
            </a:r>
            <a:r>
              <a:rPr lang="zh-CN" altLang="en-US" sz="3200" dirty="0">
                <a:solidFill>
                  <a:schemeClr val="tx1"/>
                </a:solidFill>
              </a:rPr>
              <a:t>：</a:t>
            </a:r>
            <a:endParaRPr lang="en-US" altLang="zh-CN" sz="3200" dirty="0">
              <a:solidFill>
                <a:schemeClr val="tx1"/>
              </a:solidFill>
            </a:endParaRPr>
          </a:p>
          <a:p>
            <a:pPr marL="152396" indent="0">
              <a:buNone/>
            </a:pPr>
            <a:endParaRPr lang="en-US" altLang="zh-CN" sz="3200" dirty="0">
              <a:solidFill>
                <a:schemeClr val="tx1"/>
              </a:solidFill>
            </a:endParaRPr>
          </a:p>
          <a:p>
            <a:pPr lvl="1"/>
            <a:r>
              <a:rPr lang="en-US" altLang="zh-CN" sz="2400" dirty="0">
                <a:solidFill>
                  <a:schemeClr val="tx1"/>
                </a:solidFill>
              </a:rPr>
              <a:t>where S denotes the high-order proximity matrix of the network</a:t>
            </a:r>
          </a:p>
          <a:p>
            <a:pPr lvl="1"/>
            <a:r>
              <a:rPr lang="en-US" altLang="zh-CN" sz="2400" dirty="0">
                <a:solidFill>
                  <a:schemeClr val="tx1"/>
                </a:solidFill>
              </a:rPr>
              <a:t>U and U’  is the results of  matrix decomposition of S.</a:t>
            </a:r>
          </a:p>
          <a:p>
            <a:endParaRPr lang="en-US" altLang="zh-CN" sz="3200" dirty="0">
              <a:solidFill>
                <a:schemeClr val="tx1"/>
              </a:solidFill>
            </a:endParaRPr>
          </a:p>
          <a:p>
            <a:r>
              <a:rPr lang="en-US" altLang="zh-CN" sz="3200" dirty="0">
                <a:solidFill>
                  <a:schemeClr val="tx1"/>
                </a:solidFill>
              </a:rPr>
              <a:t>For undirected networks, U and U’ are highly correlated.</a:t>
            </a:r>
          </a:p>
          <a:p>
            <a:pPr lvl="1"/>
            <a:r>
              <a:rPr lang="en-US" altLang="zh-CN" sz="2400" dirty="0">
                <a:solidFill>
                  <a:schemeClr val="tx1"/>
                </a:solidFill>
              </a:rPr>
              <a:t>Without loss of generality, we choose U as the embedding matrix.</a:t>
            </a:r>
          </a:p>
          <a:p>
            <a:pPr lvl="1"/>
            <a:endParaRPr lang="zh-CN" altLang="en-US" dirty="0">
              <a:solidFill>
                <a:schemeClr val="tx1"/>
              </a:solidFill>
            </a:endParaRPr>
          </a:p>
        </p:txBody>
      </p:sp>
      <p:pic>
        <p:nvPicPr>
          <p:cNvPr id="5" name="图片 4"/>
          <p:cNvPicPr>
            <a:picLocks noChangeAspect="1"/>
          </p:cNvPicPr>
          <p:nvPr/>
        </p:nvPicPr>
        <p:blipFill>
          <a:blip r:embed="rId2"/>
          <a:stretch>
            <a:fillRect/>
          </a:stretch>
        </p:blipFill>
        <p:spPr>
          <a:xfrm>
            <a:off x="4665773" y="2530593"/>
            <a:ext cx="2860455" cy="648072"/>
          </a:xfrm>
          <a:prstGeom prst="rect">
            <a:avLst/>
          </a:prstGeom>
        </p:spPr>
      </p:pic>
      <p:sp>
        <p:nvSpPr>
          <p:cNvPr id="6" name="矩形 5"/>
          <p:cNvSpPr/>
          <p:nvPr/>
        </p:nvSpPr>
        <p:spPr>
          <a:xfrm>
            <a:off x="415601" y="6338637"/>
            <a:ext cx="11041009" cy="349583"/>
          </a:xfrm>
          <a:prstGeom prst="rect">
            <a:avLst/>
          </a:prstGeom>
        </p:spPr>
        <p:txBody>
          <a:bodyPr wrap="square">
            <a:spAutoFit/>
          </a:bodyPr>
          <a:lstStyle/>
          <a:p>
            <a:pPr algn="ctr" defTabSz="1219170">
              <a:lnSpc>
                <a:spcPct val="114000"/>
              </a:lnSpc>
              <a:buClr>
                <a:srgbClr val="000000"/>
              </a:buClr>
            </a:pPr>
            <a:r>
              <a:rPr lang="en-US" altLang="zh-CN" sz="1600" kern="0" dirty="0" err="1">
                <a:solidFill>
                  <a:srgbClr val="000000"/>
                </a:solidFill>
                <a:latin typeface="Arial"/>
                <a:cs typeface="Arial"/>
                <a:sym typeface="Arial"/>
              </a:rPr>
              <a:t>Dingyuan</a:t>
            </a:r>
            <a:r>
              <a:rPr lang="en-US" altLang="zh-CN" sz="1600" kern="0" dirty="0">
                <a:solidFill>
                  <a:srgbClr val="000000"/>
                </a:solidFill>
                <a:latin typeface="Arial"/>
                <a:cs typeface="Arial"/>
                <a:sym typeface="Arial"/>
              </a:rPr>
              <a:t> Zhu, et al. High-order Proximity Preserved Embedding For Dynamic Networks. </a:t>
            </a:r>
            <a:r>
              <a:rPr lang="en-US" altLang="zh-CN" sz="1600" b="1" i="1" kern="0" dirty="0">
                <a:solidFill>
                  <a:srgbClr val="000000"/>
                </a:solidFill>
                <a:latin typeface="Arial"/>
                <a:cs typeface="Arial"/>
                <a:sym typeface="Arial"/>
              </a:rPr>
              <a:t>IEEE TKDE</a:t>
            </a:r>
            <a:r>
              <a:rPr lang="en-US" altLang="zh-CN" sz="1600" kern="0" dirty="0">
                <a:solidFill>
                  <a:srgbClr val="000000"/>
                </a:solidFill>
                <a:latin typeface="Arial"/>
                <a:cs typeface="Arial"/>
                <a:sym typeface="Arial"/>
              </a:rPr>
              <a:t>, 2018. </a:t>
            </a:r>
          </a:p>
        </p:txBody>
      </p:sp>
    </p:spTree>
    <p:extLst>
      <p:ext uri="{BB962C8B-B14F-4D97-AF65-F5344CB8AC3E}">
        <p14:creationId xmlns:p14="http://schemas.microsoft.com/office/powerpoint/2010/main" val="1322839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600" y="328339"/>
            <a:ext cx="11360800" cy="763600"/>
          </a:xfrm>
          <a:noFill/>
          <a:ln>
            <a:noFill/>
          </a:ln>
        </p:spPr>
        <p:txBody>
          <a:bodyPr spcFirstLastPara="1" wrap="square" lIns="121900" tIns="121900" rIns="121900" bIns="121900" anchor="t" anchorCtr="0"/>
          <a:lstStyle/>
          <a:p>
            <a:pPr algn="ctr"/>
            <a:r>
              <a:rPr lang="en-US" altLang="zh-CN" b="1" kern="1200" dirty="0">
                <a:solidFill>
                  <a:srgbClr val="7030A0"/>
                </a:solidFill>
                <a:latin typeface="微软雅黑" panose="020B0503020204020204" pitchFamily="34" charset="-122"/>
                <a:ea typeface="微软雅黑" panose="020B0503020204020204" pitchFamily="34" charset="-122"/>
                <a:cs typeface="+mj-cs"/>
              </a:rPr>
              <a:t>GSVD</a:t>
            </a:r>
            <a:endParaRPr lang="zh-CN" altLang="en-US"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3" name="内容占位符 2"/>
          <p:cNvSpPr>
            <a:spLocks noGrp="1"/>
          </p:cNvSpPr>
          <p:nvPr>
            <p:ph idx="1"/>
          </p:nvPr>
        </p:nvSpPr>
        <p:spPr>
          <a:xfrm>
            <a:off x="301611" y="1262400"/>
            <a:ext cx="11360800" cy="4555200"/>
          </a:xfrm>
        </p:spPr>
        <p:txBody>
          <a:bodyPr/>
          <a:lstStyle/>
          <a:p>
            <a:r>
              <a:rPr lang="en-US" altLang="zh-CN" sz="3200" dirty="0">
                <a:solidFill>
                  <a:schemeClr val="tx1"/>
                </a:solidFill>
              </a:rPr>
              <a:t>We choose Katz Index as S because it is one of the most widely used measures of high-order proximity. </a:t>
            </a:r>
          </a:p>
          <a:p>
            <a:pPr marL="0" indent="0">
              <a:buNone/>
            </a:pPr>
            <a:endParaRPr lang="en-US" altLang="zh-CN" sz="3200" dirty="0">
              <a:solidFill>
                <a:schemeClr val="tx1"/>
              </a:solidFill>
            </a:endParaRPr>
          </a:p>
          <a:p>
            <a:pPr marL="0" indent="0">
              <a:buNone/>
            </a:pPr>
            <a:endParaRPr lang="en-US" altLang="zh-CN" sz="3200" dirty="0">
              <a:solidFill>
                <a:schemeClr val="tx1"/>
              </a:solidFill>
            </a:endParaRPr>
          </a:p>
          <a:p>
            <a:pPr lvl="1"/>
            <a:r>
              <a:rPr lang="en-US" altLang="zh-CN" sz="2400" dirty="0">
                <a:solidFill>
                  <a:schemeClr val="tx1"/>
                </a:solidFill>
              </a:rPr>
              <a:t>where β is a decay parameter, </a:t>
            </a:r>
            <a:r>
              <a:rPr lang="en-US" altLang="zh-CN" sz="2400" b="1" dirty="0">
                <a:solidFill>
                  <a:schemeClr val="tx1"/>
                </a:solidFill>
              </a:rPr>
              <a:t>I</a:t>
            </a:r>
            <a:r>
              <a:rPr lang="en-US" altLang="zh-CN" sz="2400" dirty="0">
                <a:solidFill>
                  <a:schemeClr val="tx1"/>
                </a:solidFill>
              </a:rPr>
              <a:t> is the identity matrix and </a:t>
            </a:r>
            <a:r>
              <a:rPr lang="en-US" altLang="zh-CN" sz="2400" b="1" dirty="0">
                <a:solidFill>
                  <a:schemeClr val="tx1"/>
                </a:solidFill>
              </a:rPr>
              <a:t>A </a:t>
            </a:r>
            <a:r>
              <a:rPr lang="en-US" altLang="zh-CN" sz="2400" dirty="0">
                <a:solidFill>
                  <a:schemeClr val="tx1"/>
                </a:solidFill>
              </a:rPr>
              <a:t>is the adjacency matrix</a:t>
            </a:r>
          </a:p>
          <a:p>
            <a:r>
              <a:rPr lang="en-US" altLang="zh-CN" sz="3200" dirty="0">
                <a:solidFill>
                  <a:schemeClr val="tx1"/>
                </a:solidFill>
              </a:rPr>
              <a:t>According to HOPE, the original objective function can be solved by the generalized SVD (GSVD) method</a:t>
            </a:r>
            <a:endParaRPr lang="zh-CN" altLang="en-US" sz="3200" dirty="0">
              <a:solidFill>
                <a:schemeClr val="tx1"/>
              </a:solidFill>
            </a:endParaRPr>
          </a:p>
        </p:txBody>
      </p:sp>
      <p:pic>
        <p:nvPicPr>
          <p:cNvPr id="5" name="图片 4"/>
          <p:cNvPicPr>
            <a:picLocks noChangeAspect="1"/>
          </p:cNvPicPr>
          <p:nvPr/>
        </p:nvPicPr>
        <p:blipFill>
          <a:blip r:embed="rId3"/>
          <a:stretch>
            <a:fillRect/>
          </a:stretch>
        </p:blipFill>
        <p:spPr>
          <a:xfrm>
            <a:off x="4824047" y="2525560"/>
            <a:ext cx="2543907" cy="1368152"/>
          </a:xfrm>
          <a:prstGeom prst="rect">
            <a:avLst/>
          </a:prstGeom>
        </p:spPr>
      </p:pic>
    </p:spTree>
    <p:extLst>
      <p:ext uri="{BB962C8B-B14F-4D97-AF65-F5344CB8AC3E}">
        <p14:creationId xmlns:p14="http://schemas.microsoft.com/office/powerpoint/2010/main" val="643389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600" y="328339"/>
            <a:ext cx="11360800" cy="763600"/>
          </a:xfrm>
          <a:noFill/>
          <a:ln>
            <a:noFill/>
          </a:ln>
        </p:spPr>
        <p:txBody>
          <a:bodyPr spcFirstLastPara="1" wrap="square" lIns="121900" tIns="121900" rIns="121900" bIns="121900" anchor="t" anchorCtr="0"/>
          <a:lstStyle/>
          <a:p>
            <a:pPr algn="ctr"/>
            <a:r>
              <a:rPr lang="en-US" altLang="zh-CN" b="1" kern="1200" dirty="0">
                <a:solidFill>
                  <a:srgbClr val="7030A0"/>
                </a:solidFill>
                <a:latin typeface="微软雅黑" panose="020B0503020204020204" pitchFamily="34" charset="-122"/>
                <a:ea typeface="微软雅黑" panose="020B0503020204020204" pitchFamily="34" charset="-122"/>
                <a:cs typeface="+mj-cs"/>
              </a:rPr>
              <a:t>Generalized Eigen Perturbation</a:t>
            </a:r>
            <a:endParaRPr lang="zh-CN" altLang="en-US"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3" name="内容占位符 2"/>
          <p:cNvSpPr>
            <a:spLocks noGrp="1"/>
          </p:cNvSpPr>
          <p:nvPr>
            <p:ph idx="1"/>
          </p:nvPr>
        </p:nvSpPr>
        <p:spPr>
          <a:xfrm>
            <a:off x="301611" y="1262334"/>
            <a:ext cx="11360800" cy="4872633"/>
          </a:xfrm>
        </p:spPr>
        <p:txBody>
          <a:bodyPr/>
          <a:lstStyle/>
          <a:p>
            <a:r>
              <a:rPr lang="en-US" altLang="zh-CN" sz="3200" dirty="0">
                <a:solidFill>
                  <a:schemeClr val="tx1"/>
                </a:solidFill>
              </a:rPr>
              <a:t>We propose generalized </a:t>
            </a:r>
            <a:r>
              <a:rPr lang="en-US" altLang="zh-CN" sz="3200" dirty="0" err="1">
                <a:solidFill>
                  <a:schemeClr val="tx1"/>
                </a:solidFill>
              </a:rPr>
              <a:t>eigen</a:t>
            </a:r>
            <a:r>
              <a:rPr lang="en-US" altLang="zh-CN" sz="3200" dirty="0">
                <a:solidFill>
                  <a:schemeClr val="tx1"/>
                </a:solidFill>
              </a:rPr>
              <a:t> perturbation to fulfill the task.</a:t>
            </a:r>
          </a:p>
          <a:p>
            <a:pPr lvl="1"/>
            <a:r>
              <a:rPr lang="en-US" altLang="zh-CN" sz="2400" dirty="0">
                <a:solidFill>
                  <a:schemeClr val="tx1"/>
                </a:solidFill>
              </a:rPr>
              <a:t>The goal of generalized </a:t>
            </a:r>
            <a:r>
              <a:rPr lang="en-US" altLang="zh-CN" sz="2400" dirty="0" err="1">
                <a:solidFill>
                  <a:schemeClr val="tx1"/>
                </a:solidFill>
              </a:rPr>
              <a:t>eigen</a:t>
            </a:r>
            <a:r>
              <a:rPr lang="en-US" altLang="zh-CN" sz="2400" dirty="0">
                <a:solidFill>
                  <a:schemeClr val="tx1"/>
                </a:solidFill>
              </a:rPr>
              <a:t> perturbation is to update X</a:t>
            </a:r>
            <a:r>
              <a:rPr lang="en-US" altLang="zh-CN" sz="2400" baseline="30000" dirty="0">
                <a:solidFill>
                  <a:schemeClr val="tx1"/>
                </a:solidFill>
              </a:rPr>
              <a:t>(t)</a:t>
            </a:r>
            <a:r>
              <a:rPr lang="en-US" altLang="zh-CN" sz="2400" dirty="0">
                <a:solidFill>
                  <a:schemeClr val="tx1"/>
                </a:solidFill>
              </a:rPr>
              <a:t> to X</a:t>
            </a:r>
            <a:r>
              <a:rPr lang="en-US" altLang="zh-CN" sz="2400" baseline="30000" dirty="0">
                <a:solidFill>
                  <a:schemeClr val="tx1"/>
                </a:solidFill>
              </a:rPr>
              <a:t>(t+1)</a:t>
            </a:r>
          </a:p>
          <a:p>
            <a:endParaRPr lang="en-US" altLang="zh-CN" sz="3200" dirty="0">
              <a:solidFill>
                <a:schemeClr val="tx1"/>
              </a:solidFill>
            </a:endParaRPr>
          </a:p>
          <a:p>
            <a:r>
              <a:rPr lang="en-US" altLang="zh-CN" sz="3200" dirty="0">
                <a:solidFill>
                  <a:schemeClr val="tx1"/>
                </a:solidFill>
              </a:rPr>
              <a:t>Specifically, given the change of adjacency matrix </a:t>
            </a:r>
            <a:r>
              <a:rPr lang="zh-CN" altLang="en-US" sz="3200" dirty="0">
                <a:solidFill>
                  <a:schemeClr val="tx1"/>
                </a:solidFill>
              </a:rPr>
              <a:t>△</a:t>
            </a:r>
            <a:r>
              <a:rPr lang="en-US" altLang="zh-CN" sz="3200" dirty="0">
                <a:solidFill>
                  <a:schemeClr val="tx1"/>
                </a:solidFill>
              </a:rPr>
              <a:t>A between two consecutive time steps, the change of Ma and Mb can be represented as:</a:t>
            </a:r>
            <a:endParaRPr lang="zh-CN" altLang="en-US" sz="3200" dirty="0">
              <a:solidFill>
                <a:schemeClr val="tx1"/>
              </a:solidFill>
            </a:endParaRPr>
          </a:p>
        </p:txBody>
      </p:sp>
      <p:pic>
        <p:nvPicPr>
          <p:cNvPr id="5" name="图片 4"/>
          <p:cNvPicPr>
            <a:picLocks noChangeAspect="1"/>
          </p:cNvPicPr>
          <p:nvPr/>
        </p:nvPicPr>
        <p:blipFill>
          <a:blip r:embed="rId2"/>
          <a:stretch>
            <a:fillRect/>
          </a:stretch>
        </p:blipFill>
        <p:spPr>
          <a:xfrm>
            <a:off x="3668478" y="5657289"/>
            <a:ext cx="4855045" cy="648072"/>
          </a:xfrm>
          <a:prstGeom prst="rect">
            <a:avLst/>
          </a:prstGeom>
        </p:spPr>
      </p:pic>
      <p:sp>
        <p:nvSpPr>
          <p:cNvPr id="6" name="矩形 5"/>
          <p:cNvSpPr/>
          <p:nvPr/>
        </p:nvSpPr>
        <p:spPr>
          <a:xfrm>
            <a:off x="415601" y="6338637"/>
            <a:ext cx="11041009" cy="349583"/>
          </a:xfrm>
          <a:prstGeom prst="rect">
            <a:avLst/>
          </a:prstGeom>
        </p:spPr>
        <p:txBody>
          <a:bodyPr wrap="square">
            <a:spAutoFit/>
          </a:bodyPr>
          <a:lstStyle/>
          <a:p>
            <a:pPr algn="ctr" defTabSz="1219170">
              <a:lnSpc>
                <a:spcPct val="114000"/>
              </a:lnSpc>
              <a:buClr>
                <a:srgbClr val="000000"/>
              </a:buClr>
            </a:pPr>
            <a:r>
              <a:rPr lang="en-US" altLang="zh-CN" sz="1600" kern="0" dirty="0" err="1">
                <a:solidFill>
                  <a:srgbClr val="000000"/>
                </a:solidFill>
                <a:latin typeface="Arial"/>
                <a:cs typeface="Arial"/>
                <a:sym typeface="Arial"/>
              </a:rPr>
              <a:t>Dingyuan</a:t>
            </a:r>
            <a:r>
              <a:rPr lang="en-US" altLang="zh-CN" sz="1600" kern="0" dirty="0">
                <a:solidFill>
                  <a:srgbClr val="000000"/>
                </a:solidFill>
                <a:latin typeface="Arial"/>
                <a:cs typeface="Arial"/>
                <a:sym typeface="Arial"/>
              </a:rPr>
              <a:t> Zhu, et al. High-order Proximity Preserved Embedding For Dynamic Networks. </a:t>
            </a:r>
            <a:r>
              <a:rPr lang="en-US" altLang="zh-CN" sz="1600" b="1" i="1" kern="0" dirty="0">
                <a:solidFill>
                  <a:srgbClr val="000000"/>
                </a:solidFill>
                <a:latin typeface="Arial"/>
                <a:cs typeface="Arial"/>
                <a:sym typeface="Arial"/>
              </a:rPr>
              <a:t>IEEE TKDE</a:t>
            </a:r>
            <a:r>
              <a:rPr lang="en-US" altLang="zh-CN" sz="1600" kern="0" dirty="0">
                <a:solidFill>
                  <a:srgbClr val="000000"/>
                </a:solidFill>
                <a:latin typeface="Arial"/>
                <a:cs typeface="Arial"/>
                <a:sym typeface="Arial"/>
              </a:rPr>
              <a:t>, 2018. </a:t>
            </a:r>
          </a:p>
        </p:txBody>
      </p:sp>
    </p:spTree>
    <p:extLst>
      <p:ext uri="{BB962C8B-B14F-4D97-AF65-F5344CB8AC3E}">
        <p14:creationId xmlns:p14="http://schemas.microsoft.com/office/powerpoint/2010/main" val="4060771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a:extLst>
              <a:ext uri="{FF2B5EF4-FFF2-40B4-BE49-F238E27FC236}">
                <a16:creationId xmlns:a16="http://schemas.microsoft.com/office/drawing/2014/main" id="{0B13BE0E-4668-624D-9144-90F8677A7ED6}"/>
              </a:ext>
            </a:extLst>
          </p:cNvPr>
          <p:cNvSpPr>
            <a:spLocks noGrp="1"/>
          </p:cNvSpPr>
          <p:nvPr>
            <p:ph idx="1"/>
          </p:nvPr>
        </p:nvSpPr>
        <p:spPr>
          <a:xfrm>
            <a:off x="527051" y="1440000"/>
            <a:ext cx="9928872" cy="4876800"/>
          </a:xfrm>
        </p:spPr>
        <p:txBody>
          <a:bodyPr>
            <a:normAutofit/>
          </a:bodyPr>
          <a:lstStyle/>
          <a:p>
            <a:pPr>
              <a:lnSpc>
                <a:spcPct val="150000"/>
              </a:lnSpc>
            </a:pPr>
            <a:r>
              <a:rPr lang="en-US" altLang="zh-CN" sz="2667" b="1" dirty="0">
                <a:solidFill>
                  <a:schemeClr val="tx1"/>
                </a:solidFill>
              </a:rPr>
              <a:t>I  : Out-of-sample nodes</a:t>
            </a:r>
          </a:p>
          <a:p>
            <a:pPr>
              <a:lnSpc>
                <a:spcPct val="150000"/>
              </a:lnSpc>
            </a:pPr>
            <a:r>
              <a:rPr lang="en-US" altLang="zh-CN" sz="2667" b="1" dirty="0">
                <a:solidFill>
                  <a:schemeClr val="tx1"/>
                </a:solidFill>
              </a:rPr>
              <a:t>II : Incremental edges </a:t>
            </a:r>
          </a:p>
          <a:p>
            <a:pPr>
              <a:lnSpc>
                <a:spcPct val="150000"/>
              </a:lnSpc>
            </a:pPr>
            <a:r>
              <a:rPr lang="en-US" altLang="zh-CN" sz="2667" b="1" dirty="0">
                <a:solidFill>
                  <a:srgbClr val="FF0000"/>
                </a:solidFill>
              </a:rPr>
              <a:t>III: Aggregated error</a:t>
            </a:r>
          </a:p>
          <a:p>
            <a:pPr>
              <a:lnSpc>
                <a:spcPct val="150000"/>
              </a:lnSpc>
            </a:pPr>
            <a:r>
              <a:rPr lang="en-US" altLang="zh-CN" sz="2667" b="1" dirty="0">
                <a:solidFill>
                  <a:schemeClr val="tx1"/>
                </a:solidFill>
              </a:rPr>
              <a:t>IV: Scalable optimization</a:t>
            </a:r>
            <a:endParaRPr lang="zh-CN" altLang="en-US" sz="2667" b="1" dirty="0">
              <a:solidFill>
                <a:schemeClr val="tx1"/>
              </a:solidFill>
            </a:endParaRPr>
          </a:p>
        </p:txBody>
      </p:sp>
      <p:sp>
        <p:nvSpPr>
          <p:cNvPr id="11" name="Shape 60">
            <a:extLst>
              <a:ext uri="{FF2B5EF4-FFF2-40B4-BE49-F238E27FC236}">
                <a16:creationId xmlns:a16="http://schemas.microsoft.com/office/drawing/2014/main" id="{F01AA1F3-773B-0A4E-A0C5-87434D2D9EA6}"/>
              </a:ext>
            </a:extLst>
          </p:cNvPr>
          <p:cNvSpPr txBox="1">
            <a:spLocks/>
          </p:cNvSpPr>
          <p:nvPr/>
        </p:nvSpPr>
        <p:spPr>
          <a:xfrm>
            <a:off x="415600" y="328433"/>
            <a:ext cx="11360800" cy="763600"/>
          </a:xfrm>
          <a:prstGeom prst="rect">
            <a:avLst/>
          </a:prstGeom>
          <a:noFill/>
          <a:ln>
            <a:noFill/>
          </a:ln>
        </p:spPr>
        <p:txBody>
          <a:bodyPr spcFirstLastPara="1" wrap="square" lIns="121900" tIns="121900" rIns="121900" bIns="121900" anchor="t" anchorCtr="0"/>
          <a:lstStyle>
            <a:defPPr marR="0" lvl="0" algn="l" rtl="0">
              <a:lnSpc>
                <a:spcPct val="100000"/>
              </a:lnSpc>
              <a:spcBef>
                <a:spcPts val="0"/>
              </a:spcBef>
              <a:spcAft>
                <a:spcPts val="0"/>
              </a:spcAft>
              <a:defRPr/>
            </a:defPPr>
            <a:lvl1pPr algn="ctr">
              <a:buClr>
                <a:schemeClr val="dk1"/>
              </a:buClr>
              <a:buSzPts val="2800"/>
              <a:buNone/>
              <a:defRPr sz="28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1219170">
              <a:buClr>
                <a:srgbClr val="000000"/>
              </a:buClr>
            </a:pPr>
            <a:r>
              <a:rPr lang="en-US" altLang="zh-CN" sz="3733" dirty="0">
                <a:sym typeface="Arial"/>
              </a:rPr>
              <a:t>Key problems in dynamic network embedding</a:t>
            </a:r>
          </a:p>
        </p:txBody>
      </p:sp>
    </p:spTree>
    <p:extLst>
      <p:ext uri="{BB962C8B-B14F-4D97-AF65-F5344CB8AC3E}">
        <p14:creationId xmlns:p14="http://schemas.microsoft.com/office/powerpoint/2010/main" val="1496832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2639618" y="1630930"/>
          <a:ext cx="1260371" cy="1167752"/>
        </p:xfrm>
        <a:graphic>
          <a:graphicData uri="http://schemas.openxmlformats.org/drawingml/2006/table">
            <a:tbl>
              <a:tblPr firstRow="1" bandRow="1">
                <a:tableStyleId>{5C22544A-7EE6-4342-B048-85BDC9FD1C3A}</a:tableStyleId>
              </a:tblPr>
              <a:tblGrid>
                <a:gridCol w="180053">
                  <a:extLst>
                    <a:ext uri="{9D8B030D-6E8A-4147-A177-3AD203B41FA5}">
                      <a16:colId xmlns:a16="http://schemas.microsoft.com/office/drawing/2014/main" val="2020793394"/>
                    </a:ext>
                  </a:extLst>
                </a:gridCol>
                <a:gridCol w="180053">
                  <a:extLst>
                    <a:ext uri="{9D8B030D-6E8A-4147-A177-3AD203B41FA5}">
                      <a16:colId xmlns:a16="http://schemas.microsoft.com/office/drawing/2014/main" val="366636188"/>
                    </a:ext>
                  </a:extLst>
                </a:gridCol>
                <a:gridCol w="180053">
                  <a:extLst>
                    <a:ext uri="{9D8B030D-6E8A-4147-A177-3AD203B41FA5}">
                      <a16:colId xmlns:a16="http://schemas.microsoft.com/office/drawing/2014/main" val="2800244195"/>
                    </a:ext>
                  </a:extLst>
                </a:gridCol>
                <a:gridCol w="180053">
                  <a:extLst>
                    <a:ext uri="{9D8B030D-6E8A-4147-A177-3AD203B41FA5}">
                      <a16:colId xmlns:a16="http://schemas.microsoft.com/office/drawing/2014/main" val="774237044"/>
                    </a:ext>
                  </a:extLst>
                </a:gridCol>
                <a:gridCol w="180053">
                  <a:extLst>
                    <a:ext uri="{9D8B030D-6E8A-4147-A177-3AD203B41FA5}">
                      <a16:colId xmlns:a16="http://schemas.microsoft.com/office/drawing/2014/main" val="3594675784"/>
                    </a:ext>
                  </a:extLst>
                </a:gridCol>
                <a:gridCol w="180053">
                  <a:extLst>
                    <a:ext uri="{9D8B030D-6E8A-4147-A177-3AD203B41FA5}">
                      <a16:colId xmlns:a16="http://schemas.microsoft.com/office/drawing/2014/main" val="3083035363"/>
                    </a:ext>
                  </a:extLst>
                </a:gridCol>
                <a:gridCol w="180053">
                  <a:extLst>
                    <a:ext uri="{9D8B030D-6E8A-4147-A177-3AD203B41FA5}">
                      <a16:colId xmlns:a16="http://schemas.microsoft.com/office/drawing/2014/main" val="157368759"/>
                    </a:ext>
                  </a:extLst>
                </a:gridCol>
              </a:tblGrid>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499300">
                <a:tc gridSpan="7">
                  <a:txBody>
                    <a:bodyPr/>
                    <a:lstStyle/>
                    <a:p>
                      <a:pPr algn="ctr"/>
                      <a:r>
                        <a:rPr lang="en-US" altLang="zh-CN" sz="1700" b="0" dirty="0">
                          <a:solidFill>
                            <a:schemeClr val="tx1"/>
                          </a:solidFill>
                          <a:latin typeface="+mn-lt"/>
                          <a:ea typeface="微软雅黑" panose="020B0503020204020204" pitchFamily="34" charset="-122"/>
                        </a:rPr>
                        <a:t>A</a:t>
                      </a:r>
                      <a:r>
                        <a:rPr lang="en-US" altLang="zh-CN" sz="1700" b="0" baseline="-25000" dirty="0">
                          <a:solidFill>
                            <a:schemeClr val="tx1"/>
                          </a:solidFill>
                          <a:latin typeface="+mn-lt"/>
                          <a:ea typeface="微软雅黑" panose="020B0503020204020204" pitchFamily="34" charset="-122"/>
                        </a:rPr>
                        <a:t>0</a:t>
                      </a:r>
                      <a:endParaRPr lang="zh-CN" altLang="en-US" sz="1700" b="0" baseline="-25000" dirty="0">
                        <a:solidFill>
                          <a:schemeClr val="tx1"/>
                        </a:solidFill>
                        <a:latin typeface="+mn-lt"/>
                        <a:ea typeface="微软雅黑" panose="020B0503020204020204" pitchFamily="34" charset="-122"/>
                      </a:endParaRPr>
                    </a:p>
                  </a:txBody>
                  <a:tcPr marL="84197" marR="84197" marT="42097" marB="420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sp>
        <p:nvSpPr>
          <p:cNvPr id="11" name="标题 1"/>
          <p:cNvSpPr txBox="1">
            <a:spLocks/>
          </p:cNvSpPr>
          <p:nvPr/>
        </p:nvSpPr>
        <p:spPr>
          <a:xfrm>
            <a:off x="1790701" y="44092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9170">
              <a:buClr>
                <a:srgbClr val="000000"/>
              </a:buClr>
            </a:pPr>
            <a:endParaRPr lang="zh-CN" altLang="en-US" sz="2800" b="1" dirty="0">
              <a:solidFill>
                <a:srgbClr val="7030A0"/>
              </a:solidFill>
              <a:latin typeface="微软雅黑" panose="020B0503020204020204" pitchFamily="34" charset="-122"/>
              <a:ea typeface="微软雅黑" panose="020B0503020204020204" pitchFamily="34" charset="-122"/>
              <a:sym typeface="Arial"/>
            </a:endParaRPr>
          </a:p>
        </p:txBody>
      </p:sp>
      <p:sp>
        <p:nvSpPr>
          <p:cNvPr id="13" name="矩形 12"/>
          <p:cNvSpPr/>
          <p:nvPr/>
        </p:nvSpPr>
        <p:spPr>
          <a:xfrm>
            <a:off x="5726458" y="1623053"/>
            <a:ext cx="565285" cy="116503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2000" kern="0" dirty="0">
                <a:solidFill>
                  <a:srgbClr val="000000"/>
                </a:solidFill>
                <a:latin typeface="Arial"/>
                <a:ea typeface="宋体" panose="02010600030101010101" pitchFamily="2" charset="-122"/>
                <a:sym typeface="Arial"/>
              </a:rPr>
              <a:t>U</a:t>
            </a:r>
            <a:r>
              <a:rPr lang="en-US" altLang="zh-CN" sz="2000" kern="0" baseline="-25000" dirty="0">
                <a:solidFill>
                  <a:srgbClr val="000000"/>
                </a:solidFill>
                <a:latin typeface="Arial"/>
                <a:ea typeface="宋体" panose="02010600030101010101" pitchFamily="2" charset="-122"/>
                <a:sym typeface="Arial"/>
              </a:rPr>
              <a:t>0</a:t>
            </a:r>
            <a:endParaRPr lang="zh-CN" altLang="en-US" sz="2000" kern="0" baseline="-25000" dirty="0">
              <a:solidFill>
                <a:srgbClr val="000000"/>
              </a:solidFill>
              <a:latin typeface="Arial"/>
              <a:ea typeface="宋体" panose="02010600030101010101" pitchFamily="2" charset="-122"/>
              <a:sym typeface="Arial"/>
            </a:endParaRPr>
          </a:p>
        </p:txBody>
      </p:sp>
      <p:sp>
        <p:nvSpPr>
          <p:cNvPr id="14" name="矩形 13"/>
          <p:cNvSpPr/>
          <p:nvPr/>
        </p:nvSpPr>
        <p:spPr>
          <a:xfrm>
            <a:off x="7152785" y="2059032"/>
            <a:ext cx="1405471" cy="38638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2000" kern="0" dirty="0">
                <a:solidFill>
                  <a:srgbClr val="000000"/>
                </a:solidFill>
                <a:latin typeface="Arial"/>
                <a:ea typeface="宋体" panose="02010600030101010101" pitchFamily="2" charset="-122"/>
                <a:sym typeface="Arial"/>
              </a:rPr>
              <a:t>V</a:t>
            </a:r>
            <a:r>
              <a:rPr lang="en-US" altLang="zh-CN" sz="2000" kern="0" baseline="-25000" dirty="0">
                <a:solidFill>
                  <a:srgbClr val="000000"/>
                </a:solidFill>
                <a:latin typeface="Arial"/>
                <a:ea typeface="宋体" panose="02010600030101010101" pitchFamily="2" charset="-122"/>
                <a:sym typeface="Arial"/>
              </a:rPr>
              <a:t>0</a:t>
            </a:r>
            <a:endParaRPr lang="zh-CN" altLang="en-US" sz="2000" kern="0" baseline="-25000" dirty="0">
              <a:solidFill>
                <a:srgbClr val="000000"/>
              </a:solidFill>
              <a:latin typeface="Arial"/>
              <a:ea typeface="宋体" panose="02010600030101010101" pitchFamily="2" charset="-122"/>
              <a:sym typeface="Arial"/>
            </a:endParaRPr>
          </a:p>
        </p:txBody>
      </p:sp>
      <p:sp>
        <p:nvSpPr>
          <p:cNvPr id="20" name="矩形 19"/>
          <p:cNvSpPr/>
          <p:nvPr/>
        </p:nvSpPr>
        <p:spPr>
          <a:xfrm>
            <a:off x="6493567" y="2059031"/>
            <a:ext cx="530085" cy="38290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2000" kern="0" dirty="0">
                <a:solidFill>
                  <a:srgbClr val="000000"/>
                </a:solidFill>
                <a:latin typeface="Arial"/>
                <a:ea typeface="宋体" panose="02010600030101010101" pitchFamily="2" charset="-122"/>
                <a:sym typeface="Arial"/>
              </a:rPr>
              <a:t>∑</a:t>
            </a:r>
            <a:r>
              <a:rPr lang="en-US" altLang="zh-CN" sz="2000" kern="0" baseline="-25000" dirty="0">
                <a:solidFill>
                  <a:srgbClr val="000000"/>
                </a:solidFill>
                <a:latin typeface="Arial"/>
                <a:ea typeface="宋体" panose="02010600030101010101" pitchFamily="2" charset="-122"/>
                <a:sym typeface="Arial"/>
              </a:rPr>
              <a:t>0</a:t>
            </a:r>
            <a:endParaRPr lang="zh-CN" altLang="en-US" sz="2000" kern="0" baseline="-25000" dirty="0">
              <a:solidFill>
                <a:srgbClr val="000000"/>
              </a:solidFill>
              <a:latin typeface="Arial"/>
              <a:ea typeface="宋体" panose="02010600030101010101" pitchFamily="2" charset="-122"/>
              <a:sym typeface="Arial"/>
            </a:endParaRPr>
          </a:p>
        </p:txBody>
      </p:sp>
      <mc:AlternateContent xmlns:mc="http://schemas.openxmlformats.org/markup-compatibility/2006" xmlns:a14="http://schemas.microsoft.com/office/drawing/2010/main">
        <mc:Choice Requires="a14">
          <p:sp>
            <p:nvSpPr>
              <p:cNvPr id="6" name="文本框 5"/>
              <p:cNvSpPr txBox="1"/>
              <p:nvPr/>
            </p:nvSpPr>
            <p:spPr>
              <a:xfrm>
                <a:off x="4698720" y="2038856"/>
                <a:ext cx="653141" cy="49827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groupChr>
                        <m:groupChrPr>
                          <m:chr m:val="⇒"/>
                          <m:vertJc m:val="bot"/>
                          <m:ctrlPr>
                            <a:rPr lang="zh-CN" altLang="en-US" sz="2400" i="1" kern="0">
                              <a:solidFill>
                                <a:srgbClr val="000000"/>
                              </a:solidFill>
                              <a:latin typeface="Cambria Math" panose="02040503050406030204" pitchFamily="18" charset="0"/>
                              <a:sym typeface="Arial"/>
                            </a:rPr>
                          </m:ctrlPr>
                        </m:groupChrPr>
                        <m:e>
                          <m:r>
                            <m:rPr>
                              <m:brk m:alnAt="2"/>
                            </m:rPr>
                            <a:rPr lang="en-US" altLang="zh-CN" sz="2400" i="1" kern="0">
                              <a:solidFill>
                                <a:srgbClr val="000000"/>
                              </a:solidFill>
                              <a:latin typeface="Cambria Math" panose="02040503050406030204" pitchFamily="18" charset="0"/>
                              <a:sym typeface="Arial"/>
                            </a:rPr>
                            <m:t>𝑆</m:t>
                          </m:r>
                          <m:r>
                            <a:rPr lang="en-US" altLang="zh-CN" sz="2400" i="1" kern="0">
                              <a:solidFill>
                                <a:srgbClr val="000000"/>
                              </a:solidFill>
                              <a:latin typeface="Cambria Math" panose="02040503050406030204" pitchFamily="18" charset="0"/>
                              <a:sym typeface="Arial"/>
                            </a:rPr>
                            <m:t>𝑉𝐷</m:t>
                          </m:r>
                        </m:e>
                      </m:groupChr>
                    </m:oMath>
                  </m:oMathPara>
                </a14:m>
                <a:endParaRPr lang="zh-CN" altLang="en-US" sz="2400" kern="0" dirty="0">
                  <a:solidFill>
                    <a:srgbClr val="000000"/>
                  </a:solidFill>
                  <a:latin typeface="Arial"/>
                  <a:cs typeface="Arial"/>
                  <a:sym typeface="Aria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4698720" y="2038856"/>
                <a:ext cx="653141" cy="498278"/>
              </a:xfrm>
              <a:prstGeom prst="rect">
                <a:avLst/>
              </a:prstGeom>
              <a:blipFill>
                <a:blip r:embed="rId3"/>
                <a:stretch>
                  <a:fillRect t="-2500"/>
                </a:stretch>
              </a:blipFill>
            </p:spPr>
            <p:txBody>
              <a:bodyPr/>
              <a:lstStyle/>
              <a:p>
                <a:r>
                  <a:rPr lang="en-US">
                    <a:noFill/>
                  </a:rPr>
                  <a:t> </a:t>
                </a:r>
              </a:p>
            </p:txBody>
          </p:sp>
        </mc:Fallback>
      </mc:AlternateContent>
      <p:graphicFrame>
        <p:nvGraphicFramePr>
          <p:cNvPr id="21" name="表格 20"/>
          <p:cNvGraphicFramePr>
            <a:graphicFrameLocks noGrp="1"/>
          </p:cNvGraphicFramePr>
          <p:nvPr>
            <p:extLst/>
          </p:nvPr>
        </p:nvGraphicFramePr>
        <p:xfrm>
          <a:off x="2639618" y="3089742"/>
          <a:ext cx="1260371" cy="1167752"/>
        </p:xfrm>
        <a:graphic>
          <a:graphicData uri="http://schemas.openxmlformats.org/drawingml/2006/table">
            <a:tbl>
              <a:tblPr firstRow="1" bandRow="1">
                <a:tableStyleId>{5C22544A-7EE6-4342-B048-85BDC9FD1C3A}</a:tableStyleId>
              </a:tblPr>
              <a:tblGrid>
                <a:gridCol w="180053">
                  <a:extLst>
                    <a:ext uri="{9D8B030D-6E8A-4147-A177-3AD203B41FA5}">
                      <a16:colId xmlns:a16="http://schemas.microsoft.com/office/drawing/2014/main" val="2020793394"/>
                    </a:ext>
                  </a:extLst>
                </a:gridCol>
                <a:gridCol w="180053">
                  <a:extLst>
                    <a:ext uri="{9D8B030D-6E8A-4147-A177-3AD203B41FA5}">
                      <a16:colId xmlns:a16="http://schemas.microsoft.com/office/drawing/2014/main" val="366636188"/>
                    </a:ext>
                  </a:extLst>
                </a:gridCol>
                <a:gridCol w="180053">
                  <a:extLst>
                    <a:ext uri="{9D8B030D-6E8A-4147-A177-3AD203B41FA5}">
                      <a16:colId xmlns:a16="http://schemas.microsoft.com/office/drawing/2014/main" val="2800244195"/>
                    </a:ext>
                  </a:extLst>
                </a:gridCol>
                <a:gridCol w="180053">
                  <a:extLst>
                    <a:ext uri="{9D8B030D-6E8A-4147-A177-3AD203B41FA5}">
                      <a16:colId xmlns:a16="http://schemas.microsoft.com/office/drawing/2014/main" val="774237044"/>
                    </a:ext>
                  </a:extLst>
                </a:gridCol>
                <a:gridCol w="180053">
                  <a:extLst>
                    <a:ext uri="{9D8B030D-6E8A-4147-A177-3AD203B41FA5}">
                      <a16:colId xmlns:a16="http://schemas.microsoft.com/office/drawing/2014/main" val="3594675784"/>
                    </a:ext>
                  </a:extLst>
                </a:gridCol>
                <a:gridCol w="180053">
                  <a:extLst>
                    <a:ext uri="{9D8B030D-6E8A-4147-A177-3AD203B41FA5}">
                      <a16:colId xmlns:a16="http://schemas.microsoft.com/office/drawing/2014/main" val="3083035363"/>
                    </a:ext>
                  </a:extLst>
                </a:gridCol>
                <a:gridCol w="180053">
                  <a:extLst>
                    <a:ext uri="{9D8B030D-6E8A-4147-A177-3AD203B41FA5}">
                      <a16:colId xmlns:a16="http://schemas.microsoft.com/office/drawing/2014/main" val="157368759"/>
                    </a:ext>
                  </a:extLst>
                </a:gridCol>
              </a:tblGrid>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499300">
                <a:tc gridSpan="7">
                  <a:txBody>
                    <a:bodyPr/>
                    <a:lstStyle/>
                    <a:p>
                      <a:pPr algn="ctr"/>
                      <a:r>
                        <a:rPr lang="en-US" altLang="zh-CN" sz="1700" b="0" dirty="0">
                          <a:solidFill>
                            <a:schemeClr val="tx1"/>
                          </a:solidFill>
                          <a:latin typeface="+mn-lt"/>
                          <a:ea typeface="微软雅黑" panose="020B0503020204020204" pitchFamily="34" charset="-122"/>
                        </a:rPr>
                        <a:t>A</a:t>
                      </a:r>
                      <a:r>
                        <a:rPr lang="en-US" altLang="zh-CN" sz="1700" b="0" baseline="-25000" dirty="0">
                          <a:solidFill>
                            <a:schemeClr val="tx1"/>
                          </a:solidFill>
                          <a:latin typeface="+mn-lt"/>
                          <a:ea typeface="微软雅黑" panose="020B0503020204020204" pitchFamily="34" charset="-122"/>
                        </a:rPr>
                        <a:t>1</a:t>
                      </a:r>
                      <a:endParaRPr lang="zh-CN" altLang="en-US" sz="1700" b="0" baseline="-25000" dirty="0">
                        <a:solidFill>
                          <a:schemeClr val="tx1"/>
                        </a:solidFill>
                        <a:latin typeface="+mn-lt"/>
                        <a:ea typeface="微软雅黑" panose="020B0503020204020204" pitchFamily="34" charset="-122"/>
                      </a:endParaRPr>
                    </a:p>
                  </a:txBody>
                  <a:tcPr marL="84197" marR="84197" marT="42097" marB="420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sp>
        <p:nvSpPr>
          <p:cNvPr id="22" name="矩形 21"/>
          <p:cNvSpPr/>
          <p:nvPr/>
        </p:nvSpPr>
        <p:spPr>
          <a:xfrm>
            <a:off x="5706542" y="3081865"/>
            <a:ext cx="565285" cy="116503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2000" kern="0" dirty="0">
                <a:solidFill>
                  <a:srgbClr val="000000"/>
                </a:solidFill>
                <a:latin typeface="Arial"/>
                <a:ea typeface="宋体" panose="02010600030101010101" pitchFamily="2" charset="-122"/>
                <a:sym typeface="Arial"/>
              </a:rPr>
              <a:t>U</a:t>
            </a:r>
            <a:r>
              <a:rPr lang="en-US" altLang="zh-CN" sz="2000" kern="0" baseline="-25000" dirty="0">
                <a:solidFill>
                  <a:srgbClr val="000000"/>
                </a:solidFill>
                <a:latin typeface="Arial"/>
                <a:ea typeface="宋体" panose="02010600030101010101" pitchFamily="2" charset="-122"/>
                <a:sym typeface="Arial"/>
              </a:rPr>
              <a:t>1</a:t>
            </a:r>
            <a:r>
              <a:rPr lang="en-US" altLang="zh-CN" sz="2000" kern="0" dirty="0">
                <a:solidFill>
                  <a:srgbClr val="000000"/>
                </a:solidFill>
                <a:latin typeface="Arial"/>
                <a:ea typeface="宋体" panose="02010600030101010101" pitchFamily="2" charset="-122"/>
                <a:sym typeface="Arial"/>
              </a:rPr>
              <a:t>’</a:t>
            </a:r>
            <a:endParaRPr lang="zh-CN" altLang="en-US" sz="2000" kern="0" dirty="0">
              <a:solidFill>
                <a:srgbClr val="000000"/>
              </a:solidFill>
              <a:latin typeface="Arial"/>
              <a:ea typeface="宋体" panose="02010600030101010101" pitchFamily="2" charset="-122"/>
              <a:sym typeface="Arial"/>
            </a:endParaRPr>
          </a:p>
        </p:txBody>
      </p:sp>
      <p:sp>
        <p:nvSpPr>
          <p:cNvPr id="24" name="矩形 23"/>
          <p:cNvSpPr/>
          <p:nvPr/>
        </p:nvSpPr>
        <p:spPr>
          <a:xfrm>
            <a:off x="7154693" y="3519142"/>
            <a:ext cx="1405471" cy="38638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2000" kern="0" dirty="0">
                <a:solidFill>
                  <a:srgbClr val="000000"/>
                </a:solidFill>
                <a:latin typeface="Arial"/>
                <a:ea typeface="宋体" panose="02010600030101010101" pitchFamily="2" charset="-122"/>
                <a:sym typeface="Arial"/>
              </a:rPr>
              <a:t>V</a:t>
            </a:r>
            <a:r>
              <a:rPr lang="en-US" altLang="zh-CN" sz="2000" kern="0" baseline="-25000" dirty="0">
                <a:solidFill>
                  <a:srgbClr val="000000"/>
                </a:solidFill>
                <a:latin typeface="Arial"/>
                <a:ea typeface="宋体" panose="02010600030101010101" pitchFamily="2" charset="-122"/>
                <a:sym typeface="Arial"/>
              </a:rPr>
              <a:t>1</a:t>
            </a:r>
            <a:r>
              <a:rPr lang="en-US" altLang="zh-CN" sz="2000" kern="0" dirty="0">
                <a:solidFill>
                  <a:srgbClr val="000000"/>
                </a:solidFill>
                <a:latin typeface="Arial"/>
                <a:ea typeface="宋体" panose="02010600030101010101" pitchFamily="2" charset="-122"/>
                <a:sym typeface="Arial"/>
              </a:rPr>
              <a:t>’</a:t>
            </a:r>
            <a:endParaRPr lang="zh-CN" altLang="en-US" sz="2000" kern="0" dirty="0">
              <a:solidFill>
                <a:srgbClr val="000000"/>
              </a:solidFill>
              <a:latin typeface="Arial"/>
              <a:ea typeface="宋体" panose="02010600030101010101" pitchFamily="2" charset="-122"/>
              <a:sym typeface="Arial"/>
            </a:endParaRPr>
          </a:p>
        </p:txBody>
      </p:sp>
      <p:sp>
        <p:nvSpPr>
          <p:cNvPr id="25" name="矩形 24"/>
          <p:cNvSpPr/>
          <p:nvPr/>
        </p:nvSpPr>
        <p:spPr>
          <a:xfrm>
            <a:off x="6493570" y="3523075"/>
            <a:ext cx="530085" cy="38290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2000" b="1" kern="0" dirty="0">
                <a:solidFill>
                  <a:srgbClr val="000000"/>
                </a:solidFill>
                <a:latin typeface="Arial"/>
                <a:ea typeface="宋体" panose="02010600030101010101" pitchFamily="2" charset="-122"/>
                <a:sym typeface="Arial"/>
              </a:rPr>
              <a:t>∑</a:t>
            </a:r>
            <a:r>
              <a:rPr lang="en-US" altLang="zh-CN" sz="2000" b="1" kern="0" baseline="-25000" dirty="0">
                <a:solidFill>
                  <a:srgbClr val="000000"/>
                </a:solidFill>
                <a:latin typeface="Arial"/>
                <a:ea typeface="宋体" panose="02010600030101010101" pitchFamily="2" charset="-122"/>
                <a:sym typeface="Arial"/>
              </a:rPr>
              <a:t>1</a:t>
            </a:r>
            <a:r>
              <a:rPr lang="en-US" altLang="zh-CN" sz="2000" b="1" kern="0" dirty="0">
                <a:solidFill>
                  <a:srgbClr val="000000"/>
                </a:solidFill>
                <a:latin typeface="Arial"/>
                <a:ea typeface="宋体" panose="02010600030101010101" pitchFamily="2" charset="-122"/>
                <a:sym typeface="Arial"/>
              </a:rPr>
              <a:t>’</a:t>
            </a:r>
            <a:endParaRPr lang="zh-CN" altLang="en-US" sz="2000" b="1" kern="0" dirty="0">
              <a:solidFill>
                <a:srgbClr val="000000"/>
              </a:solidFill>
              <a:latin typeface="Arial"/>
              <a:ea typeface="宋体" panose="02010600030101010101" pitchFamily="2" charset="-122"/>
              <a:sym typeface="Arial"/>
            </a:endParaRPr>
          </a:p>
        </p:txBody>
      </p:sp>
      <p:graphicFrame>
        <p:nvGraphicFramePr>
          <p:cNvPr id="27" name="表格 26"/>
          <p:cNvGraphicFramePr>
            <a:graphicFrameLocks noGrp="1"/>
          </p:cNvGraphicFramePr>
          <p:nvPr>
            <p:extLst/>
          </p:nvPr>
        </p:nvGraphicFramePr>
        <p:xfrm>
          <a:off x="2639618" y="4817848"/>
          <a:ext cx="1260371" cy="1167752"/>
        </p:xfrm>
        <a:graphic>
          <a:graphicData uri="http://schemas.openxmlformats.org/drawingml/2006/table">
            <a:tbl>
              <a:tblPr firstRow="1" bandRow="1">
                <a:tableStyleId>{5C22544A-7EE6-4342-B048-85BDC9FD1C3A}</a:tableStyleId>
              </a:tblPr>
              <a:tblGrid>
                <a:gridCol w="180053">
                  <a:extLst>
                    <a:ext uri="{9D8B030D-6E8A-4147-A177-3AD203B41FA5}">
                      <a16:colId xmlns:a16="http://schemas.microsoft.com/office/drawing/2014/main" val="2020793394"/>
                    </a:ext>
                  </a:extLst>
                </a:gridCol>
                <a:gridCol w="180053">
                  <a:extLst>
                    <a:ext uri="{9D8B030D-6E8A-4147-A177-3AD203B41FA5}">
                      <a16:colId xmlns:a16="http://schemas.microsoft.com/office/drawing/2014/main" val="366636188"/>
                    </a:ext>
                  </a:extLst>
                </a:gridCol>
                <a:gridCol w="180053">
                  <a:extLst>
                    <a:ext uri="{9D8B030D-6E8A-4147-A177-3AD203B41FA5}">
                      <a16:colId xmlns:a16="http://schemas.microsoft.com/office/drawing/2014/main" val="2800244195"/>
                    </a:ext>
                  </a:extLst>
                </a:gridCol>
                <a:gridCol w="180053">
                  <a:extLst>
                    <a:ext uri="{9D8B030D-6E8A-4147-A177-3AD203B41FA5}">
                      <a16:colId xmlns:a16="http://schemas.microsoft.com/office/drawing/2014/main" val="774237044"/>
                    </a:ext>
                  </a:extLst>
                </a:gridCol>
                <a:gridCol w="180053">
                  <a:extLst>
                    <a:ext uri="{9D8B030D-6E8A-4147-A177-3AD203B41FA5}">
                      <a16:colId xmlns:a16="http://schemas.microsoft.com/office/drawing/2014/main" val="3594675784"/>
                    </a:ext>
                  </a:extLst>
                </a:gridCol>
                <a:gridCol w="180053">
                  <a:extLst>
                    <a:ext uri="{9D8B030D-6E8A-4147-A177-3AD203B41FA5}">
                      <a16:colId xmlns:a16="http://schemas.microsoft.com/office/drawing/2014/main" val="3083035363"/>
                    </a:ext>
                  </a:extLst>
                </a:gridCol>
                <a:gridCol w="180053">
                  <a:extLst>
                    <a:ext uri="{9D8B030D-6E8A-4147-A177-3AD203B41FA5}">
                      <a16:colId xmlns:a16="http://schemas.microsoft.com/office/drawing/2014/main" val="157368759"/>
                    </a:ext>
                  </a:extLst>
                </a:gridCol>
              </a:tblGrid>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499300">
                <a:tc gridSpan="7">
                  <a:txBody>
                    <a:bodyPr/>
                    <a:lstStyle/>
                    <a:p>
                      <a:pPr algn="ctr"/>
                      <a:r>
                        <a:rPr lang="en-US" altLang="zh-CN" sz="1700" b="0" dirty="0">
                          <a:solidFill>
                            <a:schemeClr val="tx1"/>
                          </a:solidFill>
                          <a:latin typeface="+mn-lt"/>
                          <a:ea typeface="微软雅黑" panose="020B0503020204020204" pitchFamily="34" charset="-122"/>
                        </a:rPr>
                        <a:t>A</a:t>
                      </a:r>
                      <a:r>
                        <a:rPr lang="en-US" altLang="zh-CN" sz="1700" b="0" baseline="-25000" dirty="0">
                          <a:solidFill>
                            <a:schemeClr val="tx1"/>
                          </a:solidFill>
                          <a:latin typeface="+mn-lt"/>
                          <a:ea typeface="微软雅黑" panose="020B0503020204020204" pitchFamily="34" charset="-122"/>
                        </a:rPr>
                        <a:t>t</a:t>
                      </a:r>
                      <a:endParaRPr lang="zh-CN" altLang="en-US" sz="1700" b="0" baseline="-25000" dirty="0">
                        <a:solidFill>
                          <a:schemeClr val="tx1"/>
                        </a:solidFill>
                        <a:latin typeface="+mn-lt"/>
                        <a:ea typeface="微软雅黑" panose="020B0503020204020204" pitchFamily="34" charset="-122"/>
                      </a:endParaRPr>
                    </a:p>
                  </a:txBody>
                  <a:tcPr marL="84197" marR="84197" marT="42097" marB="420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167113">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800" b="0" dirty="0">
                        <a:solidFill>
                          <a:schemeClr val="tx1"/>
                        </a:solidFill>
                        <a:latin typeface="微软雅黑" panose="020B0503020204020204" pitchFamily="34" charset="-122"/>
                        <a:ea typeface="微软雅黑" panose="020B0503020204020204" pitchFamily="34" charset="-122"/>
                      </a:endParaRPr>
                    </a:p>
                  </a:txBody>
                  <a:tcPr marL="41039" marR="41039" marT="20520" marB="2052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sp>
        <p:nvSpPr>
          <p:cNvPr id="28" name="矩形 27"/>
          <p:cNvSpPr/>
          <p:nvPr/>
        </p:nvSpPr>
        <p:spPr>
          <a:xfrm>
            <a:off x="5706540" y="4809971"/>
            <a:ext cx="565285" cy="116503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2000" kern="0" dirty="0">
                <a:solidFill>
                  <a:srgbClr val="000000"/>
                </a:solidFill>
                <a:latin typeface="Arial"/>
                <a:ea typeface="宋体" panose="02010600030101010101" pitchFamily="2" charset="-122"/>
                <a:sym typeface="Arial"/>
              </a:rPr>
              <a:t>U</a:t>
            </a:r>
            <a:r>
              <a:rPr lang="en-US" altLang="zh-CN" sz="2000" kern="0" baseline="-25000" dirty="0">
                <a:solidFill>
                  <a:srgbClr val="000000"/>
                </a:solidFill>
                <a:latin typeface="Arial"/>
                <a:ea typeface="宋体" panose="02010600030101010101" pitchFamily="2" charset="-122"/>
                <a:sym typeface="Arial"/>
              </a:rPr>
              <a:t>t</a:t>
            </a:r>
            <a:r>
              <a:rPr lang="en-US" altLang="zh-CN" sz="2000" kern="0" dirty="0">
                <a:solidFill>
                  <a:srgbClr val="000000"/>
                </a:solidFill>
                <a:latin typeface="Arial"/>
                <a:ea typeface="宋体" panose="02010600030101010101" pitchFamily="2" charset="-122"/>
                <a:sym typeface="Arial"/>
              </a:rPr>
              <a:t>’</a:t>
            </a:r>
            <a:endParaRPr lang="zh-CN" altLang="en-US" sz="2000" kern="0" dirty="0">
              <a:solidFill>
                <a:srgbClr val="000000"/>
              </a:solidFill>
              <a:latin typeface="Arial"/>
              <a:ea typeface="宋体" panose="02010600030101010101" pitchFamily="2" charset="-122"/>
              <a:sym typeface="Arial"/>
            </a:endParaRPr>
          </a:p>
        </p:txBody>
      </p:sp>
      <p:sp>
        <p:nvSpPr>
          <p:cNvPr id="29" name="矩形 28"/>
          <p:cNvSpPr/>
          <p:nvPr/>
        </p:nvSpPr>
        <p:spPr>
          <a:xfrm>
            <a:off x="7154691" y="5247247"/>
            <a:ext cx="1405471" cy="38638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2000" kern="0" dirty="0">
                <a:solidFill>
                  <a:srgbClr val="000000"/>
                </a:solidFill>
                <a:latin typeface="Arial"/>
                <a:ea typeface="宋体" panose="02010600030101010101" pitchFamily="2" charset="-122"/>
                <a:sym typeface="Arial"/>
              </a:rPr>
              <a:t>V</a:t>
            </a:r>
            <a:r>
              <a:rPr lang="en-US" altLang="zh-CN" sz="2000" kern="0" baseline="-25000" dirty="0">
                <a:solidFill>
                  <a:srgbClr val="000000"/>
                </a:solidFill>
                <a:latin typeface="Arial"/>
                <a:ea typeface="宋体" panose="02010600030101010101" pitchFamily="2" charset="-122"/>
                <a:sym typeface="Arial"/>
              </a:rPr>
              <a:t>t</a:t>
            </a:r>
            <a:r>
              <a:rPr lang="en-US" altLang="zh-CN" sz="2000" kern="0" dirty="0">
                <a:solidFill>
                  <a:srgbClr val="000000"/>
                </a:solidFill>
                <a:latin typeface="Arial"/>
                <a:ea typeface="宋体" panose="02010600030101010101" pitchFamily="2" charset="-122"/>
                <a:sym typeface="Arial"/>
              </a:rPr>
              <a:t>’</a:t>
            </a:r>
            <a:endParaRPr lang="zh-CN" altLang="en-US" sz="2000" kern="0" dirty="0">
              <a:solidFill>
                <a:srgbClr val="000000"/>
              </a:solidFill>
              <a:latin typeface="Arial"/>
              <a:ea typeface="宋体" panose="02010600030101010101" pitchFamily="2" charset="-122"/>
              <a:sym typeface="Arial"/>
            </a:endParaRPr>
          </a:p>
        </p:txBody>
      </p:sp>
      <p:sp>
        <p:nvSpPr>
          <p:cNvPr id="30" name="矩形 29"/>
          <p:cNvSpPr/>
          <p:nvPr/>
        </p:nvSpPr>
        <p:spPr>
          <a:xfrm>
            <a:off x="6493568" y="5251179"/>
            <a:ext cx="530085" cy="38290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2000" b="1" kern="0" dirty="0">
                <a:solidFill>
                  <a:srgbClr val="000000"/>
                </a:solidFill>
                <a:latin typeface="Arial"/>
                <a:ea typeface="宋体" panose="02010600030101010101" pitchFamily="2" charset="-122"/>
                <a:sym typeface="Arial"/>
              </a:rPr>
              <a:t>∑</a:t>
            </a:r>
            <a:r>
              <a:rPr lang="en-US" altLang="zh-CN" sz="2000" b="1" kern="0" baseline="-25000" dirty="0">
                <a:solidFill>
                  <a:srgbClr val="000000"/>
                </a:solidFill>
                <a:latin typeface="Arial"/>
                <a:ea typeface="宋体" panose="02010600030101010101" pitchFamily="2" charset="-122"/>
                <a:sym typeface="Arial"/>
              </a:rPr>
              <a:t>t</a:t>
            </a:r>
            <a:r>
              <a:rPr lang="en-US" altLang="zh-CN" sz="2000" b="1" kern="0" dirty="0">
                <a:solidFill>
                  <a:srgbClr val="000000"/>
                </a:solidFill>
                <a:latin typeface="Arial"/>
                <a:ea typeface="宋体" panose="02010600030101010101" pitchFamily="2" charset="-122"/>
                <a:sym typeface="Arial"/>
              </a:rPr>
              <a:t>’</a:t>
            </a:r>
            <a:endParaRPr lang="zh-CN" altLang="en-US" sz="2000" b="1" kern="0" dirty="0">
              <a:solidFill>
                <a:srgbClr val="000000"/>
              </a:solidFill>
              <a:latin typeface="Arial"/>
              <a:ea typeface="宋体" panose="02010600030101010101" pitchFamily="2" charset="-122"/>
              <a:sym typeface="Arial"/>
            </a:endParaRPr>
          </a:p>
        </p:txBody>
      </p:sp>
      <mc:AlternateContent xmlns:mc="http://schemas.openxmlformats.org/markup-compatibility/2006" xmlns:a14="http://schemas.microsoft.com/office/drawing/2010/main">
        <mc:Choice Requires="a14">
          <p:sp>
            <p:nvSpPr>
              <p:cNvPr id="31" name="文本框 30"/>
              <p:cNvSpPr txBox="1"/>
              <p:nvPr/>
            </p:nvSpPr>
            <p:spPr>
              <a:xfrm>
                <a:off x="4733398" y="5190737"/>
                <a:ext cx="653141" cy="49244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zh-CN" altLang="en-US" sz="3200" i="1" kern="0">
                          <a:solidFill>
                            <a:srgbClr val="000000"/>
                          </a:solidFill>
                          <a:latin typeface="Cambria Math" panose="02040503050406030204" pitchFamily="18" charset="0"/>
                          <a:sym typeface="Arial"/>
                        </a:rPr>
                        <m:t>≈</m:t>
                      </m:r>
                    </m:oMath>
                  </m:oMathPara>
                </a14:m>
                <a:endParaRPr lang="zh-CN" altLang="en-US" sz="3200" kern="0" dirty="0">
                  <a:solidFill>
                    <a:srgbClr val="000000"/>
                  </a:solidFill>
                  <a:latin typeface="Arial"/>
                  <a:cs typeface="Arial"/>
                  <a:sym typeface="Aria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4733398" y="5190737"/>
                <a:ext cx="653141" cy="492443"/>
              </a:xfrm>
              <a:prstGeom prst="rect">
                <a:avLst/>
              </a:prstGeom>
              <a:blipFill>
                <a:blip r:embed="rId4"/>
                <a:stretch>
                  <a:fillRect/>
                </a:stretch>
              </a:blipFill>
            </p:spPr>
            <p:txBody>
              <a:bodyPr/>
              <a:lstStyle/>
              <a:p>
                <a:r>
                  <a:rPr lang="en-US">
                    <a:noFill/>
                  </a:rPr>
                  <a:t> </a:t>
                </a:r>
              </a:p>
            </p:txBody>
          </p:sp>
        </mc:Fallback>
      </mc:AlternateContent>
      <p:sp>
        <p:nvSpPr>
          <p:cNvPr id="3" name="矩形 2"/>
          <p:cNvSpPr/>
          <p:nvPr/>
        </p:nvSpPr>
        <p:spPr>
          <a:xfrm>
            <a:off x="4889979" y="4333788"/>
            <a:ext cx="481941" cy="523220"/>
          </a:xfrm>
          <a:prstGeom prst="rect">
            <a:avLst/>
          </a:prstGeom>
          <a:noFill/>
        </p:spPr>
        <p:txBody>
          <a:bodyPr wrap="square" lIns="91440" tIns="45720" rIns="91440" bIns="45720">
            <a:spAutoFit/>
          </a:bodyPr>
          <a:lstStyle/>
          <a:p>
            <a:pPr algn="ctr" defTabSz="1219170">
              <a:buClr>
                <a:srgbClr val="000000"/>
              </a:buClr>
            </a:pPr>
            <a:r>
              <a:rPr lang="en-US" altLang="zh-CN" sz="2800" kern="0" dirty="0">
                <a:ln w="0"/>
                <a:solidFill>
                  <a:srgbClr val="000000"/>
                </a:solidFill>
                <a:effectLst>
                  <a:outerShdw blurRad="38100" dist="19050" dir="2700000" algn="tl" rotWithShape="0">
                    <a:srgbClr val="000000">
                      <a:alpha val="40000"/>
                    </a:srgbClr>
                  </a:outerShdw>
                </a:effectLst>
                <a:latin typeface="Arial"/>
                <a:cs typeface="Arial"/>
                <a:sym typeface="Arial"/>
              </a:rPr>
              <a:t>…</a:t>
            </a:r>
            <a:endParaRPr lang="zh-CN" altLang="en-US" sz="2800" kern="0" dirty="0">
              <a:ln w="0"/>
              <a:solidFill>
                <a:srgbClr val="000000"/>
              </a:solidFill>
              <a:effectLst>
                <a:outerShdw blurRad="38100" dist="19050" dir="2700000" algn="tl" rotWithShape="0">
                  <a:srgbClr val="000000">
                    <a:alpha val="40000"/>
                  </a:srgbClr>
                </a:outerShdw>
              </a:effectLst>
              <a:latin typeface="Arial"/>
              <a:cs typeface="Arial"/>
              <a:sym typeface="Arial"/>
            </a:endParaRPr>
          </a:p>
        </p:txBody>
      </p:sp>
      <mc:AlternateContent xmlns:mc="http://schemas.openxmlformats.org/markup-compatibility/2006" xmlns:a14="http://schemas.microsoft.com/office/drawing/2010/main">
        <mc:Choice Requires="a14">
          <p:sp>
            <p:nvSpPr>
              <p:cNvPr id="7" name="文本框 6"/>
              <p:cNvSpPr txBox="1"/>
              <p:nvPr/>
            </p:nvSpPr>
            <p:spPr>
              <a:xfrm rot="5400000">
                <a:off x="7488347" y="2769947"/>
                <a:ext cx="476693" cy="49244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CN" sz="3200" i="1" kern="0" dirty="0">
                          <a:solidFill>
                            <a:srgbClr val="000000"/>
                          </a:solidFill>
                          <a:latin typeface="Cambria Math" panose="02040503050406030204" pitchFamily="18" charset="0"/>
                          <a:sym typeface="Arial"/>
                        </a:rPr>
                        <m:t>⇒</m:t>
                      </m:r>
                    </m:oMath>
                  </m:oMathPara>
                </a14:m>
                <a:endParaRPr lang="en-US" altLang="zh-CN" sz="3200" kern="0" dirty="0">
                  <a:solidFill>
                    <a:srgbClr val="000000"/>
                  </a:solidFill>
                  <a:latin typeface="Arial"/>
                  <a:cs typeface="Arial"/>
                  <a:sym typeface="Arial"/>
                </a:endParaRPr>
              </a:p>
            </p:txBody>
          </p:sp>
        </mc:Choice>
        <mc:Fallback xmlns="">
          <p:sp>
            <p:nvSpPr>
              <p:cNvPr id="7" name="文本框 6"/>
              <p:cNvSpPr txBox="1">
                <a:spLocks noRot="1" noChangeAspect="1" noMove="1" noResize="1" noEditPoints="1" noAdjustHandles="1" noChangeArrowheads="1" noChangeShapeType="1" noTextEdit="1"/>
              </p:cNvSpPr>
              <p:nvPr/>
            </p:nvSpPr>
            <p:spPr>
              <a:xfrm rot="5400000">
                <a:off x="7488347" y="2769947"/>
                <a:ext cx="476693" cy="492443"/>
              </a:xfrm>
              <a:prstGeom prst="rect">
                <a:avLst/>
              </a:prstGeom>
              <a:blipFill>
                <a:blip r:embed="rId5"/>
                <a:stretch>
                  <a:fillRect t="-789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7849723" y="2867901"/>
                <a:ext cx="813920" cy="307777"/>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CN" sz="2000" i="1" kern="0">
                          <a:solidFill>
                            <a:srgbClr val="000000"/>
                          </a:solidFill>
                          <a:latin typeface="Cambria Math" panose="02040503050406030204" pitchFamily="18" charset="0"/>
                          <a:sym typeface="Arial"/>
                        </a:rPr>
                        <m:t>𝑈𝑝𝑑𝑎𝑡𝑒</m:t>
                      </m:r>
                    </m:oMath>
                  </m:oMathPara>
                </a14:m>
                <a:endParaRPr lang="en-US" altLang="zh-CN" sz="2000" kern="0" dirty="0">
                  <a:solidFill>
                    <a:srgbClr val="000000"/>
                  </a:solidFill>
                  <a:latin typeface="Arial"/>
                  <a:cs typeface="Arial"/>
                  <a:sym typeface="Aria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849723" y="2867901"/>
                <a:ext cx="813920" cy="307777"/>
              </a:xfrm>
              <a:prstGeom prst="rect">
                <a:avLst/>
              </a:prstGeom>
              <a:blipFill>
                <a:blip r:embed="rId6"/>
                <a:stretch>
                  <a:fillRect l="-13846" r="-15385"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rot="5400000">
                <a:off x="7460540" y="4453168"/>
                <a:ext cx="476693" cy="49244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CN" sz="3200" i="1" kern="0" dirty="0">
                          <a:solidFill>
                            <a:srgbClr val="000000"/>
                          </a:solidFill>
                          <a:latin typeface="Cambria Math" panose="02040503050406030204" pitchFamily="18" charset="0"/>
                          <a:sym typeface="Arial"/>
                        </a:rPr>
                        <m:t>⇒</m:t>
                      </m:r>
                    </m:oMath>
                  </m:oMathPara>
                </a14:m>
                <a:endParaRPr lang="en-US" altLang="zh-CN" sz="3200" kern="0" dirty="0">
                  <a:solidFill>
                    <a:srgbClr val="000000"/>
                  </a:solidFill>
                  <a:latin typeface="Arial"/>
                  <a:cs typeface="Arial"/>
                  <a:sym typeface="Arial"/>
                </a:endParaRPr>
              </a:p>
            </p:txBody>
          </p:sp>
        </mc:Choice>
        <mc:Fallback xmlns="">
          <p:sp>
            <p:nvSpPr>
              <p:cNvPr id="33" name="文本框 32"/>
              <p:cNvSpPr txBox="1">
                <a:spLocks noRot="1" noChangeAspect="1" noMove="1" noResize="1" noEditPoints="1" noAdjustHandles="1" noChangeArrowheads="1" noChangeShapeType="1" noTextEdit="1"/>
              </p:cNvSpPr>
              <p:nvPr/>
            </p:nvSpPr>
            <p:spPr>
              <a:xfrm rot="5400000">
                <a:off x="7460540" y="4453168"/>
                <a:ext cx="476693" cy="492443"/>
              </a:xfrm>
              <a:prstGeom prst="rect">
                <a:avLst/>
              </a:prstGeom>
              <a:blipFill>
                <a:blip r:embed="rId7"/>
                <a:stretch>
                  <a:fillRect t="-7692"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7797408" y="4549230"/>
                <a:ext cx="813920" cy="307777"/>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CN" sz="2000" i="1" kern="0">
                          <a:solidFill>
                            <a:srgbClr val="000000"/>
                          </a:solidFill>
                          <a:latin typeface="Cambria Math" panose="02040503050406030204" pitchFamily="18" charset="0"/>
                          <a:sym typeface="Arial"/>
                        </a:rPr>
                        <m:t>𝑈𝑝𝑑𝑎𝑡𝑒</m:t>
                      </m:r>
                    </m:oMath>
                  </m:oMathPara>
                </a14:m>
                <a:endParaRPr lang="en-US" altLang="zh-CN" sz="2000" kern="0" dirty="0">
                  <a:solidFill>
                    <a:srgbClr val="000000"/>
                  </a:solidFill>
                  <a:latin typeface="Arial"/>
                  <a:cs typeface="Arial"/>
                  <a:sym typeface="Aria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7797408" y="4549230"/>
                <a:ext cx="813920" cy="307777"/>
              </a:xfrm>
              <a:prstGeom prst="rect">
                <a:avLst/>
              </a:prstGeom>
              <a:blipFill>
                <a:blip r:embed="rId8"/>
                <a:stretch>
                  <a:fillRect l="-13846" r="-15385"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4733398" y="3454559"/>
                <a:ext cx="653141" cy="49244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zh-CN" altLang="en-US" sz="3200" i="1" kern="0">
                          <a:solidFill>
                            <a:srgbClr val="000000"/>
                          </a:solidFill>
                          <a:latin typeface="Cambria Math" panose="02040503050406030204" pitchFamily="18" charset="0"/>
                          <a:sym typeface="Arial"/>
                        </a:rPr>
                        <m:t>≈</m:t>
                      </m:r>
                    </m:oMath>
                  </m:oMathPara>
                </a14:m>
                <a:endParaRPr lang="zh-CN" altLang="en-US" sz="3200" kern="0" dirty="0">
                  <a:solidFill>
                    <a:srgbClr val="000000"/>
                  </a:solidFill>
                  <a:latin typeface="Arial"/>
                  <a:cs typeface="Arial"/>
                  <a:sym typeface="Aria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4733398" y="3454559"/>
                <a:ext cx="653141" cy="492443"/>
              </a:xfrm>
              <a:prstGeom prst="rect">
                <a:avLst/>
              </a:prstGeom>
              <a:blipFill>
                <a:blip r:embed="rId9"/>
                <a:stretch>
                  <a:fillRect/>
                </a:stretch>
              </a:blipFill>
            </p:spPr>
            <p:txBody>
              <a:bodyPr/>
              <a:lstStyle/>
              <a:p>
                <a:r>
                  <a:rPr lang="en-US">
                    <a:noFill/>
                  </a:rPr>
                  <a:t> </a:t>
                </a:r>
              </a:p>
            </p:txBody>
          </p:sp>
        </mc:Fallback>
      </mc:AlternateContent>
      <p:sp>
        <p:nvSpPr>
          <p:cNvPr id="37" name="文本框 36"/>
          <p:cNvSpPr txBox="1"/>
          <p:nvPr/>
        </p:nvSpPr>
        <p:spPr>
          <a:xfrm>
            <a:off x="415600" y="6083026"/>
            <a:ext cx="9851365" cy="522451"/>
          </a:xfrm>
          <a:prstGeom prst="rect">
            <a:avLst/>
          </a:prstGeom>
          <a:noFill/>
        </p:spPr>
        <p:txBody>
          <a:bodyPr wrap="square" rtlCol="0">
            <a:spAutoFit/>
          </a:bodyPr>
          <a:lstStyle/>
          <a:p>
            <a:pPr marL="457189" indent="-457189" algn="just" defTabSz="1219170">
              <a:lnSpc>
                <a:spcPct val="130000"/>
              </a:lnSpc>
              <a:buClr>
                <a:srgbClr val="ADADAD"/>
              </a:buClr>
              <a:buFont typeface="Arial" panose="020B0604020202020204" pitchFamily="34" charset="0"/>
              <a:buChar char="•"/>
            </a:pPr>
            <a:r>
              <a:rPr lang="en-US" altLang="zh-CN" sz="2400" kern="0" dirty="0">
                <a:solidFill>
                  <a:srgbClr val="000000"/>
                </a:solidFill>
                <a:latin typeface="Arial"/>
                <a:ea typeface="微软雅黑" panose="020B0503020204020204" pitchFamily="34" charset="-122"/>
                <a:cs typeface="Arial"/>
                <a:sym typeface="Arial"/>
              </a:rPr>
              <a:t> Problem: error accumulation is inevitable</a:t>
            </a:r>
            <a:endParaRPr lang="zh-CN" altLang="en-US" sz="2133" kern="0" dirty="0">
              <a:solidFill>
                <a:srgbClr val="000000"/>
              </a:solidFill>
              <a:latin typeface="Arial"/>
              <a:ea typeface="微软雅黑" panose="020B0503020204020204" pitchFamily="34" charset="-122"/>
              <a:cs typeface="Arial"/>
              <a:sym typeface="Arial"/>
            </a:endParaRPr>
          </a:p>
        </p:txBody>
      </p:sp>
      <p:sp>
        <p:nvSpPr>
          <p:cNvPr id="10" name="右大括号 9"/>
          <p:cNvSpPr/>
          <p:nvPr/>
        </p:nvSpPr>
        <p:spPr>
          <a:xfrm>
            <a:off x="8767024" y="2882227"/>
            <a:ext cx="349857" cy="3075564"/>
          </a:xfrm>
          <a:prstGeom prst="rightBrace">
            <a:avLst/>
          </a:prstGeom>
          <a:ln>
            <a:solidFill>
              <a:srgbClr val="FFC000"/>
            </a:solidFill>
          </a:ln>
        </p:spPr>
        <p:style>
          <a:lnRef idx="2">
            <a:schemeClr val="accent4"/>
          </a:lnRef>
          <a:fillRef idx="0">
            <a:schemeClr val="accent4"/>
          </a:fillRef>
          <a:effectRef idx="1">
            <a:schemeClr val="accent4"/>
          </a:effectRef>
          <a:fontRef idx="minor">
            <a:schemeClr val="tx1"/>
          </a:fontRef>
        </p:style>
        <p:txBody>
          <a:bodyPr rtlCol="0" anchor="ctr"/>
          <a:lstStyle/>
          <a:p>
            <a:pPr algn="ctr" defTabSz="1219170">
              <a:buClr>
                <a:srgbClr val="000000"/>
              </a:buClr>
            </a:pPr>
            <a:endParaRPr lang="zh-CN" altLang="en-US" sz="1400" kern="0">
              <a:solidFill>
                <a:srgbClr val="000000"/>
              </a:solidFill>
              <a:latin typeface="Arial"/>
              <a:ea typeface="宋体" panose="02010600030101010101" pitchFamily="2" charset="-122"/>
              <a:sym typeface="Arial"/>
            </a:endParaRPr>
          </a:p>
        </p:txBody>
      </p:sp>
      <p:sp>
        <p:nvSpPr>
          <p:cNvPr id="12" name="矩形 11"/>
          <p:cNvSpPr/>
          <p:nvPr/>
        </p:nvSpPr>
        <p:spPr>
          <a:xfrm>
            <a:off x="9251443" y="4033030"/>
            <a:ext cx="1887488" cy="707886"/>
          </a:xfrm>
          <a:prstGeom prst="rect">
            <a:avLst/>
          </a:prstGeom>
          <a:noFill/>
        </p:spPr>
        <p:txBody>
          <a:bodyPr wrap="square" lIns="91440" tIns="45720" rIns="91440" bIns="45720">
            <a:spAutoFit/>
          </a:bodyPr>
          <a:lstStyle/>
          <a:p>
            <a:pPr defTabSz="1219170">
              <a:buClr>
                <a:srgbClr val="000000"/>
              </a:buClr>
            </a:pPr>
            <a:r>
              <a:rPr lang="en-US" altLang="zh-CN" sz="2000" kern="0" dirty="0">
                <a:ln w="0"/>
                <a:solidFill>
                  <a:srgbClr val="000000"/>
                </a:solidFill>
                <a:effectLst>
                  <a:outerShdw blurRad="38100" dist="19050" dir="2700000" algn="tl" rotWithShape="0">
                    <a:srgbClr val="000000">
                      <a:alpha val="40000"/>
                    </a:srgbClr>
                  </a:outerShdw>
                </a:effectLst>
                <a:latin typeface="Arial"/>
                <a:cs typeface="Arial"/>
                <a:sym typeface="Arial"/>
              </a:rPr>
              <a:t>Error </a:t>
            </a:r>
          </a:p>
          <a:p>
            <a:pPr defTabSz="1219170">
              <a:buClr>
                <a:srgbClr val="000000"/>
              </a:buClr>
            </a:pPr>
            <a:r>
              <a:rPr lang="en-US" altLang="zh-CN" sz="2000" kern="0" dirty="0">
                <a:ln w="0"/>
                <a:solidFill>
                  <a:srgbClr val="000000"/>
                </a:solidFill>
                <a:effectLst>
                  <a:outerShdw blurRad="38100" dist="19050" dir="2700000" algn="tl" rotWithShape="0">
                    <a:srgbClr val="000000">
                      <a:alpha val="40000"/>
                    </a:srgbClr>
                  </a:outerShdw>
                </a:effectLst>
                <a:latin typeface="Arial"/>
                <a:cs typeface="Arial"/>
                <a:sym typeface="Arial"/>
              </a:rPr>
              <a:t>Accumulation!</a:t>
            </a:r>
            <a:endParaRPr lang="zh-CN" altLang="en-US" sz="2000" kern="0" dirty="0">
              <a:ln w="0"/>
              <a:solidFill>
                <a:srgbClr val="000000"/>
              </a:solidFill>
              <a:effectLst>
                <a:outerShdw blurRad="38100" dist="19050" dir="2700000" algn="tl" rotWithShape="0">
                  <a:srgbClr val="000000">
                    <a:alpha val="40000"/>
                  </a:srgbClr>
                </a:outerShdw>
              </a:effectLst>
              <a:latin typeface="Arial"/>
              <a:cs typeface="Arial"/>
              <a:sym typeface="Arial"/>
            </a:endParaRPr>
          </a:p>
        </p:txBody>
      </p:sp>
      <p:sp>
        <p:nvSpPr>
          <p:cNvPr id="36" name="Shape 60">
            <a:extLst>
              <a:ext uri="{FF2B5EF4-FFF2-40B4-BE49-F238E27FC236}">
                <a16:creationId xmlns:a16="http://schemas.microsoft.com/office/drawing/2014/main" id="{864D8B2D-F45C-7944-94F3-71CEA2447A47}"/>
              </a:ext>
            </a:extLst>
          </p:cNvPr>
          <p:cNvSpPr txBox="1">
            <a:spLocks/>
          </p:cNvSpPr>
          <p:nvPr/>
        </p:nvSpPr>
        <p:spPr>
          <a:xfrm>
            <a:off x="415600" y="328433"/>
            <a:ext cx="11360800" cy="763600"/>
          </a:xfrm>
          <a:prstGeom prst="rect">
            <a:avLst/>
          </a:prstGeom>
          <a:noFill/>
          <a:ln>
            <a:noFill/>
          </a:ln>
        </p:spPr>
        <p:txBody>
          <a:bodyPr spcFirstLastPara="1" wrap="square" lIns="121900" tIns="121900" rIns="121900" bIns="121900" anchor="t" anchorCtr="0"/>
          <a:lstStyle>
            <a:defPPr marR="0" lvl="0" algn="l" rtl="0">
              <a:lnSpc>
                <a:spcPct val="100000"/>
              </a:lnSpc>
              <a:spcBef>
                <a:spcPts val="0"/>
              </a:spcBef>
              <a:spcAft>
                <a:spcPts val="0"/>
              </a:spcAft>
              <a:defRPr/>
            </a:defPPr>
            <a:lvl1pPr algn="ctr">
              <a:buClr>
                <a:schemeClr val="dk1"/>
              </a:buClr>
              <a:buSzPts val="2800"/>
              <a:buNone/>
              <a:defRPr sz="28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1219170">
              <a:buClr>
                <a:srgbClr val="000000"/>
              </a:buClr>
            </a:pPr>
            <a:r>
              <a:rPr lang="en-US" altLang="zh-CN" sz="3733" dirty="0">
                <a:sym typeface="Arial"/>
              </a:rPr>
              <a:t>Problem: Error Accumulation</a:t>
            </a:r>
          </a:p>
        </p:txBody>
      </p:sp>
      <p:sp>
        <p:nvSpPr>
          <p:cNvPr id="38" name="文本框 37">
            <a:extLst>
              <a:ext uri="{FF2B5EF4-FFF2-40B4-BE49-F238E27FC236}">
                <a16:creationId xmlns:a16="http://schemas.microsoft.com/office/drawing/2014/main" id="{CD911494-F29F-0B4C-974D-5256A815F2A4}"/>
              </a:ext>
            </a:extLst>
          </p:cNvPr>
          <p:cNvSpPr txBox="1"/>
          <p:nvPr/>
        </p:nvSpPr>
        <p:spPr>
          <a:xfrm>
            <a:off x="415600" y="1021766"/>
            <a:ext cx="10881011" cy="494751"/>
          </a:xfrm>
          <a:prstGeom prst="rect">
            <a:avLst/>
          </a:prstGeom>
          <a:noFill/>
        </p:spPr>
        <p:txBody>
          <a:bodyPr wrap="square" rtlCol="0">
            <a:spAutoFit/>
          </a:bodyPr>
          <a:lstStyle/>
          <a:p>
            <a:pPr marL="457189" indent="-457189" algn="just" defTabSz="1219170">
              <a:lnSpc>
                <a:spcPct val="120000"/>
              </a:lnSpc>
              <a:buClr>
                <a:srgbClr val="ADADAD"/>
              </a:buClr>
              <a:buFont typeface="Arial" panose="020B0604020202020204" pitchFamily="34" charset="0"/>
              <a:buChar char="•"/>
            </a:pPr>
            <a:r>
              <a:rPr lang="en-US" altLang="zh-CN" sz="2400" kern="0" dirty="0">
                <a:solidFill>
                  <a:srgbClr val="000000"/>
                </a:solidFill>
                <a:latin typeface="Arial"/>
                <a:ea typeface="微软雅黑" panose="020B0503020204020204" pitchFamily="34" charset="-122"/>
                <a:cs typeface="Arial"/>
                <a:sym typeface="Arial"/>
              </a:rPr>
              <a:t> </a:t>
            </a:r>
            <a:r>
              <a:rPr lang="en-US" altLang="zh-CN" sz="2133" kern="0" dirty="0">
                <a:solidFill>
                  <a:srgbClr val="000000"/>
                </a:solidFill>
                <a:latin typeface="Arial"/>
                <a:ea typeface="微软雅黑" panose="020B0503020204020204" pitchFamily="34" charset="-122"/>
                <a:cs typeface="Arial"/>
                <a:sym typeface="Arial"/>
              </a:rPr>
              <a:t>Eigen</a:t>
            </a:r>
            <a:r>
              <a:rPr lang="en-US" altLang="zh-CN" sz="2400" kern="0" dirty="0">
                <a:solidFill>
                  <a:srgbClr val="000000"/>
                </a:solidFill>
                <a:latin typeface="Arial"/>
                <a:ea typeface="微软雅黑" panose="020B0503020204020204" pitchFamily="34" charset="-122"/>
                <a:cs typeface="Arial"/>
                <a:sym typeface="Arial"/>
              </a:rPr>
              <a:t> perturbation is at the cost of inducing approximation</a:t>
            </a:r>
            <a:endParaRPr lang="zh-CN" altLang="en-US" sz="1600" kern="0" dirty="0">
              <a:solidFill>
                <a:srgbClr val="000000"/>
              </a:solidFill>
              <a:latin typeface="Arial"/>
              <a:ea typeface="微软雅黑" panose="020B0503020204020204" pitchFamily="34" charset="-122"/>
              <a:cs typeface="Arial"/>
              <a:sym typeface="Arial"/>
            </a:endParaRPr>
          </a:p>
        </p:txBody>
      </p:sp>
    </p:spTree>
    <p:extLst>
      <p:ext uri="{BB962C8B-B14F-4D97-AF65-F5344CB8AC3E}">
        <p14:creationId xmlns:p14="http://schemas.microsoft.com/office/powerpoint/2010/main" val="2471522574"/>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 grpId="0" animBg="1"/>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3411517" y="1623261"/>
          <a:ext cx="875505" cy="842758"/>
        </p:xfrm>
        <a:graphic>
          <a:graphicData uri="http://schemas.openxmlformats.org/drawingml/2006/table">
            <a:tbl>
              <a:tblPr firstRow="1" bandRow="1">
                <a:tableStyleId>{5C22544A-7EE6-4342-B048-85BDC9FD1C3A}</a:tableStyleId>
              </a:tblPr>
              <a:tblGrid>
                <a:gridCol w="132835">
                  <a:extLst>
                    <a:ext uri="{9D8B030D-6E8A-4147-A177-3AD203B41FA5}">
                      <a16:colId xmlns:a16="http://schemas.microsoft.com/office/drawing/2014/main" val="2020793394"/>
                    </a:ext>
                  </a:extLst>
                </a:gridCol>
                <a:gridCol w="121967">
                  <a:extLst>
                    <a:ext uri="{9D8B030D-6E8A-4147-A177-3AD203B41FA5}">
                      <a16:colId xmlns:a16="http://schemas.microsoft.com/office/drawing/2014/main" val="366636188"/>
                    </a:ext>
                  </a:extLst>
                </a:gridCol>
                <a:gridCol w="121967">
                  <a:extLst>
                    <a:ext uri="{9D8B030D-6E8A-4147-A177-3AD203B41FA5}">
                      <a16:colId xmlns:a16="http://schemas.microsoft.com/office/drawing/2014/main" val="2800244195"/>
                    </a:ext>
                  </a:extLst>
                </a:gridCol>
                <a:gridCol w="121967">
                  <a:extLst>
                    <a:ext uri="{9D8B030D-6E8A-4147-A177-3AD203B41FA5}">
                      <a16:colId xmlns:a16="http://schemas.microsoft.com/office/drawing/2014/main" val="774237044"/>
                    </a:ext>
                  </a:extLst>
                </a:gridCol>
                <a:gridCol w="121967">
                  <a:extLst>
                    <a:ext uri="{9D8B030D-6E8A-4147-A177-3AD203B41FA5}">
                      <a16:colId xmlns:a16="http://schemas.microsoft.com/office/drawing/2014/main" val="3594675784"/>
                    </a:ext>
                  </a:extLst>
                </a:gridCol>
                <a:gridCol w="121967">
                  <a:extLst>
                    <a:ext uri="{9D8B030D-6E8A-4147-A177-3AD203B41FA5}">
                      <a16:colId xmlns:a16="http://schemas.microsoft.com/office/drawing/2014/main" val="3083035363"/>
                    </a:ext>
                  </a:extLst>
                </a:gridCol>
                <a:gridCol w="132835">
                  <a:extLst>
                    <a:ext uri="{9D8B030D-6E8A-4147-A177-3AD203B41FA5}">
                      <a16:colId xmlns:a16="http://schemas.microsoft.com/office/drawing/2014/main" val="157368759"/>
                    </a:ext>
                  </a:extLst>
                </a:gridCol>
              </a:tblGrid>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309877">
                <a:tc gridSpan="7">
                  <a:txBody>
                    <a:bodyPr/>
                    <a:lstStyle/>
                    <a:p>
                      <a:pPr algn="ctr"/>
                      <a:r>
                        <a:rPr lang="en-US" altLang="zh-CN" sz="1500" b="0" dirty="0">
                          <a:solidFill>
                            <a:schemeClr val="tx1"/>
                          </a:solidFill>
                          <a:latin typeface="+mn-lt"/>
                          <a:ea typeface="微软雅黑" panose="020B0503020204020204" pitchFamily="34" charset="-122"/>
                        </a:rPr>
                        <a:t>A</a:t>
                      </a:r>
                      <a:r>
                        <a:rPr lang="en-US" altLang="zh-CN" sz="1500" b="0" baseline="-25000" dirty="0">
                          <a:solidFill>
                            <a:schemeClr val="tx1"/>
                          </a:solidFill>
                          <a:latin typeface="+mn-lt"/>
                          <a:ea typeface="微软雅黑" panose="020B0503020204020204" pitchFamily="34" charset="-122"/>
                        </a:rPr>
                        <a:t>0</a:t>
                      </a:r>
                      <a:endParaRPr lang="zh-CN" altLang="en-US" sz="1500" b="0" baseline="-25000" dirty="0">
                        <a:solidFill>
                          <a:schemeClr val="tx1"/>
                        </a:solidFill>
                        <a:latin typeface="+mn-lt"/>
                        <a:ea typeface="微软雅黑" panose="020B0503020204020204" pitchFamily="34" charset="-122"/>
                      </a:endParaRPr>
                    </a:p>
                  </a:txBody>
                  <a:tcPr marL="94019" marR="94019" marT="43179" marB="431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sp>
        <p:nvSpPr>
          <p:cNvPr id="11" name="标题 1"/>
          <p:cNvSpPr txBox="1">
            <a:spLocks/>
          </p:cNvSpPr>
          <p:nvPr/>
        </p:nvSpPr>
        <p:spPr>
          <a:xfrm>
            <a:off x="1790701" y="44092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9170">
              <a:buClr>
                <a:srgbClr val="000000"/>
              </a:buClr>
            </a:pPr>
            <a:endParaRPr lang="zh-CN" altLang="en-US" sz="2800" b="1" dirty="0">
              <a:solidFill>
                <a:srgbClr val="7030A0"/>
              </a:solidFill>
              <a:latin typeface="微软雅黑" panose="020B0503020204020204" pitchFamily="34" charset="-122"/>
              <a:ea typeface="微软雅黑" panose="020B0503020204020204" pitchFamily="34" charset="-122"/>
              <a:sym typeface="Arial"/>
            </a:endParaRPr>
          </a:p>
        </p:txBody>
      </p:sp>
      <p:sp>
        <p:nvSpPr>
          <p:cNvPr id="13" name="矩形 12"/>
          <p:cNvSpPr/>
          <p:nvPr/>
        </p:nvSpPr>
        <p:spPr>
          <a:xfrm>
            <a:off x="6335763" y="1557825"/>
            <a:ext cx="457855" cy="79740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U</a:t>
            </a:r>
            <a:r>
              <a:rPr lang="en-US" altLang="zh-CN" sz="1400" kern="0" baseline="-25000" dirty="0">
                <a:solidFill>
                  <a:srgbClr val="000000"/>
                </a:solidFill>
                <a:latin typeface="Arial"/>
                <a:ea typeface="宋体" panose="02010600030101010101" pitchFamily="2" charset="-122"/>
                <a:sym typeface="Arial"/>
              </a:rPr>
              <a:t>0</a:t>
            </a:r>
            <a:endParaRPr lang="zh-CN" altLang="en-US" sz="1400" kern="0" baseline="-25000" dirty="0">
              <a:solidFill>
                <a:srgbClr val="000000"/>
              </a:solidFill>
              <a:latin typeface="Arial"/>
              <a:ea typeface="宋体" panose="02010600030101010101" pitchFamily="2" charset="-122"/>
              <a:sym typeface="Arial"/>
            </a:endParaRPr>
          </a:p>
        </p:txBody>
      </p:sp>
      <p:sp>
        <p:nvSpPr>
          <p:cNvPr id="14" name="矩形 13"/>
          <p:cNvSpPr/>
          <p:nvPr/>
        </p:nvSpPr>
        <p:spPr>
          <a:xfrm>
            <a:off x="7666280" y="1865665"/>
            <a:ext cx="1187101" cy="29668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V</a:t>
            </a:r>
            <a:r>
              <a:rPr lang="en-US" altLang="zh-CN" sz="1400" kern="0" baseline="-25000" dirty="0">
                <a:solidFill>
                  <a:srgbClr val="000000"/>
                </a:solidFill>
                <a:latin typeface="Arial"/>
                <a:ea typeface="宋体" panose="02010600030101010101" pitchFamily="2" charset="-122"/>
                <a:sym typeface="Arial"/>
              </a:rPr>
              <a:t>0</a:t>
            </a:r>
            <a:endParaRPr lang="zh-CN" altLang="en-US" sz="1400" kern="0" baseline="-25000" dirty="0">
              <a:solidFill>
                <a:srgbClr val="000000"/>
              </a:solidFill>
              <a:latin typeface="Arial"/>
              <a:ea typeface="宋体" panose="02010600030101010101" pitchFamily="2" charset="-122"/>
              <a:sym typeface="Arial"/>
            </a:endParaRPr>
          </a:p>
        </p:txBody>
      </p:sp>
      <p:sp>
        <p:nvSpPr>
          <p:cNvPr id="20" name="矩形 19"/>
          <p:cNvSpPr/>
          <p:nvPr/>
        </p:nvSpPr>
        <p:spPr>
          <a:xfrm>
            <a:off x="6927100" y="1869463"/>
            <a:ext cx="485969" cy="294008"/>
          </a:xfrm>
          <a:prstGeom prst="rect">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a:t>
            </a:r>
            <a:r>
              <a:rPr lang="en-US" altLang="zh-CN" sz="1400" kern="0" baseline="-25000" dirty="0">
                <a:solidFill>
                  <a:srgbClr val="000000"/>
                </a:solidFill>
                <a:latin typeface="Arial"/>
                <a:ea typeface="宋体" panose="02010600030101010101" pitchFamily="2" charset="-122"/>
                <a:sym typeface="Arial"/>
              </a:rPr>
              <a:t>0</a:t>
            </a:r>
            <a:endParaRPr lang="zh-CN" altLang="en-US" sz="1400" kern="0" baseline="-25000" dirty="0">
              <a:solidFill>
                <a:srgbClr val="000000"/>
              </a:solidFill>
              <a:latin typeface="Arial"/>
              <a:ea typeface="宋体" panose="02010600030101010101" pitchFamily="2" charset="-122"/>
              <a:sym typeface="Arial"/>
            </a:endParaRPr>
          </a:p>
        </p:txBody>
      </p:sp>
      <mc:AlternateContent xmlns:mc="http://schemas.openxmlformats.org/markup-compatibility/2006" xmlns:a14="http://schemas.microsoft.com/office/drawing/2010/main">
        <mc:Choice Requires="a14">
          <p:sp>
            <p:nvSpPr>
              <p:cNvPr id="6" name="文本框 5"/>
              <p:cNvSpPr txBox="1"/>
              <p:nvPr/>
            </p:nvSpPr>
            <p:spPr>
              <a:xfrm>
                <a:off x="5177801" y="1842425"/>
                <a:ext cx="527715" cy="49827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groupChr>
                        <m:groupChrPr>
                          <m:chr m:val="⇒"/>
                          <m:vertJc m:val="bot"/>
                          <m:ctrlPr>
                            <a:rPr lang="zh-CN" altLang="en-US" sz="2400" i="1" kern="0">
                              <a:solidFill>
                                <a:srgbClr val="000000"/>
                              </a:solidFill>
                              <a:latin typeface="Cambria Math" panose="02040503050406030204" pitchFamily="18" charset="0"/>
                              <a:sym typeface="Arial"/>
                            </a:rPr>
                          </m:ctrlPr>
                        </m:groupChrPr>
                        <m:e>
                          <m:r>
                            <m:rPr>
                              <m:brk m:alnAt="2"/>
                            </m:rPr>
                            <a:rPr lang="en-US" altLang="zh-CN" sz="2400" i="1" kern="0">
                              <a:solidFill>
                                <a:srgbClr val="000000"/>
                              </a:solidFill>
                              <a:latin typeface="Cambria Math" panose="02040503050406030204" pitchFamily="18" charset="0"/>
                              <a:sym typeface="Arial"/>
                            </a:rPr>
                            <m:t>𝑆</m:t>
                          </m:r>
                          <m:r>
                            <a:rPr lang="en-US" altLang="zh-CN" sz="2400" i="1" kern="0">
                              <a:solidFill>
                                <a:srgbClr val="000000"/>
                              </a:solidFill>
                              <a:latin typeface="Cambria Math" panose="02040503050406030204" pitchFamily="18" charset="0"/>
                              <a:sym typeface="Arial"/>
                            </a:rPr>
                            <m:t>𝑉𝐷</m:t>
                          </m:r>
                        </m:e>
                      </m:groupChr>
                    </m:oMath>
                  </m:oMathPara>
                </a14:m>
                <a:endParaRPr lang="zh-CN" altLang="en-US" sz="2400" kern="0" dirty="0">
                  <a:solidFill>
                    <a:srgbClr val="000000"/>
                  </a:solidFill>
                  <a:latin typeface="Arial"/>
                  <a:cs typeface="Arial"/>
                  <a:sym typeface="Aria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177801" y="1842425"/>
                <a:ext cx="527715" cy="498278"/>
              </a:xfrm>
              <a:prstGeom prst="rect">
                <a:avLst/>
              </a:prstGeom>
              <a:blipFill>
                <a:blip r:embed="rId3"/>
                <a:stretch>
                  <a:fillRect l="-7317" r="-2439"/>
                </a:stretch>
              </a:blipFill>
            </p:spPr>
            <p:txBody>
              <a:bodyPr/>
              <a:lstStyle/>
              <a:p>
                <a:r>
                  <a:rPr lang="en-US">
                    <a:noFill/>
                  </a:rPr>
                  <a:t> </a:t>
                </a:r>
              </a:p>
            </p:txBody>
          </p:sp>
        </mc:Fallback>
      </mc:AlternateContent>
      <p:sp>
        <p:nvSpPr>
          <p:cNvPr id="22" name="矩形 21"/>
          <p:cNvSpPr/>
          <p:nvPr/>
        </p:nvSpPr>
        <p:spPr>
          <a:xfrm>
            <a:off x="6335764" y="2580772"/>
            <a:ext cx="457853" cy="787971"/>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U</a:t>
            </a:r>
            <a:r>
              <a:rPr lang="en-US" altLang="zh-CN" sz="1400" kern="0" baseline="-25000" dirty="0">
                <a:solidFill>
                  <a:srgbClr val="000000"/>
                </a:solidFill>
                <a:latin typeface="Arial"/>
                <a:ea typeface="宋体" panose="02010600030101010101" pitchFamily="2" charset="-122"/>
                <a:sym typeface="Arial"/>
              </a:rPr>
              <a:t>1</a:t>
            </a:r>
            <a:r>
              <a:rPr lang="en-US" altLang="zh-CN" sz="1400" kern="0" dirty="0">
                <a:solidFill>
                  <a:srgbClr val="000000"/>
                </a:solidFill>
                <a:latin typeface="Arial"/>
                <a:ea typeface="宋体" panose="02010600030101010101" pitchFamily="2" charset="-122"/>
                <a:sym typeface="Arial"/>
              </a:rPr>
              <a:t>’</a:t>
            </a:r>
            <a:endParaRPr lang="zh-CN" altLang="en-US" sz="1400" kern="0" dirty="0">
              <a:solidFill>
                <a:srgbClr val="000000"/>
              </a:solidFill>
              <a:latin typeface="Arial"/>
              <a:ea typeface="宋体" panose="02010600030101010101" pitchFamily="2" charset="-122"/>
              <a:sym typeface="Arial"/>
            </a:endParaRPr>
          </a:p>
        </p:txBody>
      </p:sp>
      <p:sp>
        <p:nvSpPr>
          <p:cNvPr id="24" name="矩形 23"/>
          <p:cNvSpPr/>
          <p:nvPr/>
        </p:nvSpPr>
        <p:spPr>
          <a:xfrm>
            <a:off x="7666224" y="2796638"/>
            <a:ext cx="1187101" cy="29668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V</a:t>
            </a:r>
            <a:r>
              <a:rPr lang="en-US" altLang="zh-CN" sz="1400" kern="0" baseline="-25000" dirty="0">
                <a:solidFill>
                  <a:srgbClr val="000000"/>
                </a:solidFill>
                <a:latin typeface="Arial"/>
                <a:ea typeface="宋体" panose="02010600030101010101" pitchFamily="2" charset="-122"/>
                <a:sym typeface="Arial"/>
              </a:rPr>
              <a:t>1</a:t>
            </a:r>
            <a:r>
              <a:rPr lang="en-US" altLang="zh-CN" sz="1400" kern="0" dirty="0">
                <a:solidFill>
                  <a:srgbClr val="000000"/>
                </a:solidFill>
                <a:latin typeface="Arial"/>
                <a:ea typeface="宋体" panose="02010600030101010101" pitchFamily="2" charset="-122"/>
                <a:sym typeface="Arial"/>
              </a:rPr>
              <a:t>’</a:t>
            </a:r>
            <a:endParaRPr lang="zh-CN" altLang="en-US" sz="1400" kern="0" dirty="0">
              <a:solidFill>
                <a:srgbClr val="000000"/>
              </a:solidFill>
              <a:latin typeface="Arial"/>
              <a:ea typeface="宋体" panose="02010600030101010101" pitchFamily="2" charset="-122"/>
              <a:sym typeface="Arial"/>
            </a:endParaRPr>
          </a:p>
        </p:txBody>
      </p:sp>
      <p:sp>
        <p:nvSpPr>
          <p:cNvPr id="25" name="矩形 24"/>
          <p:cNvSpPr/>
          <p:nvPr/>
        </p:nvSpPr>
        <p:spPr>
          <a:xfrm>
            <a:off x="6927100" y="2804873"/>
            <a:ext cx="485969" cy="294008"/>
          </a:xfrm>
          <a:prstGeom prst="rect">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a:t>
            </a:r>
            <a:r>
              <a:rPr lang="en-US" altLang="zh-CN" sz="1400" kern="0" baseline="-25000" dirty="0">
                <a:solidFill>
                  <a:srgbClr val="000000"/>
                </a:solidFill>
                <a:latin typeface="Arial"/>
                <a:ea typeface="宋体" panose="02010600030101010101" pitchFamily="2" charset="-122"/>
                <a:sym typeface="Arial"/>
              </a:rPr>
              <a:t>1</a:t>
            </a:r>
            <a:r>
              <a:rPr lang="en-US" altLang="zh-CN" sz="1400" kern="0" dirty="0">
                <a:solidFill>
                  <a:srgbClr val="000000"/>
                </a:solidFill>
                <a:latin typeface="Arial"/>
                <a:ea typeface="宋体" panose="02010600030101010101" pitchFamily="2" charset="-122"/>
                <a:sym typeface="Arial"/>
              </a:rPr>
              <a:t>’</a:t>
            </a:r>
            <a:endParaRPr lang="zh-CN" altLang="en-US" sz="1400" kern="0" dirty="0">
              <a:solidFill>
                <a:srgbClr val="000000"/>
              </a:solidFill>
              <a:latin typeface="Arial"/>
              <a:ea typeface="宋体" panose="02010600030101010101" pitchFamily="2" charset="-122"/>
              <a:sym typeface="Arial"/>
            </a:endParaRPr>
          </a:p>
        </p:txBody>
      </p:sp>
      <p:sp>
        <p:nvSpPr>
          <p:cNvPr id="28" name="矩形 27"/>
          <p:cNvSpPr/>
          <p:nvPr/>
        </p:nvSpPr>
        <p:spPr>
          <a:xfrm>
            <a:off x="6335761" y="3571967"/>
            <a:ext cx="456963" cy="79358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U</a:t>
            </a:r>
            <a:r>
              <a:rPr lang="en-US" altLang="zh-CN" sz="1400" kern="0" baseline="-25000" dirty="0">
                <a:solidFill>
                  <a:srgbClr val="000000"/>
                </a:solidFill>
                <a:latin typeface="Arial"/>
                <a:ea typeface="宋体" panose="02010600030101010101" pitchFamily="2" charset="-122"/>
                <a:sym typeface="Arial"/>
              </a:rPr>
              <a:t>t</a:t>
            </a:r>
            <a:endParaRPr lang="zh-CN" altLang="en-US" sz="1400" kern="0" dirty="0">
              <a:solidFill>
                <a:srgbClr val="000000"/>
              </a:solidFill>
              <a:latin typeface="Arial"/>
              <a:ea typeface="宋体" panose="02010600030101010101" pitchFamily="2" charset="-122"/>
              <a:sym typeface="Arial"/>
            </a:endParaRPr>
          </a:p>
        </p:txBody>
      </p:sp>
      <p:sp>
        <p:nvSpPr>
          <p:cNvPr id="29" name="矩形 28"/>
          <p:cNvSpPr/>
          <p:nvPr/>
        </p:nvSpPr>
        <p:spPr>
          <a:xfrm>
            <a:off x="7666280" y="3739345"/>
            <a:ext cx="1187101" cy="29668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V</a:t>
            </a:r>
            <a:r>
              <a:rPr lang="en-US" altLang="zh-CN" sz="1400" kern="0" baseline="-25000" dirty="0">
                <a:solidFill>
                  <a:srgbClr val="000000"/>
                </a:solidFill>
                <a:latin typeface="Arial"/>
                <a:ea typeface="宋体" panose="02010600030101010101" pitchFamily="2" charset="-122"/>
                <a:sym typeface="Arial"/>
              </a:rPr>
              <a:t>t</a:t>
            </a:r>
            <a:endParaRPr lang="zh-CN" altLang="en-US" sz="1400" kern="0" dirty="0">
              <a:solidFill>
                <a:srgbClr val="000000"/>
              </a:solidFill>
              <a:latin typeface="Arial"/>
              <a:ea typeface="宋体" panose="02010600030101010101" pitchFamily="2" charset="-122"/>
              <a:sym typeface="Arial"/>
            </a:endParaRPr>
          </a:p>
        </p:txBody>
      </p:sp>
      <p:sp>
        <p:nvSpPr>
          <p:cNvPr id="30" name="矩形 29"/>
          <p:cNvSpPr/>
          <p:nvPr/>
        </p:nvSpPr>
        <p:spPr>
          <a:xfrm>
            <a:off x="6927099" y="3742729"/>
            <a:ext cx="485968" cy="304841"/>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a:t>
            </a:r>
            <a:r>
              <a:rPr lang="en-US" altLang="zh-CN" sz="1400" kern="0" baseline="-25000" dirty="0">
                <a:solidFill>
                  <a:srgbClr val="000000"/>
                </a:solidFill>
                <a:latin typeface="Arial"/>
                <a:ea typeface="宋体" panose="02010600030101010101" pitchFamily="2" charset="-122"/>
                <a:sym typeface="Arial"/>
              </a:rPr>
              <a:t>t</a:t>
            </a:r>
            <a:endParaRPr lang="zh-CN" altLang="en-US" sz="1400" kern="0" dirty="0">
              <a:solidFill>
                <a:srgbClr val="000000"/>
              </a:solidFill>
              <a:latin typeface="Arial"/>
              <a:ea typeface="宋体" panose="02010600030101010101" pitchFamily="2" charset="-122"/>
              <a:sym typeface="Arial"/>
            </a:endParaRPr>
          </a:p>
        </p:txBody>
      </p:sp>
      <p:sp>
        <p:nvSpPr>
          <p:cNvPr id="3" name="矩形 2"/>
          <p:cNvSpPr/>
          <p:nvPr/>
        </p:nvSpPr>
        <p:spPr>
          <a:xfrm>
            <a:off x="5237494" y="3164753"/>
            <a:ext cx="538159" cy="523220"/>
          </a:xfrm>
          <a:prstGeom prst="rect">
            <a:avLst/>
          </a:prstGeom>
          <a:noFill/>
        </p:spPr>
        <p:txBody>
          <a:bodyPr wrap="square" lIns="91440" tIns="45720" rIns="91440" bIns="45720">
            <a:spAutoFit/>
          </a:bodyPr>
          <a:lstStyle/>
          <a:p>
            <a:pPr algn="ctr" defTabSz="1219170">
              <a:buClr>
                <a:srgbClr val="000000"/>
              </a:buClr>
            </a:pPr>
            <a:r>
              <a:rPr lang="en-US" altLang="zh-CN" sz="2800" kern="0" dirty="0">
                <a:ln w="0"/>
                <a:solidFill>
                  <a:srgbClr val="000000"/>
                </a:solidFill>
                <a:effectLst>
                  <a:outerShdw blurRad="38100" dist="19050" dir="2700000" algn="tl" rotWithShape="0">
                    <a:srgbClr val="000000">
                      <a:alpha val="40000"/>
                    </a:srgbClr>
                  </a:outerShdw>
                </a:effectLst>
                <a:latin typeface="Arial"/>
                <a:cs typeface="Arial"/>
                <a:sym typeface="Arial"/>
              </a:rPr>
              <a:t>…</a:t>
            </a:r>
            <a:endParaRPr lang="zh-CN" altLang="en-US" sz="2800" kern="0" dirty="0">
              <a:ln w="0"/>
              <a:solidFill>
                <a:srgbClr val="000000"/>
              </a:solidFill>
              <a:effectLst>
                <a:outerShdw blurRad="38100" dist="19050" dir="2700000" algn="tl" rotWithShape="0">
                  <a:srgbClr val="000000">
                    <a:alpha val="40000"/>
                  </a:srgbClr>
                </a:outerShdw>
              </a:effectLst>
              <a:latin typeface="Arial"/>
              <a:cs typeface="Arial"/>
              <a:sym typeface="Arial"/>
            </a:endParaRPr>
          </a:p>
        </p:txBody>
      </p:sp>
      <mc:AlternateContent xmlns:mc="http://schemas.openxmlformats.org/markup-compatibility/2006" xmlns:a14="http://schemas.microsoft.com/office/drawing/2010/main">
        <mc:Choice Requires="a14">
          <p:sp>
            <p:nvSpPr>
              <p:cNvPr id="7" name="文本框 6"/>
              <p:cNvSpPr txBox="1"/>
              <p:nvPr/>
            </p:nvSpPr>
            <p:spPr>
              <a:xfrm rot="5400000">
                <a:off x="8049268" y="2266804"/>
                <a:ext cx="532297" cy="49244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CN" sz="3200" i="1" kern="0" dirty="0">
                          <a:solidFill>
                            <a:srgbClr val="000000"/>
                          </a:solidFill>
                          <a:latin typeface="Cambria Math" panose="02040503050406030204" pitchFamily="18" charset="0"/>
                          <a:sym typeface="Arial"/>
                        </a:rPr>
                        <m:t>⇒</m:t>
                      </m:r>
                    </m:oMath>
                  </m:oMathPara>
                </a14:m>
                <a:endParaRPr lang="en-US" altLang="zh-CN" sz="3200" kern="0" dirty="0">
                  <a:solidFill>
                    <a:srgbClr val="000000"/>
                  </a:solidFill>
                  <a:latin typeface="Arial"/>
                  <a:cs typeface="Arial"/>
                  <a:sym typeface="Arial"/>
                </a:endParaRPr>
              </a:p>
            </p:txBody>
          </p:sp>
        </mc:Choice>
        <mc:Fallback xmlns="">
          <p:sp>
            <p:nvSpPr>
              <p:cNvPr id="7" name="文本框 6"/>
              <p:cNvSpPr txBox="1">
                <a:spLocks noRot="1" noChangeAspect="1" noMove="1" noResize="1" noEditPoints="1" noAdjustHandles="1" noChangeArrowheads="1" noChangeShapeType="1" noTextEdit="1"/>
              </p:cNvSpPr>
              <p:nvPr/>
            </p:nvSpPr>
            <p:spPr>
              <a:xfrm rot="5400000">
                <a:off x="8049268" y="2266804"/>
                <a:ext cx="532297" cy="492443"/>
              </a:xfrm>
              <a:prstGeom prst="rect">
                <a:avLst/>
              </a:prstGeom>
              <a:blipFill>
                <a:blip r:embed="rId4"/>
                <a:stretch>
                  <a:fillRect t="-2326"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8388479" y="2344856"/>
                <a:ext cx="636400" cy="215444"/>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CN" sz="1400" i="1" kern="0">
                          <a:solidFill>
                            <a:srgbClr val="000000"/>
                          </a:solidFill>
                          <a:latin typeface="Cambria Math" panose="02040503050406030204" pitchFamily="18" charset="0"/>
                          <a:sym typeface="Arial"/>
                        </a:rPr>
                        <m:t>𝑈𝑝𝑑𝑎𝑡𝑒</m:t>
                      </m:r>
                    </m:oMath>
                  </m:oMathPara>
                </a14:m>
                <a:endParaRPr lang="en-US" altLang="zh-CN" sz="1400" kern="0" dirty="0">
                  <a:solidFill>
                    <a:srgbClr val="000000"/>
                  </a:solidFill>
                  <a:latin typeface="Arial"/>
                  <a:cs typeface="Arial"/>
                  <a:sym typeface="Aria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8388479" y="2344856"/>
                <a:ext cx="636400" cy="215444"/>
              </a:xfrm>
              <a:prstGeom prst="rect">
                <a:avLst/>
              </a:prstGeom>
              <a:blipFill>
                <a:blip r:embed="rId5"/>
                <a:stretch>
                  <a:fillRect l="-9804" r="-784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rot="5400000">
                <a:off x="8049268" y="4146187"/>
                <a:ext cx="532297" cy="492443"/>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CN" sz="3200" i="1" kern="0" dirty="0">
                          <a:solidFill>
                            <a:srgbClr val="000000"/>
                          </a:solidFill>
                          <a:latin typeface="Cambria Math" panose="02040503050406030204" pitchFamily="18" charset="0"/>
                          <a:sym typeface="Arial"/>
                        </a:rPr>
                        <m:t>⇒</m:t>
                      </m:r>
                    </m:oMath>
                  </m:oMathPara>
                </a14:m>
                <a:endParaRPr lang="en-US" altLang="zh-CN" sz="3200" kern="0" dirty="0">
                  <a:solidFill>
                    <a:srgbClr val="000000"/>
                  </a:solidFill>
                  <a:latin typeface="Arial"/>
                  <a:cs typeface="Arial"/>
                  <a:sym typeface="Arial"/>
                </a:endParaRPr>
              </a:p>
            </p:txBody>
          </p:sp>
        </mc:Choice>
        <mc:Fallback xmlns="">
          <p:sp>
            <p:nvSpPr>
              <p:cNvPr id="33" name="文本框 32"/>
              <p:cNvSpPr txBox="1">
                <a:spLocks noRot="1" noChangeAspect="1" noMove="1" noResize="1" noEditPoints="1" noAdjustHandles="1" noChangeArrowheads="1" noChangeShapeType="1" noTextEdit="1"/>
              </p:cNvSpPr>
              <p:nvPr/>
            </p:nvSpPr>
            <p:spPr>
              <a:xfrm rot="5400000">
                <a:off x="8049268" y="4146187"/>
                <a:ext cx="532297" cy="492443"/>
              </a:xfrm>
              <a:prstGeom prst="rect">
                <a:avLst/>
              </a:prstGeom>
              <a:blipFill>
                <a:blip r:embed="rId4"/>
                <a:stretch>
                  <a:fillRect t="-2326"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8388479" y="4240445"/>
                <a:ext cx="636400" cy="215444"/>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CN" sz="1400" i="1" kern="0">
                          <a:solidFill>
                            <a:srgbClr val="000000"/>
                          </a:solidFill>
                          <a:latin typeface="Cambria Math" panose="02040503050406030204" pitchFamily="18" charset="0"/>
                          <a:sym typeface="Arial"/>
                        </a:rPr>
                        <m:t>𝑈𝑝𝑑𝑎𝑡𝑒</m:t>
                      </m:r>
                    </m:oMath>
                  </m:oMathPara>
                </a14:m>
                <a:endParaRPr lang="en-US" altLang="zh-CN" sz="1400" kern="0" dirty="0">
                  <a:solidFill>
                    <a:srgbClr val="000000"/>
                  </a:solidFill>
                  <a:latin typeface="Arial"/>
                  <a:cs typeface="Arial"/>
                  <a:sym typeface="Aria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8388479" y="4240445"/>
                <a:ext cx="636400" cy="215444"/>
              </a:xfrm>
              <a:prstGeom prst="rect">
                <a:avLst/>
              </a:prstGeom>
              <a:blipFill>
                <a:blip r:embed="rId6"/>
                <a:stretch>
                  <a:fillRect l="-9804" r="-7843" b="-33333"/>
                </a:stretch>
              </a:blipFill>
            </p:spPr>
            <p:txBody>
              <a:bodyPr/>
              <a:lstStyle/>
              <a:p>
                <a:r>
                  <a:rPr lang="en-US">
                    <a:noFill/>
                  </a:rPr>
                  <a:t> </a:t>
                </a:r>
              </a:p>
            </p:txBody>
          </p:sp>
        </mc:Fallback>
      </mc:AlternateContent>
      <p:sp>
        <p:nvSpPr>
          <p:cNvPr id="37" name="文本框 36"/>
          <p:cNvSpPr txBox="1"/>
          <p:nvPr/>
        </p:nvSpPr>
        <p:spPr>
          <a:xfrm>
            <a:off x="415600" y="5419157"/>
            <a:ext cx="9851365" cy="1227195"/>
          </a:xfrm>
          <a:prstGeom prst="rect">
            <a:avLst/>
          </a:prstGeom>
          <a:noFill/>
        </p:spPr>
        <p:txBody>
          <a:bodyPr wrap="square" rtlCol="0">
            <a:spAutoFit/>
          </a:bodyPr>
          <a:lstStyle/>
          <a:p>
            <a:pPr marL="457189" indent="-457189" algn="just" defTabSz="1219170">
              <a:lnSpc>
                <a:spcPct val="130000"/>
              </a:lnSpc>
              <a:buClr>
                <a:srgbClr val="ADADAD"/>
              </a:buClr>
              <a:buFont typeface="Arial" panose="020B0604020202020204" pitchFamily="34" charset="0"/>
              <a:buChar char="•"/>
            </a:pPr>
            <a:r>
              <a:rPr lang="en-US" altLang="zh-CN" sz="2133" kern="0" dirty="0">
                <a:solidFill>
                  <a:srgbClr val="000000"/>
                </a:solidFill>
                <a:latin typeface="Arial"/>
                <a:ea typeface="微软雅黑" panose="020B0503020204020204" pitchFamily="34" charset="-122"/>
                <a:cs typeface="Arial"/>
                <a:sym typeface="Arial"/>
              </a:rPr>
              <a:t> What are the appropriate time points?</a:t>
            </a:r>
          </a:p>
          <a:p>
            <a:pPr marL="838179" lvl="1" indent="-380990" algn="just" defTabSz="1219170">
              <a:lnSpc>
                <a:spcPct val="130000"/>
              </a:lnSpc>
              <a:buClr>
                <a:srgbClr val="ADADAD"/>
              </a:buClr>
              <a:buFont typeface="Arial" panose="020B0604020202020204" pitchFamily="34" charset="0"/>
              <a:buChar char="•"/>
            </a:pPr>
            <a:r>
              <a:rPr lang="en-US" altLang="zh-CN" sz="1867" kern="0" dirty="0">
                <a:solidFill>
                  <a:srgbClr val="000000"/>
                </a:solidFill>
                <a:latin typeface="Arial"/>
                <a:ea typeface="微软雅黑" panose="020B0503020204020204" pitchFamily="34" charset="-122"/>
                <a:cs typeface="Arial"/>
                <a:sym typeface="Arial"/>
              </a:rPr>
              <a:t> Too early restarts: waste of computation resources</a:t>
            </a:r>
          </a:p>
          <a:p>
            <a:pPr marL="838179" lvl="1" indent="-380990" algn="just" defTabSz="1219170">
              <a:lnSpc>
                <a:spcPct val="130000"/>
              </a:lnSpc>
              <a:buClr>
                <a:srgbClr val="ADADAD"/>
              </a:buClr>
              <a:buFont typeface="Arial" panose="020B0604020202020204" pitchFamily="34" charset="0"/>
              <a:buChar char="•"/>
            </a:pPr>
            <a:r>
              <a:rPr lang="en-US" altLang="zh-CN" sz="1867" kern="0" dirty="0">
                <a:solidFill>
                  <a:srgbClr val="000000"/>
                </a:solidFill>
                <a:latin typeface="Arial"/>
                <a:ea typeface="微软雅黑" panose="020B0503020204020204" pitchFamily="34" charset="-122"/>
                <a:cs typeface="Arial"/>
                <a:sym typeface="Arial"/>
              </a:rPr>
              <a:t> Too late restarts: serious error accumulation</a:t>
            </a:r>
            <a:endParaRPr lang="zh-CN" altLang="en-US" sz="1867" kern="0" dirty="0">
              <a:solidFill>
                <a:srgbClr val="000000"/>
              </a:solidFill>
              <a:latin typeface="Arial"/>
              <a:ea typeface="微软雅黑" panose="020B0503020204020204" pitchFamily="34" charset="-122"/>
              <a:cs typeface="Arial"/>
              <a:sym typeface="Arial"/>
            </a:endParaRPr>
          </a:p>
        </p:txBody>
      </p:sp>
      <p:graphicFrame>
        <p:nvGraphicFramePr>
          <p:cNvPr id="38" name="表格 37"/>
          <p:cNvGraphicFramePr>
            <a:graphicFrameLocks noGrp="1"/>
          </p:cNvGraphicFramePr>
          <p:nvPr>
            <p:extLst/>
          </p:nvPr>
        </p:nvGraphicFramePr>
        <p:xfrm>
          <a:off x="3411025" y="2558671"/>
          <a:ext cx="875505" cy="842758"/>
        </p:xfrm>
        <a:graphic>
          <a:graphicData uri="http://schemas.openxmlformats.org/drawingml/2006/table">
            <a:tbl>
              <a:tblPr firstRow="1" bandRow="1">
                <a:tableStyleId>{5C22544A-7EE6-4342-B048-85BDC9FD1C3A}</a:tableStyleId>
              </a:tblPr>
              <a:tblGrid>
                <a:gridCol w="132835">
                  <a:extLst>
                    <a:ext uri="{9D8B030D-6E8A-4147-A177-3AD203B41FA5}">
                      <a16:colId xmlns:a16="http://schemas.microsoft.com/office/drawing/2014/main" val="2020793394"/>
                    </a:ext>
                  </a:extLst>
                </a:gridCol>
                <a:gridCol w="121967">
                  <a:extLst>
                    <a:ext uri="{9D8B030D-6E8A-4147-A177-3AD203B41FA5}">
                      <a16:colId xmlns:a16="http://schemas.microsoft.com/office/drawing/2014/main" val="366636188"/>
                    </a:ext>
                  </a:extLst>
                </a:gridCol>
                <a:gridCol w="121967">
                  <a:extLst>
                    <a:ext uri="{9D8B030D-6E8A-4147-A177-3AD203B41FA5}">
                      <a16:colId xmlns:a16="http://schemas.microsoft.com/office/drawing/2014/main" val="2800244195"/>
                    </a:ext>
                  </a:extLst>
                </a:gridCol>
                <a:gridCol w="121967">
                  <a:extLst>
                    <a:ext uri="{9D8B030D-6E8A-4147-A177-3AD203B41FA5}">
                      <a16:colId xmlns:a16="http://schemas.microsoft.com/office/drawing/2014/main" val="774237044"/>
                    </a:ext>
                  </a:extLst>
                </a:gridCol>
                <a:gridCol w="121967">
                  <a:extLst>
                    <a:ext uri="{9D8B030D-6E8A-4147-A177-3AD203B41FA5}">
                      <a16:colId xmlns:a16="http://schemas.microsoft.com/office/drawing/2014/main" val="3594675784"/>
                    </a:ext>
                  </a:extLst>
                </a:gridCol>
                <a:gridCol w="121967">
                  <a:extLst>
                    <a:ext uri="{9D8B030D-6E8A-4147-A177-3AD203B41FA5}">
                      <a16:colId xmlns:a16="http://schemas.microsoft.com/office/drawing/2014/main" val="3083035363"/>
                    </a:ext>
                  </a:extLst>
                </a:gridCol>
                <a:gridCol w="132835">
                  <a:extLst>
                    <a:ext uri="{9D8B030D-6E8A-4147-A177-3AD203B41FA5}">
                      <a16:colId xmlns:a16="http://schemas.microsoft.com/office/drawing/2014/main" val="157368759"/>
                    </a:ext>
                  </a:extLst>
                </a:gridCol>
              </a:tblGrid>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309877">
                <a:tc gridSpan="7">
                  <a:txBody>
                    <a:bodyPr/>
                    <a:lstStyle/>
                    <a:p>
                      <a:pPr algn="ctr"/>
                      <a:r>
                        <a:rPr lang="en-US" altLang="zh-CN" sz="1500" b="0" dirty="0">
                          <a:solidFill>
                            <a:schemeClr val="tx1"/>
                          </a:solidFill>
                          <a:latin typeface="+mn-lt"/>
                          <a:ea typeface="微软雅黑" panose="020B0503020204020204" pitchFamily="34" charset="-122"/>
                        </a:rPr>
                        <a:t>A</a:t>
                      </a:r>
                      <a:r>
                        <a:rPr lang="en-US" altLang="zh-CN" sz="1500" b="0" baseline="-25000" dirty="0">
                          <a:solidFill>
                            <a:schemeClr val="tx1"/>
                          </a:solidFill>
                          <a:latin typeface="+mn-lt"/>
                          <a:ea typeface="微软雅黑" panose="020B0503020204020204" pitchFamily="34" charset="-122"/>
                        </a:rPr>
                        <a:t>1</a:t>
                      </a:r>
                      <a:endParaRPr lang="zh-CN" altLang="en-US" sz="1500" b="0" baseline="-25000" dirty="0">
                        <a:solidFill>
                          <a:schemeClr val="tx1"/>
                        </a:solidFill>
                        <a:latin typeface="+mn-lt"/>
                        <a:ea typeface="微软雅黑" panose="020B0503020204020204" pitchFamily="34" charset="-122"/>
                      </a:endParaRPr>
                    </a:p>
                  </a:txBody>
                  <a:tcPr marL="94019" marR="94019" marT="43179" marB="431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graphicFrame>
        <p:nvGraphicFramePr>
          <p:cNvPr id="39" name="表格 38"/>
          <p:cNvGraphicFramePr>
            <a:graphicFrameLocks noGrp="1"/>
          </p:cNvGraphicFramePr>
          <p:nvPr>
            <p:extLst/>
          </p:nvPr>
        </p:nvGraphicFramePr>
        <p:xfrm>
          <a:off x="3411025" y="3633353"/>
          <a:ext cx="875505" cy="842758"/>
        </p:xfrm>
        <a:graphic>
          <a:graphicData uri="http://schemas.openxmlformats.org/drawingml/2006/table">
            <a:tbl>
              <a:tblPr firstRow="1" bandRow="1">
                <a:tableStyleId>{5C22544A-7EE6-4342-B048-85BDC9FD1C3A}</a:tableStyleId>
              </a:tblPr>
              <a:tblGrid>
                <a:gridCol w="132835">
                  <a:extLst>
                    <a:ext uri="{9D8B030D-6E8A-4147-A177-3AD203B41FA5}">
                      <a16:colId xmlns:a16="http://schemas.microsoft.com/office/drawing/2014/main" val="2020793394"/>
                    </a:ext>
                  </a:extLst>
                </a:gridCol>
                <a:gridCol w="121967">
                  <a:extLst>
                    <a:ext uri="{9D8B030D-6E8A-4147-A177-3AD203B41FA5}">
                      <a16:colId xmlns:a16="http://schemas.microsoft.com/office/drawing/2014/main" val="366636188"/>
                    </a:ext>
                  </a:extLst>
                </a:gridCol>
                <a:gridCol w="121967">
                  <a:extLst>
                    <a:ext uri="{9D8B030D-6E8A-4147-A177-3AD203B41FA5}">
                      <a16:colId xmlns:a16="http://schemas.microsoft.com/office/drawing/2014/main" val="2800244195"/>
                    </a:ext>
                  </a:extLst>
                </a:gridCol>
                <a:gridCol w="121967">
                  <a:extLst>
                    <a:ext uri="{9D8B030D-6E8A-4147-A177-3AD203B41FA5}">
                      <a16:colId xmlns:a16="http://schemas.microsoft.com/office/drawing/2014/main" val="774237044"/>
                    </a:ext>
                  </a:extLst>
                </a:gridCol>
                <a:gridCol w="121967">
                  <a:extLst>
                    <a:ext uri="{9D8B030D-6E8A-4147-A177-3AD203B41FA5}">
                      <a16:colId xmlns:a16="http://schemas.microsoft.com/office/drawing/2014/main" val="3594675784"/>
                    </a:ext>
                  </a:extLst>
                </a:gridCol>
                <a:gridCol w="121967">
                  <a:extLst>
                    <a:ext uri="{9D8B030D-6E8A-4147-A177-3AD203B41FA5}">
                      <a16:colId xmlns:a16="http://schemas.microsoft.com/office/drawing/2014/main" val="3083035363"/>
                    </a:ext>
                  </a:extLst>
                </a:gridCol>
                <a:gridCol w="132835">
                  <a:extLst>
                    <a:ext uri="{9D8B030D-6E8A-4147-A177-3AD203B41FA5}">
                      <a16:colId xmlns:a16="http://schemas.microsoft.com/office/drawing/2014/main" val="157368759"/>
                    </a:ext>
                  </a:extLst>
                </a:gridCol>
              </a:tblGrid>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309877">
                <a:tc gridSpan="7">
                  <a:txBody>
                    <a:bodyPr/>
                    <a:lstStyle/>
                    <a:p>
                      <a:pPr algn="ctr"/>
                      <a:r>
                        <a:rPr lang="en-US" altLang="zh-CN" sz="1500" b="0" dirty="0">
                          <a:solidFill>
                            <a:schemeClr val="tx1"/>
                          </a:solidFill>
                          <a:latin typeface="+mn-lt"/>
                          <a:ea typeface="微软雅黑" panose="020B0503020204020204" pitchFamily="34" charset="-122"/>
                        </a:rPr>
                        <a:t>A</a:t>
                      </a:r>
                      <a:r>
                        <a:rPr lang="en-US" altLang="zh-CN" sz="1500" b="0" baseline="-25000" dirty="0">
                          <a:solidFill>
                            <a:schemeClr val="tx1"/>
                          </a:solidFill>
                          <a:latin typeface="+mn-lt"/>
                          <a:ea typeface="微软雅黑" panose="020B0503020204020204" pitchFamily="34" charset="-122"/>
                        </a:rPr>
                        <a:t>t</a:t>
                      </a:r>
                      <a:endParaRPr lang="zh-CN" altLang="en-US" sz="1500" b="0" baseline="-25000" dirty="0">
                        <a:solidFill>
                          <a:schemeClr val="tx1"/>
                        </a:solidFill>
                        <a:latin typeface="+mn-lt"/>
                        <a:ea typeface="微软雅黑" panose="020B0503020204020204" pitchFamily="34" charset="-122"/>
                      </a:endParaRPr>
                    </a:p>
                  </a:txBody>
                  <a:tcPr marL="94019" marR="94019" marT="43179" marB="431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graphicFrame>
        <p:nvGraphicFramePr>
          <p:cNvPr id="40" name="表格 39"/>
          <p:cNvGraphicFramePr>
            <a:graphicFrameLocks noGrp="1"/>
          </p:cNvGraphicFramePr>
          <p:nvPr>
            <p:extLst/>
          </p:nvPr>
        </p:nvGraphicFramePr>
        <p:xfrm>
          <a:off x="3411025" y="4595983"/>
          <a:ext cx="875505" cy="842758"/>
        </p:xfrm>
        <a:graphic>
          <a:graphicData uri="http://schemas.openxmlformats.org/drawingml/2006/table">
            <a:tbl>
              <a:tblPr firstRow="1" bandRow="1">
                <a:tableStyleId>{5C22544A-7EE6-4342-B048-85BDC9FD1C3A}</a:tableStyleId>
              </a:tblPr>
              <a:tblGrid>
                <a:gridCol w="132835">
                  <a:extLst>
                    <a:ext uri="{9D8B030D-6E8A-4147-A177-3AD203B41FA5}">
                      <a16:colId xmlns:a16="http://schemas.microsoft.com/office/drawing/2014/main" val="2020793394"/>
                    </a:ext>
                  </a:extLst>
                </a:gridCol>
                <a:gridCol w="121967">
                  <a:extLst>
                    <a:ext uri="{9D8B030D-6E8A-4147-A177-3AD203B41FA5}">
                      <a16:colId xmlns:a16="http://schemas.microsoft.com/office/drawing/2014/main" val="366636188"/>
                    </a:ext>
                  </a:extLst>
                </a:gridCol>
                <a:gridCol w="121967">
                  <a:extLst>
                    <a:ext uri="{9D8B030D-6E8A-4147-A177-3AD203B41FA5}">
                      <a16:colId xmlns:a16="http://schemas.microsoft.com/office/drawing/2014/main" val="2800244195"/>
                    </a:ext>
                  </a:extLst>
                </a:gridCol>
                <a:gridCol w="121967">
                  <a:extLst>
                    <a:ext uri="{9D8B030D-6E8A-4147-A177-3AD203B41FA5}">
                      <a16:colId xmlns:a16="http://schemas.microsoft.com/office/drawing/2014/main" val="774237044"/>
                    </a:ext>
                  </a:extLst>
                </a:gridCol>
                <a:gridCol w="121967">
                  <a:extLst>
                    <a:ext uri="{9D8B030D-6E8A-4147-A177-3AD203B41FA5}">
                      <a16:colId xmlns:a16="http://schemas.microsoft.com/office/drawing/2014/main" val="3594675784"/>
                    </a:ext>
                  </a:extLst>
                </a:gridCol>
                <a:gridCol w="121967">
                  <a:extLst>
                    <a:ext uri="{9D8B030D-6E8A-4147-A177-3AD203B41FA5}">
                      <a16:colId xmlns:a16="http://schemas.microsoft.com/office/drawing/2014/main" val="3083035363"/>
                    </a:ext>
                  </a:extLst>
                </a:gridCol>
                <a:gridCol w="132835">
                  <a:extLst>
                    <a:ext uri="{9D8B030D-6E8A-4147-A177-3AD203B41FA5}">
                      <a16:colId xmlns:a16="http://schemas.microsoft.com/office/drawing/2014/main" val="157368759"/>
                    </a:ext>
                  </a:extLst>
                </a:gridCol>
              </a:tblGrid>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309877">
                <a:tc gridSpan="7">
                  <a:txBody>
                    <a:bodyPr/>
                    <a:lstStyle/>
                    <a:p>
                      <a:pPr algn="ctr"/>
                      <a:r>
                        <a:rPr lang="en-US" altLang="zh-CN" sz="1500" b="0" dirty="0">
                          <a:solidFill>
                            <a:schemeClr val="tx1"/>
                          </a:solidFill>
                          <a:latin typeface="+mn-lt"/>
                          <a:ea typeface="微软雅黑" panose="020B0503020204020204" pitchFamily="34" charset="-122"/>
                        </a:rPr>
                        <a:t>A</a:t>
                      </a:r>
                      <a:r>
                        <a:rPr lang="en-US" altLang="zh-CN" sz="1500" b="0" baseline="-25000" dirty="0">
                          <a:solidFill>
                            <a:schemeClr val="tx1"/>
                          </a:solidFill>
                          <a:latin typeface="+mn-lt"/>
                          <a:ea typeface="微软雅黑" panose="020B0503020204020204" pitchFamily="34" charset="-122"/>
                        </a:rPr>
                        <a:t>t+1</a:t>
                      </a:r>
                      <a:endParaRPr lang="zh-CN" altLang="en-US" sz="1500" b="0" baseline="-25000" dirty="0">
                        <a:solidFill>
                          <a:schemeClr val="tx1"/>
                        </a:solidFill>
                        <a:latin typeface="+mn-lt"/>
                        <a:ea typeface="微软雅黑" panose="020B0503020204020204" pitchFamily="34" charset="-122"/>
                      </a:endParaRPr>
                    </a:p>
                  </a:txBody>
                  <a:tcPr marL="94019" marR="94019" marT="43179" marB="431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126869">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700" b="0" dirty="0">
                        <a:solidFill>
                          <a:schemeClr val="tx1"/>
                        </a:solidFill>
                        <a:latin typeface="微软雅黑" panose="020B0503020204020204" pitchFamily="34" charset="-122"/>
                        <a:ea typeface="微软雅黑" panose="020B0503020204020204" pitchFamily="34" charset="-122"/>
                      </a:endParaRPr>
                    </a:p>
                  </a:txBody>
                  <a:tcPr marL="27800" marR="27800" marT="12635" marB="1263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sp>
        <p:nvSpPr>
          <p:cNvPr id="45" name="矩形 44"/>
          <p:cNvSpPr/>
          <p:nvPr/>
        </p:nvSpPr>
        <p:spPr>
          <a:xfrm>
            <a:off x="6336520" y="4557894"/>
            <a:ext cx="456963" cy="793589"/>
          </a:xfrm>
          <a:prstGeom prst="rect">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U</a:t>
            </a:r>
            <a:r>
              <a:rPr lang="en-US" altLang="zh-CN" sz="1400" kern="0" baseline="-25000" dirty="0">
                <a:solidFill>
                  <a:srgbClr val="000000"/>
                </a:solidFill>
                <a:latin typeface="Arial"/>
                <a:ea typeface="宋体" panose="02010600030101010101" pitchFamily="2" charset="-122"/>
                <a:sym typeface="Arial"/>
              </a:rPr>
              <a:t>t+1</a:t>
            </a:r>
            <a:r>
              <a:rPr lang="en-US" altLang="zh-CN" sz="1400" kern="0" dirty="0">
                <a:solidFill>
                  <a:srgbClr val="000000"/>
                </a:solidFill>
                <a:latin typeface="Arial"/>
                <a:ea typeface="宋体" panose="02010600030101010101" pitchFamily="2" charset="-122"/>
                <a:sym typeface="Arial"/>
              </a:rPr>
              <a:t>’</a:t>
            </a:r>
            <a:endParaRPr lang="zh-CN" altLang="en-US" sz="1400" kern="0" dirty="0">
              <a:solidFill>
                <a:srgbClr val="000000"/>
              </a:solidFill>
              <a:latin typeface="Arial"/>
              <a:ea typeface="宋体" panose="02010600030101010101" pitchFamily="2" charset="-122"/>
              <a:sym typeface="Arial"/>
            </a:endParaRPr>
          </a:p>
        </p:txBody>
      </p:sp>
      <p:sp>
        <p:nvSpPr>
          <p:cNvPr id="46" name="矩形 45"/>
          <p:cNvSpPr/>
          <p:nvPr/>
        </p:nvSpPr>
        <p:spPr>
          <a:xfrm>
            <a:off x="7666224" y="4769502"/>
            <a:ext cx="1187101" cy="29668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V</a:t>
            </a:r>
            <a:r>
              <a:rPr lang="en-US" altLang="zh-CN" sz="1400" kern="0" baseline="-25000" dirty="0">
                <a:solidFill>
                  <a:srgbClr val="000000"/>
                </a:solidFill>
                <a:latin typeface="Arial"/>
                <a:ea typeface="宋体" panose="02010600030101010101" pitchFamily="2" charset="-122"/>
                <a:sym typeface="Arial"/>
              </a:rPr>
              <a:t>t+1</a:t>
            </a:r>
            <a:r>
              <a:rPr lang="en-US" altLang="zh-CN" sz="1400" kern="0" dirty="0">
                <a:solidFill>
                  <a:srgbClr val="000000"/>
                </a:solidFill>
                <a:latin typeface="Arial"/>
                <a:ea typeface="宋体" panose="02010600030101010101" pitchFamily="2" charset="-122"/>
                <a:sym typeface="Arial"/>
              </a:rPr>
              <a:t>’</a:t>
            </a:r>
            <a:endParaRPr lang="zh-CN" altLang="en-US" sz="1400" kern="0" dirty="0">
              <a:solidFill>
                <a:srgbClr val="000000"/>
              </a:solidFill>
              <a:latin typeface="Arial"/>
              <a:ea typeface="宋体" panose="02010600030101010101" pitchFamily="2" charset="-122"/>
              <a:sym typeface="Arial"/>
            </a:endParaRPr>
          </a:p>
        </p:txBody>
      </p:sp>
      <p:sp>
        <p:nvSpPr>
          <p:cNvPr id="47" name="矩形 46"/>
          <p:cNvSpPr/>
          <p:nvPr/>
        </p:nvSpPr>
        <p:spPr>
          <a:xfrm>
            <a:off x="6927099" y="4773301"/>
            <a:ext cx="487887" cy="294008"/>
          </a:xfrm>
          <a:prstGeom prst="rect">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defTabSz="1219170">
              <a:buClr>
                <a:srgbClr val="000000"/>
              </a:buClr>
            </a:pPr>
            <a:r>
              <a:rPr lang="en-US" altLang="zh-CN" sz="1400" kern="0" dirty="0">
                <a:solidFill>
                  <a:srgbClr val="000000"/>
                </a:solidFill>
                <a:latin typeface="Arial"/>
                <a:ea typeface="宋体" panose="02010600030101010101" pitchFamily="2" charset="-122"/>
                <a:sym typeface="Arial"/>
              </a:rPr>
              <a:t>∑</a:t>
            </a:r>
            <a:r>
              <a:rPr lang="en-US" altLang="zh-CN" sz="1400" kern="0" baseline="-25000" dirty="0">
                <a:solidFill>
                  <a:srgbClr val="000000"/>
                </a:solidFill>
                <a:latin typeface="Arial"/>
                <a:ea typeface="宋体" panose="02010600030101010101" pitchFamily="2" charset="-122"/>
                <a:sym typeface="Arial"/>
              </a:rPr>
              <a:t>t+1</a:t>
            </a:r>
            <a:r>
              <a:rPr lang="en-US" altLang="zh-CN" sz="1400" kern="0" dirty="0">
                <a:solidFill>
                  <a:srgbClr val="000000"/>
                </a:solidFill>
                <a:latin typeface="Arial"/>
                <a:ea typeface="宋体" panose="02010600030101010101" pitchFamily="2" charset="-122"/>
                <a:sym typeface="Arial"/>
              </a:rPr>
              <a:t>’</a:t>
            </a:r>
            <a:endParaRPr lang="zh-CN" altLang="en-US" sz="1400" kern="0" dirty="0">
              <a:solidFill>
                <a:srgbClr val="000000"/>
              </a:solidFill>
              <a:latin typeface="Arial"/>
              <a:ea typeface="宋体" panose="02010600030101010101" pitchFamily="2" charset="-122"/>
              <a:sym typeface="Arial"/>
            </a:endParaRPr>
          </a:p>
        </p:txBody>
      </p:sp>
      <mc:AlternateContent xmlns:mc="http://schemas.openxmlformats.org/markup-compatibility/2006" xmlns:a14="http://schemas.microsoft.com/office/drawing/2010/main">
        <mc:Choice Requires="a14">
          <p:sp>
            <p:nvSpPr>
              <p:cNvPr id="48" name="文本框 47"/>
              <p:cNvSpPr txBox="1"/>
              <p:nvPr/>
            </p:nvSpPr>
            <p:spPr>
              <a:xfrm>
                <a:off x="5207805" y="3769648"/>
                <a:ext cx="527715" cy="498278"/>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groupChr>
                        <m:groupChrPr>
                          <m:chr m:val="⇒"/>
                          <m:vertJc m:val="bot"/>
                          <m:ctrlPr>
                            <a:rPr lang="zh-CN" altLang="en-US" sz="2400" i="1" kern="0">
                              <a:solidFill>
                                <a:srgbClr val="000000"/>
                              </a:solidFill>
                              <a:latin typeface="Cambria Math" panose="02040503050406030204" pitchFamily="18" charset="0"/>
                              <a:sym typeface="Arial"/>
                            </a:rPr>
                          </m:ctrlPr>
                        </m:groupChrPr>
                        <m:e>
                          <m:r>
                            <m:rPr>
                              <m:brk m:alnAt="2"/>
                            </m:rPr>
                            <a:rPr lang="en-US" altLang="zh-CN" sz="2400" i="1" kern="0">
                              <a:solidFill>
                                <a:srgbClr val="000000"/>
                              </a:solidFill>
                              <a:latin typeface="Cambria Math" panose="02040503050406030204" pitchFamily="18" charset="0"/>
                              <a:sym typeface="Arial"/>
                            </a:rPr>
                            <m:t>𝑆</m:t>
                          </m:r>
                          <m:r>
                            <a:rPr lang="en-US" altLang="zh-CN" sz="2400" i="1" kern="0">
                              <a:solidFill>
                                <a:srgbClr val="000000"/>
                              </a:solidFill>
                              <a:latin typeface="Cambria Math" panose="02040503050406030204" pitchFamily="18" charset="0"/>
                              <a:sym typeface="Arial"/>
                            </a:rPr>
                            <m:t>𝑉𝐷</m:t>
                          </m:r>
                        </m:e>
                      </m:groupChr>
                    </m:oMath>
                  </m:oMathPara>
                </a14:m>
                <a:endParaRPr lang="zh-CN" altLang="en-US" sz="2400" kern="0" dirty="0">
                  <a:solidFill>
                    <a:srgbClr val="000000"/>
                  </a:solidFill>
                  <a:latin typeface="Arial"/>
                  <a:cs typeface="Arial"/>
                  <a:sym typeface="Aria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5207805" y="3769648"/>
                <a:ext cx="527715" cy="498278"/>
              </a:xfrm>
              <a:prstGeom prst="rect">
                <a:avLst/>
              </a:prstGeom>
              <a:blipFill>
                <a:blip r:embed="rId7"/>
                <a:stretch>
                  <a:fillRect l="-4651" t="-2500" r="-2326"/>
                </a:stretch>
              </a:blipFill>
            </p:spPr>
            <p:txBody>
              <a:bodyPr/>
              <a:lstStyle/>
              <a:p>
                <a:r>
                  <a:rPr lang="en-US">
                    <a:noFill/>
                  </a:rPr>
                  <a:t> </a:t>
                </a:r>
              </a:p>
            </p:txBody>
          </p:sp>
        </mc:Fallback>
      </mc:AlternateContent>
      <p:sp>
        <p:nvSpPr>
          <p:cNvPr id="5" name="矩形 4"/>
          <p:cNvSpPr/>
          <p:nvPr/>
        </p:nvSpPr>
        <p:spPr>
          <a:xfrm>
            <a:off x="2084078" y="3870401"/>
            <a:ext cx="1192572" cy="400110"/>
          </a:xfrm>
          <a:prstGeom prst="rect">
            <a:avLst/>
          </a:prstGeom>
          <a:noFill/>
        </p:spPr>
        <p:txBody>
          <a:bodyPr wrap="square" lIns="91440" tIns="45720" rIns="91440" bIns="45720">
            <a:spAutoFit/>
          </a:bodyPr>
          <a:lstStyle/>
          <a:p>
            <a:pPr algn="ctr" defTabSz="1219170">
              <a:buClr>
                <a:srgbClr val="000000"/>
              </a:buClr>
            </a:pPr>
            <a:r>
              <a:rPr lang="en-US" altLang="zh-CN" sz="2000" kern="0" dirty="0">
                <a:ln w="0"/>
                <a:solidFill>
                  <a:srgbClr val="000000"/>
                </a:solidFill>
                <a:effectLst>
                  <a:outerShdw blurRad="38100" dist="19050" dir="2700000" algn="tl" rotWithShape="0">
                    <a:srgbClr val="000000">
                      <a:alpha val="40000"/>
                    </a:srgbClr>
                  </a:outerShdw>
                </a:effectLst>
                <a:latin typeface="Arial"/>
                <a:cs typeface="Arial"/>
                <a:sym typeface="Arial"/>
              </a:rPr>
              <a:t>Restart</a:t>
            </a:r>
            <a:endParaRPr lang="zh-CN" altLang="en-US" sz="2000" kern="0" dirty="0">
              <a:ln w="0"/>
              <a:solidFill>
                <a:srgbClr val="000000"/>
              </a:solidFill>
              <a:effectLst>
                <a:outerShdw blurRad="38100" dist="19050" dir="2700000" algn="tl" rotWithShape="0">
                  <a:srgbClr val="000000">
                    <a:alpha val="40000"/>
                  </a:srgbClr>
                </a:outerShdw>
              </a:effectLst>
              <a:latin typeface="Arial"/>
              <a:cs typeface="Arial"/>
              <a:sym typeface="Arial"/>
            </a:endParaRPr>
          </a:p>
        </p:txBody>
      </p:sp>
      <p:sp>
        <p:nvSpPr>
          <p:cNvPr id="8" name="矩形 7"/>
          <p:cNvSpPr/>
          <p:nvPr/>
        </p:nvSpPr>
        <p:spPr>
          <a:xfrm>
            <a:off x="2153205" y="4360467"/>
            <a:ext cx="988739" cy="400110"/>
          </a:xfrm>
          <a:prstGeom prst="rect">
            <a:avLst/>
          </a:prstGeom>
          <a:noFill/>
        </p:spPr>
        <p:txBody>
          <a:bodyPr wrap="square" lIns="91440" tIns="45720" rIns="91440" bIns="45720">
            <a:spAutoFit/>
          </a:bodyPr>
          <a:lstStyle/>
          <a:p>
            <a:pPr algn="ctr" defTabSz="1219170">
              <a:buClr>
                <a:srgbClr val="000000"/>
              </a:buClr>
            </a:pPr>
            <a:r>
              <a:rPr lang="en-US" altLang="zh-CN" sz="2000" kern="0" dirty="0">
                <a:ln w="0"/>
                <a:solidFill>
                  <a:srgbClr val="000000"/>
                </a:solidFill>
                <a:effectLst>
                  <a:outerShdw blurRad="38100" dist="19050" dir="2700000" algn="tl" rotWithShape="0">
                    <a:srgbClr val="000000">
                      <a:alpha val="40000"/>
                    </a:srgbClr>
                  </a:outerShdw>
                </a:effectLst>
                <a:latin typeface="Arial"/>
                <a:cs typeface="Arial"/>
                <a:sym typeface="Arial"/>
              </a:rPr>
              <a:t>When?</a:t>
            </a:r>
            <a:endParaRPr lang="zh-CN" altLang="en-US" sz="2000" kern="0" dirty="0">
              <a:ln w="0"/>
              <a:solidFill>
                <a:srgbClr val="000000"/>
              </a:solidFill>
              <a:effectLst>
                <a:outerShdw blurRad="38100" dist="19050" dir="2700000" algn="tl" rotWithShape="0">
                  <a:srgbClr val="000000">
                    <a:alpha val="40000"/>
                  </a:srgbClr>
                </a:outerShdw>
              </a:effectLst>
              <a:latin typeface="Arial"/>
              <a:cs typeface="Arial"/>
              <a:sym typeface="Arial"/>
            </a:endParaRPr>
          </a:p>
        </p:txBody>
      </p:sp>
      <p:sp>
        <p:nvSpPr>
          <p:cNvPr id="35" name="Shape 60">
            <a:extLst>
              <a:ext uri="{FF2B5EF4-FFF2-40B4-BE49-F238E27FC236}">
                <a16:creationId xmlns:a16="http://schemas.microsoft.com/office/drawing/2014/main" id="{8CE7F034-8525-EE4A-B7C9-E12DF7267015}"/>
              </a:ext>
            </a:extLst>
          </p:cNvPr>
          <p:cNvSpPr txBox="1">
            <a:spLocks/>
          </p:cNvSpPr>
          <p:nvPr/>
        </p:nvSpPr>
        <p:spPr>
          <a:xfrm>
            <a:off x="415600" y="328433"/>
            <a:ext cx="11360800" cy="763600"/>
          </a:xfrm>
          <a:prstGeom prst="rect">
            <a:avLst/>
          </a:prstGeom>
          <a:noFill/>
          <a:ln>
            <a:noFill/>
          </a:ln>
        </p:spPr>
        <p:txBody>
          <a:bodyPr spcFirstLastPara="1" wrap="square" lIns="121900" tIns="121900" rIns="121900" bIns="121900" anchor="t" anchorCtr="0"/>
          <a:lstStyle>
            <a:defPPr marR="0" lvl="0" algn="l" rtl="0">
              <a:lnSpc>
                <a:spcPct val="100000"/>
              </a:lnSpc>
              <a:spcBef>
                <a:spcPts val="0"/>
              </a:spcBef>
              <a:spcAft>
                <a:spcPts val="0"/>
              </a:spcAft>
              <a:defRPr/>
            </a:defPPr>
            <a:lvl1pPr algn="ctr">
              <a:buClr>
                <a:schemeClr val="dk1"/>
              </a:buClr>
              <a:buSzPts val="2800"/>
              <a:buNone/>
              <a:defRPr sz="28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1219170">
              <a:buClr>
                <a:srgbClr val="000000"/>
              </a:buClr>
            </a:pPr>
            <a:r>
              <a:rPr lang="en-US" altLang="zh-CN" sz="3733" dirty="0">
                <a:sym typeface="Arial"/>
              </a:rPr>
              <a:t>Solution: SVD Restarts</a:t>
            </a:r>
          </a:p>
        </p:txBody>
      </p:sp>
      <p:sp>
        <p:nvSpPr>
          <p:cNvPr id="36" name="文本框 35">
            <a:extLst>
              <a:ext uri="{FF2B5EF4-FFF2-40B4-BE49-F238E27FC236}">
                <a16:creationId xmlns:a16="http://schemas.microsoft.com/office/drawing/2014/main" id="{4629891C-F489-F54F-B9DD-B11B7B805EC8}"/>
              </a:ext>
            </a:extLst>
          </p:cNvPr>
          <p:cNvSpPr txBox="1"/>
          <p:nvPr/>
        </p:nvSpPr>
        <p:spPr>
          <a:xfrm>
            <a:off x="415600" y="1021766"/>
            <a:ext cx="10881011" cy="494751"/>
          </a:xfrm>
          <a:prstGeom prst="rect">
            <a:avLst/>
          </a:prstGeom>
          <a:noFill/>
        </p:spPr>
        <p:txBody>
          <a:bodyPr wrap="square" rtlCol="0">
            <a:spAutoFit/>
          </a:bodyPr>
          <a:lstStyle/>
          <a:p>
            <a:pPr marL="457189" indent="-457189" algn="just" defTabSz="1219170">
              <a:lnSpc>
                <a:spcPct val="120000"/>
              </a:lnSpc>
              <a:buClr>
                <a:srgbClr val="ADADAD"/>
              </a:buClr>
              <a:buFont typeface="Arial" panose="020B0604020202020204" pitchFamily="34" charset="0"/>
              <a:buChar char="•"/>
            </a:pPr>
            <a:r>
              <a:rPr lang="en-US" altLang="zh-CN" sz="2400" kern="0" dirty="0">
                <a:solidFill>
                  <a:srgbClr val="000000"/>
                </a:solidFill>
                <a:latin typeface="Arial"/>
                <a:ea typeface="微软雅黑" panose="020B0503020204020204" pitchFamily="34" charset="-122"/>
                <a:cs typeface="Arial"/>
                <a:sym typeface="Arial"/>
              </a:rPr>
              <a:t> </a:t>
            </a:r>
            <a:r>
              <a:rPr lang="en-US" altLang="zh-CN" sz="2133" kern="0" dirty="0">
                <a:solidFill>
                  <a:srgbClr val="000000"/>
                </a:solidFill>
                <a:latin typeface="Arial"/>
                <a:ea typeface="微软雅黑" panose="020B0503020204020204" pitchFamily="34" charset="-122"/>
                <a:cs typeface="Arial"/>
                <a:sym typeface="Arial"/>
              </a:rPr>
              <a:t>Solution</a:t>
            </a:r>
            <a:r>
              <a:rPr lang="en-US" altLang="zh-CN" sz="2400" kern="0" dirty="0">
                <a:solidFill>
                  <a:srgbClr val="000000"/>
                </a:solidFill>
                <a:latin typeface="Arial"/>
                <a:ea typeface="微软雅黑" panose="020B0503020204020204" pitchFamily="34" charset="-122"/>
                <a:cs typeface="Arial"/>
                <a:sym typeface="Arial"/>
              </a:rPr>
              <a:t>: restart SVD occasionally </a:t>
            </a:r>
            <a:endParaRPr lang="zh-CN" altLang="en-US" sz="1600" kern="0" dirty="0">
              <a:solidFill>
                <a:srgbClr val="000000"/>
              </a:solidFill>
              <a:latin typeface="Arial"/>
              <a:ea typeface="微软雅黑" panose="020B0503020204020204" pitchFamily="34" charset="-122"/>
              <a:cs typeface="Arial"/>
              <a:sym typeface="Arial"/>
            </a:endParaRPr>
          </a:p>
        </p:txBody>
      </p:sp>
    </p:spTree>
    <p:extLst>
      <p:ext uri="{BB962C8B-B14F-4D97-AF65-F5344CB8AC3E}">
        <p14:creationId xmlns:p14="http://schemas.microsoft.com/office/powerpoint/2010/main" val="2705729869"/>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8" grpId="0" animBg="1"/>
      <p:bldP spid="29" grpId="0" animBg="1"/>
      <p:bldP spid="30" grpId="0" animBg="1"/>
      <p:bldP spid="3" grpId="0"/>
      <p:bldP spid="7" grpId="0"/>
      <p:bldP spid="32" grpId="0"/>
      <p:bldP spid="33" grpId="0"/>
      <p:bldP spid="34" grpId="0"/>
      <p:bldP spid="37" grpId="0"/>
      <p:bldP spid="45" grpId="0" animBg="1"/>
      <p:bldP spid="46" grpId="0" animBg="1"/>
      <p:bldP spid="47" grpId="0" animBg="1"/>
      <p:bldP spid="48" grpId="0"/>
      <p:bldP spid="5" grpId="0"/>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1790701" y="44092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9170">
              <a:buClr>
                <a:srgbClr val="000000"/>
              </a:buClr>
            </a:pPr>
            <a:endParaRPr lang="zh-CN" altLang="en-US" sz="2800" b="1" dirty="0">
              <a:solidFill>
                <a:srgbClr val="7030A0"/>
              </a:solidFill>
              <a:latin typeface="微软雅黑" panose="020B0503020204020204" pitchFamily="34" charset="-122"/>
              <a:ea typeface="微软雅黑" panose="020B0503020204020204" pitchFamily="34" charset="-122"/>
              <a:sym typeface="Arial"/>
            </a:endParaRPr>
          </a:p>
        </p:txBody>
      </p:sp>
      <p:sp>
        <p:nvSpPr>
          <p:cNvPr id="23" name="文本框 22"/>
          <p:cNvSpPr txBox="1"/>
          <p:nvPr/>
        </p:nvSpPr>
        <p:spPr>
          <a:xfrm>
            <a:off x="415600" y="1021766"/>
            <a:ext cx="10881011" cy="1032077"/>
          </a:xfrm>
          <a:prstGeom prst="rect">
            <a:avLst/>
          </a:prstGeom>
          <a:noFill/>
        </p:spPr>
        <p:txBody>
          <a:bodyPr wrap="square" rtlCol="0">
            <a:spAutoFit/>
          </a:bodyPr>
          <a:lstStyle/>
          <a:p>
            <a:pPr marL="457189" indent="-457189" algn="just" defTabSz="1219170">
              <a:lnSpc>
                <a:spcPct val="120000"/>
              </a:lnSpc>
              <a:buClr>
                <a:srgbClr val="ADADAD"/>
              </a:buClr>
              <a:buFont typeface="Arial" panose="020B0604020202020204" pitchFamily="34" charset="0"/>
              <a:buChar char="•"/>
            </a:pPr>
            <a:r>
              <a:rPr lang="en-US" altLang="zh-CN" sz="2667" kern="0" dirty="0">
                <a:solidFill>
                  <a:srgbClr val="000000"/>
                </a:solidFill>
                <a:latin typeface="微软雅黑" panose="020B0503020204020204" pitchFamily="34" charset="-122"/>
                <a:ea typeface="微软雅黑" panose="020B0503020204020204" pitchFamily="34" charset="-122"/>
                <a:cs typeface="Arial"/>
                <a:sym typeface="Arial"/>
              </a:rPr>
              <a:t> </a:t>
            </a:r>
            <a:r>
              <a:rPr lang="en-US" altLang="zh-CN" sz="2667" kern="0" dirty="0">
                <a:solidFill>
                  <a:srgbClr val="000000"/>
                </a:solidFill>
                <a:latin typeface="Arial"/>
                <a:ea typeface="微软雅黑" panose="020B0503020204020204" pitchFamily="34" charset="-122"/>
                <a:cs typeface="Arial"/>
                <a:sym typeface="Arial"/>
              </a:rPr>
              <a:t>Naïve solution: fixed time interval or fixed number of changes</a:t>
            </a:r>
          </a:p>
          <a:p>
            <a:pPr marL="457189" indent="-457189" algn="just" defTabSz="1219170">
              <a:lnSpc>
                <a:spcPct val="120000"/>
              </a:lnSpc>
              <a:buClr>
                <a:srgbClr val="ADADAD"/>
              </a:buClr>
              <a:buFont typeface="Arial" panose="020B0604020202020204" pitchFamily="34" charset="0"/>
              <a:buChar char="•"/>
            </a:pPr>
            <a:r>
              <a:rPr lang="en-US" altLang="zh-CN" sz="2667" kern="0" dirty="0">
                <a:solidFill>
                  <a:srgbClr val="000000"/>
                </a:solidFill>
                <a:latin typeface="Arial"/>
                <a:ea typeface="微软雅黑" panose="020B0503020204020204" pitchFamily="34" charset="-122"/>
                <a:cs typeface="Arial"/>
                <a:sym typeface="Arial"/>
              </a:rPr>
              <a:t> Difficulty: error accumulation is not uniform</a:t>
            </a:r>
          </a:p>
        </p:txBody>
      </p:sp>
      <p:pic>
        <p:nvPicPr>
          <p:cNvPr id="2" name="图片 1"/>
          <p:cNvPicPr>
            <a:picLocks noChangeAspect="1"/>
          </p:cNvPicPr>
          <p:nvPr/>
        </p:nvPicPr>
        <p:blipFill>
          <a:blip r:embed="rId3"/>
          <a:stretch>
            <a:fillRect/>
          </a:stretch>
        </p:blipFill>
        <p:spPr>
          <a:xfrm>
            <a:off x="1928207" y="2549924"/>
            <a:ext cx="8316416" cy="1673568"/>
          </a:xfrm>
          <a:prstGeom prst="rect">
            <a:avLst/>
          </a:prstGeom>
        </p:spPr>
      </p:pic>
      <p:pic>
        <p:nvPicPr>
          <p:cNvPr id="5" name="图片 4"/>
          <p:cNvPicPr>
            <a:picLocks noChangeAspect="1"/>
          </p:cNvPicPr>
          <p:nvPr/>
        </p:nvPicPr>
        <p:blipFill>
          <a:blip r:embed="rId4"/>
          <a:stretch>
            <a:fillRect/>
          </a:stretch>
        </p:blipFill>
        <p:spPr>
          <a:xfrm>
            <a:off x="2351585" y="4280735"/>
            <a:ext cx="7599369" cy="2104235"/>
          </a:xfrm>
          <a:prstGeom prst="rect">
            <a:avLst/>
          </a:prstGeom>
        </p:spPr>
      </p:pic>
      <p:sp>
        <p:nvSpPr>
          <p:cNvPr id="8" name="Shape 60">
            <a:extLst>
              <a:ext uri="{FF2B5EF4-FFF2-40B4-BE49-F238E27FC236}">
                <a16:creationId xmlns:a16="http://schemas.microsoft.com/office/drawing/2014/main" id="{69EB0320-2B58-EA45-AA54-E2F02E4C4349}"/>
              </a:ext>
            </a:extLst>
          </p:cNvPr>
          <p:cNvSpPr txBox="1">
            <a:spLocks/>
          </p:cNvSpPr>
          <p:nvPr/>
        </p:nvSpPr>
        <p:spPr>
          <a:xfrm>
            <a:off x="415600" y="328433"/>
            <a:ext cx="11360800" cy="763600"/>
          </a:xfrm>
          <a:prstGeom prst="rect">
            <a:avLst/>
          </a:prstGeom>
          <a:noFill/>
          <a:ln>
            <a:noFill/>
          </a:ln>
        </p:spPr>
        <p:txBody>
          <a:bodyPr spcFirstLastPara="1" wrap="square" lIns="121900" tIns="121900" rIns="121900" bIns="121900" anchor="t" anchorCtr="0"/>
          <a:lstStyle>
            <a:defPPr marR="0" lvl="0" algn="l" rtl="0">
              <a:lnSpc>
                <a:spcPct val="100000"/>
              </a:lnSpc>
              <a:spcBef>
                <a:spcPts val="0"/>
              </a:spcBef>
              <a:spcAft>
                <a:spcPts val="0"/>
              </a:spcAft>
              <a:defRPr/>
            </a:defPPr>
            <a:lvl1pPr algn="ctr">
              <a:buClr>
                <a:schemeClr val="dk1"/>
              </a:buClr>
              <a:buSzPts val="2800"/>
              <a:buNone/>
              <a:defRPr sz="28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1219170">
              <a:buClr>
                <a:srgbClr val="000000"/>
              </a:buClr>
            </a:pPr>
            <a:r>
              <a:rPr lang="en-US" altLang="zh-CN" sz="3733" dirty="0">
                <a:sym typeface="Arial"/>
              </a:rPr>
              <a:t>Naïve Solution</a:t>
            </a:r>
          </a:p>
        </p:txBody>
      </p:sp>
      <p:sp>
        <p:nvSpPr>
          <p:cNvPr id="3" name="矩形 2"/>
          <p:cNvSpPr/>
          <p:nvPr/>
        </p:nvSpPr>
        <p:spPr>
          <a:xfrm>
            <a:off x="198760" y="6434646"/>
            <a:ext cx="11314691" cy="338554"/>
          </a:xfrm>
          <a:prstGeom prst="rect">
            <a:avLst/>
          </a:prstGeom>
        </p:spPr>
        <p:txBody>
          <a:bodyPr wrap="square">
            <a:spAutoFit/>
          </a:bodyPr>
          <a:lstStyle/>
          <a:p>
            <a:pPr algn="ctr" defTabSz="1219170">
              <a:buClr>
                <a:srgbClr val="000000"/>
              </a:buClr>
            </a:pPr>
            <a:r>
              <a:rPr lang="en-US" altLang="zh-CN" sz="1600" kern="0" dirty="0" err="1">
                <a:solidFill>
                  <a:srgbClr val="000000"/>
                </a:solidFill>
                <a:latin typeface="Arial"/>
                <a:cs typeface="Arial"/>
                <a:sym typeface="Arial"/>
              </a:rPr>
              <a:t>Ziwei</a:t>
            </a:r>
            <a:r>
              <a:rPr lang="en-US" altLang="zh-CN" sz="1600" kern="0" dirty="0">
                <a:solidFill>
                  <a:srgbClr val="000000"/>
                </a:solidFill>
                <a:latin typeface="Arial"/>
                <a:cs typeface="Arial"/>
                <a:sym typeface="Arial"/>
              </a:rPr>
              <a:t> Zhang, et al. TIMERS: Error-Bounded SVD Restart on Dynamic Networks. </a:t>
            </a:r>
            <a:r>
              <a:rPr lang="en-US" altLang="zh-CN" sz="1600" b="1" i="1" kern="0" dirty="0">
                <a:solidFill>
                  <a:srgbClr val="000000"/>
                </a:solidFill>
                <a:latin typeface="Arial"/>
                <a:cs typeface="Arial"/>
                <a:sym typeface="Arial"/>
              </a:rPr>
              <a:t>AAAI</a:t>
            </a:r>
            <a:r>
              <a:rPr lang="en-US" altLang="zh-CN" sz="1600" kern="0" dirty="0">
                <a:solidFill>
                  <a:srgbClr val="000000"/>
                </a:solidFill>
                <a:latin typeface="Arial"/>
                <a:cs typeface="Arial"/>
                <a:sym typeface="Arial"/>
              </a:rPr>
              <a:t>, 2018.</a:t>
            </a:r>
            <a:endParaRPr lang="zh-CN" altLang="en-US" sz="1600" kern="0" dirty="0">
              <a:solidFill>
                <a:srgbClr val="000000"/>
              </a:solidFill>
              <a:latin typeface="Arial"/>
              <a:cs typeface="Arial"/>
              <a:sym typeface="Arial"/>
            </a:endParaRPr>
          </a:p>
        </p:txBody>
      </p:sp>
    </p:spTree>
    <p:extLst>
      <p:ext uri="{BB962C8B-B14F-4D97-AF65-F5344CB8AC3E}">
        <p14:creationId xmlns:p14="http://schemas.microsoft.com/office/powerpoint/2010/main" val="1752134969"/>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1790701" y="44092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9170">
              <a:buClr>
                <a:srgbClr val="000000"/>
              </a:buClr>
            </a:pPr>
            <a:endParaRPr lang="zh-CN" altLang="en-US" sz="2800" b="1" dirty="0">
              <a:solidFill>
                <a:srgbClr val="ADADAD"/>
              </a:solidFill>
              <a:latin typeface="微软雅黑" panose="020B0503020204020204" pitchFamily="34" charset="-122"/>
              <a:ea typeface="微软雅黑" panose="020B0503020204020204" pitchFamily="34" charset="-122"/>
              <a:sym typeface="Arial"/>
            </a:endParaRPr>
          </a:p>
        </p:txBody>
      </p:sp>
      <mc:AlternateContent xmlns:mc="http://schemas.openxmlformats.org/markup-compatibility/2006" xmlns:a14="http://schemas.microsoft.com/office/drawing/2010/main">
        <mc:Choice Requires="a14">
          <p:sp>
            <p:nvSpPr>
              <p:cNvPr id="23" name="文本框 22"/>
              <p:cNvSpPr txBox="1"/>
              <p:nvPr/>
            </p:nvSpPr>
            <p:spPr>
              <a:xfrm>
                <a:off x="415600" y="1021766"/>
                <a:ext cx="11360800" cy="2952475"/>
              </a:xfrm>
              <a:prstGeom prst="rect">
                <a:avLst/>
              </a:prstGeom>
              <a:noFill/>
            </p:spPr>
            <p:txBody>
              <a:bodyPr wrap="square" rtlCol="0">
                <a:spAutoFit/>
              </a:bodyPr>
              <a:lstStyle/>
              <a:p>
                <a:pPr marL="457189" indent="-457189" algn="just" defTabSz="1219170">
                  <a:lnSpc>
                    <a:spcPct val="120000"/>
                  </a:lnSpc>
                  <a:buClr>
                    <a:srgbClr val="ADADAD"/>
                  </a:buClr>
                  <a:buFont typeface="Arial" panose="020B0604020202020204" pitchFamily="34" charset="0"/>
                  <a:buChar char="•"/>
                </a:pPr>
                <a:r>
                  <a:rPr lang="en-US" altLang="zh-CN" sz="2667" kern="0" dirty="0">
                    <a:solidFill>
                      <a:srgbClr val="000000"/>
                    </a:solidFill>
                    <a:latin typeface="Arial"/>
                    <a:ea typeface="微软雅黑" panose="020B0503020204020204" pitchFamily="34" charset="-122"/>
                    <a:cs typeface="Arial"/>
                    <a:sym typeface="Arial"/>
                  </a:rPr>
                  <a:t> Existing method: monitor loss (</a:t>
                </a:r>
                <a:r>
                  <a:rPr lang="en-US" altLang="zh-CN" sz="1867" kern="0" dirty="0">
                    <a:solidFill>
                      <a:srgbClr val="000000"/>
                    </a:solidFill>
                    <a:latin typeface="Arial"/>
                    <a:ea typeface="微软雅黑" panose="020B0503020204020204" pitchFamily="34" charset="-122"/>
                    <a:cs typeface="Arial"/>
                    <a:sym typeface="Arial"/>
                  </a:rPr>
                  <a:t>Chen and Candan, KDD 2014</a:t>
                </a:r>
                <a:r>
                  <a:rPr lang="en-US" altLang="zh-CN" sz="2667" kern="0" dirty="0">
                    <a:solidFill>
                      <a:srgbClr val="000000"/>
                    </a:solidFill>
                    <a:latin typeface="Arial"/>
                    <a:ea typeface="微软雅黑" panose="020B0503020204020204" pitchFamily="34" charset="-122"/>
                    <a:cs typeface="Arial"/>
                    <a:sym typeface="Arial"/>
                  </a:rPr>
                  <a:t>)</a:t>
                </a:r>
              </a:p>
              <a:p>
                <a:pPr marL="457189" indent="-457189" algn="just" defTabSz="1219170">
                  <a:lnSpc>
                    <a:spcPct val="120000"/>
                  </a:lnSpc>
                  <a:buClr>
                    <a:srgbClr val="ADADAD"/>
                  </a:buClr>
                  <a:buFont typeface="Arial" panose="020B0604020202020204" pitchFamily="34" charset="0"/>
                  <a:buChar char="•"/>
                </a:pPr>
                <a:r>
                  <a:rPr lang="en-US" altLang="zh-CN" sz="2667" kern="0" dirty="0">
                    <a:solidFill>
                      <a:srgbClr val="000000"/>
                    </a:solidFill>
                    <a:latin typeface="Arial"/>
                    <a:ea typeface="微软雅黑" panose="020B0503020204020204" pitchFamily="34" charset="-122"/>
                    <a:cs typeface="Arial"/>
                    <a:sym typeface="Arial"/>
                  </a:rPr>
                  <a:t> Loss in SVD:</a:t>
                </a:r>
              </a:p>
              <a:p>
                <a:pPr algn="ctr" defTabSz="1219170">
                  <a:lnSpc>
                    <a:spcPct val="120000"/>
                  </a:lnSpc>
                  <a:buClr>
                    <a:srgbClr val="ADADAD"/>
                  </a:buClr>
                </a:pPr>
                <a14:m>
                  <m:oMath xmlns:m="http://schemas.openxmlformats.org/officeDocument/2006/math">
                    <m:r>
                      <a:rPr lang="zh-CN" altLang="en-US" sz="2667" i="1" kern="0">
                        <a:solidFill>
                          <a:srgbClr val="000000"/>
                        </a:solidFill>
                        <a:latin typeface="Cambria Math" panose="02040503050406030204" pitchFamily="18" charset="0"/>
                        <a:ea typeface="Cambria Math" panose="02040503050406030204" pitchFamily="18" charset="0"/>
                        <a:sym typeface="Arial"/>
                      </a:rPr>
                      <m:t>𝒥</m:t>
                    </m:r>
                    <m:r>
                      <a:rPr lang="en-US" altLang="zh-CN" sz="2667" i="1" kern="0">
                        <a:solidFill>
                          <a:srgbClr val="000000"/>
                        </a:solidFill>
                        <a:latin typeface="Cambria Math" panose="02040503050406030204" pitchFamily="18" charset="0"/>
                        <a:ea typeface="Cambria Math" panose="02040503050406030204" pitchFamily="18" charset="0"/>
                        <a:sym typeface="Arial"/>
                      </a:rPr>
                      <m:t>=</m:t>
                    </m:r>
                    <m:sSubSup>
                      <m:sSubSupPr>
                        <m:ctrlPr>
                          <a:rPr lang="en-US" altLang="zh-CN" sz="2667" i="1" kern="0">
                            <a:solidFill>
                              <a:srgbClr val="000000"/>
                            </a:solidFill>
                            <a:latin typeface="Cambria Math" panose="02040503050406030204" pitchFamily="18" charset="0"/>
                            <a:ea typeface="Cambria Math" panose="02040503050406030204" pitchFamily="18" charset="0"/>
                            <a:sym typeface="Arial"/>
                          </a:rPr>
                        </m:ctrlPr>
                      </m:sSubSupPr>
                      <m:e>
                        <m:d>
                          <m:dPr>
                            <m:begChr m:val="‖"/>
                            <m:endChr m:val="‖"/>
                            <m:ctrlPr>
                              <a:rPr lang="en-US" altLang="zh-CN" sz="2667" i="1" kern="0">
                                <a:solidFill>
                                  <a:srgbClr val="000000"/>
                                </a:solidFill>
                                <a:latin typeface="Cambria Math" panose="02040503050406030204" pitchFamily="18" charset="0"/>
                                <a:ea typeface="Cambria Math" panose="02040503050406030204" pitchFamily="18" charset="0"/>
                                <a:sym typeface="Arial"/>
                              </a:rPr>
                            </m:ctrlPr>
                          </m:dPr>
                          <m:e>
                            <m:r>
                              <a:rPr lang="en-US" altLang="zh-CN" sz="2667" i="1" kern="0">
                                <a:solidFill>
                                  <a:srgbClr val="000000"/>
                                </a:solidFill>
                                <a:latin typeface="Cambria Math" panose="02040503050406030204" pitchFamily="18" charset="0"/>
                                <a:ea typeface="Cambria Math" panose="02040503050406030204" pitchFamily="18" charset="0"/>
                                <a:sym typeface="Arial"/>
                              </a:rPr>
                              <m:t>𝑆</m:t>
                            </m:r>
                            <m:r>
                              <a:rPr lang="en-US" altLang="zh-CN" sz="2667" i="1" kern="0">
                                <a:solidFill>
                                  <a:srgbClr val="000000"/>
                                </a:solidFill>
                                <a:latin typeface="Cambria Math" panose="02040503050406030204" pitchFamily="18" charset="0"/>
                                <a:ea typeface="Cambria Math" panose="02040503050406030204" pitchFamily="18" charset="0"/>
                                <a:sym typeface="Arial"/>
                              </a:rPr>
                              <m:t>−</m:t>
                            </m:r>
                            <m:r>
                              <a:rPr lang="en-US" altLang="zh-CN" sz="2667" i="1" kern="0">
                                <a:solidFill>
                                  <a:srgbClr val="000000"/>
                                </a:solidFill>
                                <a:latin typeface="Cambria Math" panose="02040503050406030204" pitchFamily="18" charset="0"/>
                                <a:ea typeface="Cambria Math" panose="02040503050406030204" pitchFamily="18" charset="0"/>
                                <a:sym typeface="Arial"/>
                              </a:rPr>
                              <m:t>𝑈</m:t>
                            </m:r>
                            <m:r>
                              <m:rPr>
                                <m:sty m:val="p"/>
                              </m:rPr>
                              <a:rPr lang="en-US" altLang="zh-CN" sz="2667" kern="0">
                                <a:solidFill>
                                  <a:srgbClr val="000000"/>
                                </a:solidFill>
                                <a:latin typeface="Cambria Math" panose="02040503050406030204" pitchFamily="18" charset="0"/>
                                <a:ea typeface="Cambria Math" panose="02040503050406030204" pitchFamily="18" charset="0"/>
                                <a:sym typeface="Arial"/>
                              </a:rPr>
                              <m:t>Σ</m:t>
                            </m:r>
                            <m:sSup>
                              <m:sSupPr>
                                <m:ctrlPr>
                                  <a:rPr lang="en-US" altLang="zh-CN" sz="2667" i="1" kern="0">
                                    <a:solidFill>
                                      <a:srgbClr val="000000"/>
                                    </a:solidFill>
                                    <a:latin typeface="Cambria Math" panose="02040503050406030204" pitchFamily="18" charset="0"/>
                                    <a:ea typeface="Cambria Math" panose="02040503050406030204" pitchFamily="18" charset="0"/>
                                    <a:sym typeface="Arial"/>
                                  </a:rPr>
                                </m:ctrlPr>
                              </m:sSupPr>
                              <m:e>
                                <m:r>
                                  <a:rPr lang="en-US" altLang="zh-CN" sz="2667" i="1" kern="0">
                                    <a:solidFill>
                                      <a:srgbClr val="000000"/>
                                    </a:solidFill>
                                    <a:latin typeface="Cambria Math" panose="02040503050406030204" pitchFamily="18" charset="0"/>
                                    <a:ea typeface="Cambria Math" panose="02040503050406030204" pitchFamily="18" charset="0"/>
                                    <a:sym typeface="Arial"/>
                                  </a:rPr>
                                  <m:t>𝑉</m:t>
                                </m:r>
                              </m:e>
                              <m:sup>
                                <m:r>
                                  <a:rPr lang="en-US" altLang="zh-CN" sz="2667" i="1" kern="0">
                                    <a:solidFill>
                                      <a:srgbClr val="000000"/>
                                    </a:solidFill>
                                    <a:latin typeface="Cambria Math" panose="02040503050406030204" pitchFamily="18" charset="0"/>
                                    <a:ea typeface="Cambria Math" panose="02040503050406030204" pitchFamily="18" charset="0"/>
                                    <a:sym typeface="Arial"/>
                                  </a:rPr>
                                  <m:t>𝑇</m:t>
                                </m:r>
                              </m:sup>
                            </m:sSup>
                          </m:e>
                        </m:d>
                      </m:e>
                      <m:sub>
                        <m:r>
                          <a:rPr lang="en-US" altLang="zh-CN" sz="2667" i="1" kern="0">
                            <a:solidFill>
                              <a:srgbClr val="000000"/>
                            </a:solidFill>
                            <a:latin typeface="Cambria Math" panose="02040503050406030204" pitchFamily="18" charset="0"/>
                            <a:ea typeface="Cambria Math" panose="02040503050406030204" pitchFamily="18" charset="0"/>
                            <a:sym typeface="Arial"/>
                          </a:rPr>
                          <m:t>𝐹</m:t>
                        </m:r>
                      </m:sub>
                      <m:sup>
                        <m:r>
                          <a:rPr lang="en-US" altLang="zh-CN" sz="2667" i="1" kern="0">
                            <a:solidFill>
                              <a:srgbClr val="000000"/>
                            </a:solidFill>
                            <a:latin typeface="Cambria Math" panose="02040503050406030204" pitchFamily="18" charset="0"/>
                            <a:ea typeface="Cambria Math" panose="02040503050406030204" pitchFamily="18" charset="0"/>
                            <a:sym typeface="Arial"/>
                          </a:rPr>
                          <m:t>2</m:t>
                        </m:r>
                      </m:sup>
                    </m:sSubSup>
                  </m:oMath>
                </a14:m>
                <a:r>
                  <a:rPr lang="en-US" altLang="zh-CN" sz="2667" kern="0" dirty="0">
                    <a:solidFill>
                      <a:srgbClr val="000000"/>
                    </a:solidFill>
                    <a:latin typeface="Arial"/>
                    <a:ea typeface="微软雅黑" panose="020B0503020204020204" pitchFamily="34" charset="-122"/>
                    <a:cs typeface="Arial"/>
                    <a:sym typeface="Arial"/>
                  </a:rPr>
                  <a:t> </a:t>
                </a:r>
              </a:p>
              <a:p>
                <a:pPr algn="ctr" defTabSz="1219170">
                  <a:lnSpc>
                    <a:spcPct val="120000"/>
                  </a:lnSpc>
                  <a:buClr>
                    <a:srgbClr val="ADADAD"/>
                  </a:buClr>
                </a:pPr>
                <a14:m>
                  <m:oMath xmlns:m="http://schemas.openxmlformats.org/officeDocument/2006/math">
                    <m:r>
                      <a:rPr lang="en-US" altLang="zh-CN" sz="2667" i="1" kern="0">
                        <a:solidFill>
                          <a:srgbClr val="000000"/>
                        </a:solidFill>
                        <a:latin typeface="Cambria Math" panose="02040503050406030204" pitchFamily="18" charset="0"/>
                        <a:ea typeface="Cambria Math" panose="02040503050406030204" pitchFamily="18" charset="0"/>
                        <a:sym typeface="Arial"/>
                      </a:rPr>
                      <m:t>𝑆</m:t>
                    </m:r>
                  </m:oMath>
                </a14:m>
                <a:r>
                  <a:rPr lang="en-US" altLang="zh-CN" sz="1867" kern="0" dirty="0">
                    <a:solidFill>
                      <a:srgbClr val="000000"/>
                    </a:solidFill>
                    <a:latin typeface="Arial"/>
                    <a:ea typeface="微软雅黑" panose="020B0503020204020204" pitchFamily="34" charset="-122"/>
                    <a:cs typeface="Arial"/>
                    <a:sym typeface="Arial"/>
                  </a:rPr>
                  <a:t>: target matrix, </a:t>
                </a:r>
                <a14:m>
                  <m:oMath xmlns:m="http://schemas.openxmlformats.org/officeDocument/2006/math">
                    <m:d>
                      <m:dPr>
                        <m:begChr m:val="["/>
                        <m:endChr m:val="]"/>
                        <m:ctrlPr>
                          <a:rPr lang="en-US" altLang="zh-CN" sz="1867" i="1" kern="0">
                            <a:solidFill>
                              <a:srgbClr val="000000"/>
                            </a:solidFill>
                            <a:latin typeface="Cambria Math" panose="02040503050406030204" pitchFamily="18" charset="0"/>
                            <a:ea typeface="Cambria Math" panose="02040503050406030204" pitchFamily="18" charset="0"/>
                            <a:sym typeface="Arial"/>
                          </a:rPr>
                        </m:ctrlPr>
                      </m:dPr>
                      <m:e>
                        <m:r>
                          <a:rPr lang="en-US" altLang="zh-CN" sz="1867" i="1" kern="0">
                            <a:solidFill>
                              <a:srgbClr val="000000"/>
                            </a:solidFill>
                            <a:latin typeface="Cambria Math" panose="02040503050406030204" pitchFamily="18" charset="0"/>
                            <a:ea typeface="Cambria Math" panose="02040503050406030204" pitchFamily="18" charset="0"/>
                            <a:sym typeface="Arial"/>
                          </a:rPr>
                          <m:t>𝑈</m:t>
                        </m:r>
                        <m:r>
                          <a:rPr lang="en-US" altLang="zh-CN" sz="1867" i="1" kern="0">
                            <a:solidFill>
                              <a:srgbClr val="000000"/>
                            </a:solidFill>
                            <a:latin typeface="Cambria Math" panose="02040503050406030204" pitchFamily="18" charset="0"/>
                            <a:ea typeface="Cambria Math" panose="02040503050406030204" pitchFamily="18" charset="0"/>
                            <a:sym typeface="Arial"/>
                          </a:rPr>
                          <m:t>,</m:t>
                        </m:r>
                        <m:r>
                          <m:rPr>
                            <m:sty m:val="p"/>
                          </m:rPr>
                          <a:rPr lang="en-US" altLang="zh-CN" sz="1867" kern="0">
                            <a:solidFill>
                              <a:srgbClr val="000000"/>
                            </a:solidFill>
                            <a:latin typeface="Cambria Math" panose="02040503050406030204" pitchFamily="18" charset="0"/>
                            <a:ea typeface="Cambria Math" panose="02040503050406030204" pitchFamily="18" charset="0"/>
                            <a:sym typeface="Arial"/>
                          </a:rPr>
                          <m:t>Σ</m:t>
                        </m:r>
                        <m:r>
                          <a:rPr lang="en-US" altLang="zh-CN" sz="1867" i="1" kern="0">
                            <a:solidFill>
                              <a:srgbClr val="000000"/>
                            </a:solidFill>
                            <a:latin typeface="Cambria Math" panose="02040503050406030204" pitchFamily="18" charset="0"/>
                            <a:ea typeface="Cambria Math" panose="02040503050406030204" pitchFamily="18" charset="0"/>
                            <a:sym typeface="Arial"/>
                          </a:rPr>
                          <m:t>,</m:t>
                        </m:r>
                        <m:r>
                          <a:rPr lang="en-US" altLang="zh-CN" sz="1867" i="1" kern="0">
                            <a:solidFill>
                              <a:srgbClr val="000000"/>
                            </a:solidFill>
                            <a:latin typeface="Cambria Math" panose="02040503050406030204" pitchFamily="18" charset="0"/>
                            <a:ea typeface="Cambria Math" panose="02040503050406030204" pitchFamily="18" charset="0"/>
                            <a:sym typeface="Arial"/>
                          </a:rPr>
                          <m:t>𝑉</m:t>
                        </m:r>
                      </m:e>
                    </m:d>
                    <m:r>
                      <a:rPr lang="en-US" altLang="zh-CN" sz="1867" i="1" kern="0">
                        <a:solidFill>
                          <a:srgbClr val="000000"/>
                        </a:solidFill>
                        <a:latin typeface="Cambria Math" panose="02040503050406030204" pitchFamily="18" charset="0"/>
                        <a:ea typeface="Cambria Math" panose="02040503050406030204" pitchFamily="18" charset="0"/>
                        <a:sym typeface="Arial"/>
                      </a:rPr>
                      <m:t>:</m:t>
                    </m:r>
                  </m:oMath>
                </a14:m>
                <a:r>
                  <a:rPr lang="en-US" altLang="zh-CN" sz="1867" kern="0" dirty="0">
                    <a:solidFill>
                      <a:srgbClr val="000000"/>
                    </a:solidFill>
                    <a:latin typeface="Arial"/>
                    <a:ea typeface="微软雅黑" panose="020B0503020204020204" pitchFamily="34" charset="-122"/>
                    <a:cs typeface="Arial"/>
                    <a:sym typeface="Arial"/>
                  </a:rPr>
                  <a:t> results of SVD</a:t>
                </a:r>
              </a:p>
              <a:p>
                <a:pPr marL="457189" indent="-457189" defTabSz="1219170">
                  <a:lnSpc>
                    <a:spcPct val="120000"/>
                  </a:lnSpc>
                  <a:buClr>
                    <a:srgbClr val="ADADAD"/>
                  </a:buClr>
                  <a:buFont typeface="Arial" panose="020B0604020202020204" pitchFamily="34" charset="0"/>
                  <a:buChar char="•"/>
                </a:pPr>
                <a:r>
                  <a:rPr lang="en-US" altLang="zh-CN" sz="2667" kern="0" dirty="0">
                    <a:solidFill>
                      <a:srgbClr val="000000"/>
                    </a:solidFill>
                    <a:latin typeface="Arial"/>
                    <a:ea typeface="微软雅黑" panose="020B0503020204020204" pitchFamily="34" charset="-122"/>
                    <a:cs typeface="Arial"/>
                    <a:sym typeface="Arial"/>
                  </a:rPr>
                  <a:t> Problem: loss includes approximation error and intrinsic loss in SVD</a:t>
                </a:r>
              </a:p>
              <a:p>
                <a:pPr marL="457189" indent="-457189" defTabSz="1219170">
                  <a:lnSpc>
                    <a:spcPct val="120000"/>
                  </a:lnSpc>
                  <a:buClr>
                    <a:srgbClr val="ADADAD"/>
                  </a:buClr>
                  <a:buFont typeface="Arial" panose="020B0604020202020204" pitchFamily="34" charset="0"/>
                  <a:buChar char="•"/>
                </a:pPr>
                <a:endParaRPr lang="en-US" altLang="zh-CN" sz="2400" kern="0" dirty="0">
                  <a:solidFill>
                    <a:srgbClr val="000000"/>
                  </a:solidFill>
                  <a:latin typeface="Arial"/>
                  <a:ea typeface="微软雅黑" panose="020B0503020204020204" pitchFamily="34" charset="-122"/>
                  <a:cs typeface="Arial"/>
                  <a:sym typeface="Aria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415600" y="1021766"/>
                <a:ext cx="11360800" cy="2952475"/>
              </a:xfrm>
              <a:prstGeom prst="rect">
                <a:avLst/>
              </a:prstGeom>
              <a:blipFill>
                <a:blip r:embed="rId3"/>
                <a:stretch>
                  <a:fillRect l="-894" t="-427"/>
                </a:stretch>
              </a:blipFill>
            </p:spPr>
            <p:txBody>
              <a:bodyPr/>
              <a:lstStyle/>
              <a:p>
                <a:r>
                  <a:rPr lang="en-US">
                    <a:noFill/>
                  </a:rPr>
                  <a:t> </a:t>
                </a:r>
              </a:p>
            </p:txBody>
          </p:sp>
        </mc:Fallback>
      </mc:AlternateContent>
      <p:pic>
        <p:nvPicPr>
          <p:cNvPr id="10" name="图片 9"/>
          <p:cNvPicPr>
            <a:picLocks noChangeAspect="1"/>
          </p:cNvPicPr>
          <p:nvPr/>
        </p:nvPicPr>
        <p:blipFill>
          <a:blip r:embed="rId4"/>
          <a:stretch>
            <a:fillRect/>
          </a:stretch>
        </p:blipFill>
        <p:spPr>
          <a:xfrm>
            <a:off x="1934989" y="3742940"/>
            <a:ext cx="8086048" cy="2474683"/>
          </a:xfrm>
          <a:prstGeom prst="rect">
            <a:avLst/>
          </a:prstGeom>
        </p:spPr>
      </p:pic>
      <p:sp>
        <p:nvSpPr>
          <p:cNvPr id="7" name="Shape 60">
            <a:extLst>
              <a:ext uri="{FF2B5EF4-FFF2-40B4-BE49-F238E27FC236}">
                <a16:creationId xmlns:a16="http://schemas.microsoft.com/office/drawing/2014/main" id="{ED22A0A3-4772-8B49-BE6D-A5A7D7F1F230}"/>
              </a:ext>
            </a:extLst>
          </p:cNvPr>
          <p:cNvSpPr txBox="1">
            <a:spLocks/>
          </p:cNvSpPr>
          <p:nvPr/>
        </p:nvSpPr>
        <p:spPr>
          <a:xfrm>
            <a:off x="415600" y="328433"/>
            <a:ext cx="11360800" cy="763600"/>
          </a:xfrm>
          <a:prstGeom prst="rect">
            <a:avLst/>
          </a:prstGeom>
          <a:noFill/>
          <a:ln>
            <a:noFill/>
          </a:ln>
        </p:spPr>
        <p:txBody>
          <a:bodyPr spcFirstLastPara="1" wrap="square" lIns="121900" tIns="121900" rIns="121900" bIns="121900" anchor="t" anchorCtr="0"/>
          <a:lstStyle>
            <a:defPPr marR="0" lvl="0" algn="l" rtl="0">
              <a:lnSpc>
                <a:spcPct val="100000"/>
              </a:lnSpc>
              <a:spcBef>
                <a:spcPts val="0"/>
              </a:spcBef>
              <a:spcAft>
                <a:spcPts val="0"/>
              </a:spcAft>
              <a:defRPr/>
            </a:defPPr>
            <a:lvl1pPr algn="ctr">
              <a:buClr>
                <a:schemeClr val="dk1"/>
              </a:buClr>
              <a:buSzPts val="2800"/>
              <a:buNone/>
              <a:defRPr sz="28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1219170">
              <a:buClr>
                <a:srgbClr val="000000"/>
              </a:buClr>
            </a:pPr>
            <a:r>
              <a:rPr lang="en-US" altLang="zh-CN" sz="3733" dirty="0">
                <a:sym typeface="Arial"/>
              </a:rPr>
              <a:t>Existing Method</a:t>
            </a:r>
          </a:p>
        </p:txBody>
      </p:sp>
      <p:sp>
        <p:nvSpPr>
          <p:cNvPr id="8" name="矩形 7"/>
          <p:cNvSpPr/>
          <p:nvPr/>
        </p:nvSpPr>
        <p:spPr>
          <a:xfrm>
            <a:off x="198760" y="6434646"/>
            <a:ext cx="11314691" cy="338554"/>
          </a:xfrm>
          <a:prstGeom prst="rect">
            <a:avLst/>
          </a:prstGeom>
        </p:spPr>
        <p:txBody>
          <a:bodyPr wrap="square">
            <a:spAutoFit/>
          </a:bodyPr>
          <a:lstStyle/>
          <a:p>
            <a:pPr algn="ctr" defTabSz="1219170">
              <a:buClr>
                <a:srgbClr val="000000"/>
              </a:buClr>
            </a:pPr>
            <a:r>
              <a:rPr lang="en-US" altLang="zh-CN" sz="1600" kern="0" dirty="0" err="1">
                <a:solidFill>
                  <a:srgbClr val="000000"/>
                </a:solidFill>
                <a:latin typeface="Arial"/>
                <a:cs typeface="Arial"/>
                <a:sym typeface="Arial"/>
              </a:rPr>
              <a:t>Ziwei</a:t>
            </a:r>
            <a:r>
              <a:rPr lang="en-US" altLang="zh-CN" sz="1600" kern="0" dirty="0">
                <a:solidFill>
                  <a:srgbClr val="000000"/>
                </a:solidFill>
                <a:latin typeface="Arial"/>
                <a:cs typeface="Arial"/>
                <a:sym typeface="Arial"/>
              </a:rPr>
              <a:t> Zhang, et al. TIMERS: Error-Bounded SVD Restart on Dynamic Networks. </a:t>
            </a:r>
            <a:r>
              <a:rPr lang="en-US" altLang="zh-CN" sz="1600" b="1" i="1" kern="0" dirty="0">
                <a:solidFill>
                  <a:srgbClr val="000000"/>
                </a:solidFill>
                <a:latin typeface="Arial"/>
                <a:cs typeface="Arial"/>
                <a:sym typeface="Arial"/>
              </a:rPr>
              <a:t>AAAI</a:t>
            </a:r>
            <a:r>
              <a:rPr lang="en-US" altLang="zh-CN" sz="1600" kern="0" dirty="0">
                <a:solidFill>
                  <a:srgbClr val="000000"/>
                </a:solidFill>
                <a:latin typeface="Arial"/>
                <a:cs typeface="Arial"/>
                <a:sym typeface="Arial"/>
              </a:rPr>
              <a:t>, 2018.</a:t>
            </a:r>
            <a:endParaRPr lang="zh-CN" altLang="en-US" sz="1600" kern="0" dirty="0">
              <a:solidFill>
                <a:srgbClr val="000000"/>
              </a:solidFill>
              <a:latin typeface="Arial"/>
              <a:cs typeface="Arial"/>
              <a:sym typeface="Arial"/>
            </a:endParaRPr>
          </a:p>
        </p:txBody>
      </p:sp>
    </p:spTree>
    <p:extLst>
      <p:ext uri="{BB962C8B-B14F-4D97-AF65-F5344CB8AC3E}">
        <p14:creationId xmlns:p14="http://schemas.microsoft.com/office/powerpoint/2010/main" val="515332791"/>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1790701" y="44092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9170">
              <a:buClr>
                <a:srgbClr val="000000"/>
              </a:buClr>
            </a:pPr>
            <a:endParaRPr lang="zh-CN" altLang="en-US" sz="2800" b="1" dirty="0">
              <a:solidFill>
                <a:srgbClr val="7030A0"/>
              </a:solidFill>
              <a:latin typeface="微软雅黑" panose="020B0503020204020204" pitchFamily="34" charset="-122"/>
              <a:ea typeface="微软雅黑" panose="020B0503020204020204" pitchFamily="34" charset="-122"/>
              <a:sym typeface="Arial"/>
            </a:endParaRPr>
          </a:p>
        </p:txBody>
      </p:sp>
      <mc:AlternateContent xmlns:mc="http://schemas.openxmlformats.org/markup-compatibility/2006" xmlns:a14="http://schemas.microsoft.com/office/drawing/2010/main">
        <mc:Choice Requires="a14">
          <p:sp>
            <p:nvSpPr>
              <p:cNvPr id="23" name="文本框 22"/>
              <p:cNvSpPr txBox="1"/>
              <p:nvPr/>
            </p:nvSpPr>
            <p:spPr>
              <a:xfrm>
                <a:off x="415600" y="1021766"/>
                <a:ext cx="10881011" cy="2298514"/>
              </a:xfrm>
              <a:prstGeom prst="rect">
                <a:avLst/>
              </a:prstGeom>
              <a:noFill/>
            </p:spPr>
            <p:txBody>
              <a:bodyPr wrap="square" rtlCol="0">
                <a:spAutoFit/>
              </a:bodyPr>
              <a:lstStyle/>
              <a:p>
                <a:pPr marL="457189" indent="-457189" algn="just" defTabSz="1219170">
                  <a:lnSpc>
                    <a:spcPct val="120000"/>
                  </a:lnSpc>
                  <a:buClr>
                    <a:srgbClr val="ADADAD"/>
                  </a:buClr>
                  <a:buFont typeface="Arial" panose="020B0604020202020204" pitchFamily="34" charset="0"/>
                  <a:buChar char="•"/>
                </a:pPr>
                <a:r>
                  <a:rPr lang="en-US" altLang="zh-CN" sz="2667" kern="0" dirty="0">
                    <a:solidFill>
                      <a:srgbClr val="000000"/>
                    </a:solidFill>
                    <a:latin typeface="Arial"/>
                    <a:ea typeface="微软雅黑" panose="020B0503020204020204" pitchFamily="34" charset="-122"/>
                    <a:cs typeface="Arial"/>
                    <a:sym typeface="Arial"/>
                  </a:rPr>
                  <a:t>Observation: the margin between the current loss and intrinsic loss in SVD is the actual accumulated error</a:t>
                </a:r>
              </a:p>
              <a:p>
                <a:pPr marL="838179" lvl="1" indent="-380990" algn="just" defTabSz="1219170">
                  <a:lnSpc>
                    <a:spcPct val="120000"/>
                  </a:lnSpc>
                  <a:spcBef>
                    <a:spcPts val="1200"/>
                  </a:spcBef>
                  <a:buClr>
                    <a:srgbClr val="ADADAD"/>
                  </a:buClr>
                  <a:buFont typeface="Arial" panose="020B0604020202020204" pitchFamily="34" charset="0"/>
                  <a:buChar char="•"/>
                </a:pPr>
                <a:r>
                  <a:rPr lang="en-US" altLang="zh-CN" sz="2133" kern="0" dirty="0">
                    <a:solidFill>
                      <a:srgbClr val="000000"/>
                    </a:solidFill>
                    <a:latin typeface="Arial"/>
                    <a:ea typeface="Cambria Math" panose="02040503050406030204" pitchFamily="18" charset="0"/>
                    <a:cs typeface="Arial"/>
                    <a:sym typeface="Arial"/>
                  </a:rPr>
                  <a:t>Current loss: </a:t>
                </a:r>
                <a14:m>
                  <m:oMath xmlns:m="http://schemas.openxmlformats.org/officeDocument/2006/math">
                    <m:r>
                      <a:rPr lang="zh-CN" altLang="en-US" sz="2133" i="1" kern="0">
                        <a:solidFill>
                          <a:srgbClr val="000000"/>
                        </a:solidFill>
                        <a:latin typeface="Cambria Math" panose="02040503050406030204" pitchFamily="18" charset="0"/>
                        <a:ea typeface="Cambria Math" panose="02040503050406030204" pitchFamily="18" charset="0"/>
                        <a:sym typeface="Arial"/>
                      </a:rPr>
                      <m:t>𝒥</m:t>
                    </m:r>
                    <m:r>
                      <a:rPr lang="en-US" altLang="zh-CN" sz="2133" i="1" kern="0">
                        <a:solidFill>
                          <a:srgbClr val="000000"/>
                        </a:solidFill>
                        <a:latin typeface="Cambria Math" panose="02040503050406030204" pitchFamily="18" charset="0"/>
                        <a:ea typeface="Cambria Math" panose="02040503050406030204" pitchFamily="18" charset="0"/>
                        <a:sym typeface="Arial"/>
                      </a:rPr>
                      <m:t>=</m:t>
                    </m:r>
                    <m:sSubSup>
                      <m:sSubSup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sSubSupPr>
                      <m:e>
                        <m:d>
                          <m:dPr>
                            <m:begChr m:val="‖"/>
                            <m:endChr m:val="‖"/>
                            <m:ctrlPr>
                              <a:rPr lang="en-US" altLang="zh-CN" sz="2133" i="1" kern="0">
                                <a:solidFill>
                                  <a:srgbClr val="000000"/>
                                </a:solidFill>
                                <a:latin typeface="Cambria Math" panose="02040503050406030204" pitchFamily="18" charset="0"/>
                                <a:ea typeface="Cambria Math" panose="02040503050406030204" pitchFamily="18" charset="0"/>
                                <a:sym typeface="Arial"/>
                              </a:rPr>
                            </m:ctrlPr>
                          </m:dPr>
                          <m:e>
                            <m:r>
                              <a:rPr lang="en-US" altLang="zh-CN" sz="2133" i="1" kern="0">
                                <a:solidFill>
                                  <a:srgbClr val="000000"/>
                                </a:solidFill>
                                <a:latin typeface="Cambria Math" panose="02040503050406030204" pitchFamily="18" charset="0"/>
                                <a:ea typeface="Cambria Math" panose="02040503050406030204" pitchFamily="18" charset="0"/>
                                <a:sym typeface="Arial"/>
                              </a:rPr>
                              <m:t>𝑆</m:t>
                            </m:r>
                            <m:r>
                              <a:rPr lang="en-US" altLang="zh-CN" sz="2133" i="1" kern="0">
                                <a:solidFill>
                                  <a:srgbClr val="000000"/>
                                </a:solidFill>
                                <a:latin typeface="Cambria Math" panose="02040503050406030204" pitchFamily="18" charset="0"/>
                                <a:ea typeface="Cambria Math" panose="02040503050406030204" pitchFamily="18" charset="0"/>
                                <a:sym typeface="Arial"/>
                              </a:rPr>
                              <m:t>−</m:t>
                            </m:r>
                            <m:r>
                              <a:rPr lang="en-US" altLang="zh-CN" sz="2133" i="1" kern="0">
                                <a:solidFill>
                                  <a:srgbClr val="000000"/>
                                </a:solidFill>
                                <a:latin typeface="Cambria Math" panose="02040503050406030204" pitchFamily="18" charset="0"/>
                                <a:ea typeface="Cambria Math" panose="02040503050406030204" pitchFamily="18" charset="0"/>
                                <a:sym typeface="Arial"/>
                              </a:rPr>
                              <m:t>𝑈</m:t>
                            </m:r>
                            <m:r>
                              <m:rPr>
                                <m:sty m:val="p"/>
                              </m:rPr>
                              <a:rPr lang="en-US" altLang="zh-CN" sz="2133" kern="0">
                                <a:solidFill>
                                  <a:srgbClr val="000000"/>
                                </a:solidFill>
                                <a:latin typeface="Cambria Math" panose="02040503050406030204" pitchFamily="18" charset="0"/>
                                <a:ea typeface="Cambria Math" panose="02040503050406030204" pitchFamily="18" charset="0"/>
                                <a:sym typeface="Arial"/>
                              </a:rPr>
                              <m:t>Σ</m:t>
                            </m:r>
                            <m:sSup>
                              <m:sSup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sSupPr>
                              <m:e>
                                <m:r>
                                  <a:rPr lang="en-US" altLang="zh-CN" sz="2133" i="1" kern="0">
                                    <a:solidFill>
                                      <a:srgbClr val="000000"/>
                                    </a:solidFill>
                                    <a:latin typeface="Cambria Math" panose="02040503050406030204" pitchFamily="18" charset="0"/>
                                    <a:ea typeface="Cambria Math" panose="02040503050406030204" pitchFamily="18" charset="0"/>
                                    <a:sym typeface="Arial"/>
                                  </a:rPr>
                                  <m:t>𝑉</m:t>
                                </m:r>
                              </m:e>
                              <m:sup>
                                <m:r>
                                  <a:rPr lang="en-US" altLang="zh-CN" sz="2133" i="1" kern="0">
                                    <a:solidFill>
                                      <a:srgbClr val="000000"/>
                                    </a:solidFill>
                                    <a:latin typeface="Cambria Math" panose="02040503050406030204" pitchFamily="18" charset="0"/>
                                    <a:ea typeface="Cambria Math" panose="02040503050406030204" pitchFamily="18" charset="0"/>
                                    <a:sym typeface="Arial"/>
                                  </a:rPr>
                                  <m:t>𝑇</m:t>
                                </m:r>
                              </m:sup>
                            </m:sSup>
                          </m:e>
                        </m:d>
                      </m:e>
                      <m:sub>
                        <m:r>
                          <a:rPr lang="en-US" altLang="zh-CN" sz="2133" i="1" kern="0">
                            <a:solidFill>
                              <a:srgbClr val="000000"/>
                            </a:solidFill>
                            <a:latin typeface="Cambria Math" panose="02040503050406030204" pitchFamily="18" charset="0"/>
                            <a:ea typeface="Cambria Math" panose="02040503050406030204" pitchFamily="18" charset="0"/>
                            <a:sym typeface="Arial"/>
                          </a:rPr>
                          <m:t>𝐹</m:t>
                        </m:r>
                      </m:sub>
                      <m:sup>
                        <m:r>
                          <a:rPr lang="en-US" altLang="zh-CN" sz="2133" i="1" kern="0">
                            <a:solidFill>
                              <a:srgbClr val="000000"/>
                            </a:solidFill>
                            <a:latin typeface="Cambria Math" panose="02040503050406030204" pitchFamily="18" charset="0"/>
                            <a:ea typeface="Cambria Math" panose="02040503050406030204" pitchFamily="18" charset="0"/>
                            <a:sym typeface="Arial"/>
                          </a:rPr>
                          <m:t>2</m:t>
                        </m:r>
                      </m:sup>
                    </m:sSubSup>
                  </m:oMath>
                </a14:m>
                <a:endParaRPr lang="en-US" altLang="zh-CN" sz="2133" kern="0" dirty="0">
                  <a:solidFill>
                    <a:srgbClr val="000000"/>
                  </a:solidFill>
                  <a:latin typeface="微软雅黑" panose="020B0503020204020204" pitchFamily="34" charset="-122"/>
                  <a:ea typeface="微软雅黑" panose="020B0503020204020204" pitchFamily="34" charset="-122"/>
                  <a:cs typeface="Arial"/>
                  <a:sym typeface="Arial"/>
                </a:endParaRPr>
              </a:p>
              <a:p>
                <a:pPr marL="838179" lvl="1" indent="-380990" algn="just" defTabSz="1219170">
                  <a:lnSpc>
                    <a:spcPct val="120000"/>
                  </a:lnSpc>
                  <a:buClr>
                    <a:srgbClr val="ADADAD"/>
                  </a:buClr>
                  <a:buFont typeface="Arial" panose="020B0604020202020204" pitchFamily="34" charset="0"/>
                  <a:buChar char="•"/>
                </a:pPr>
                <a:r>
                  <a:rPr lang="en-US" altLang="zh-CN" sz="2133" kern="0" dirty="0">
                    <a:solidFill>
                      <a:srgbClr val="000000"/>
                    </a:solidFill>
                    <a:latin typeface="Arial"/>
                    <a:ea typeface="微软雅黑" panose="020B0503020204020204" pitchFamily="34" charset="-122"/>
                    <a:cs typeface="Arial"/>
                    <a:sym typeface="Arial"/>
                  </a:rPr>
                  <a:t>Intrinsic loss: </a:t>
                </a:r>
                <a14:m>
                  <m:oMath xmlns:m="http://schemas.openxmlformats.org/officeDocument/2006/math">
                    <m:r>
                      <a:rPr lang="en-US" altLang="zh-CN" sz="2133" i="1" kern="0">
                        <a:solidFill>
                          <a:srgbClr val="000000"/>
                        </a:solidFill>
                        <a:latin typeface="Cambria Math" panose="02040503050406030204" pitchFamily="18" charset="0"/>
                        <a:ea typeface="Cambria Math" panose="02040503050406030204" pitchFamily="18" charset="0"/>
                        <a:sym typeface="Arial"/>
                      </a:rPr>
                      <m:t>ℒ</m:t>
                    </m:r>
                    <m:d>
                      <m:d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dPr>
                      <m:e>
                        <m:r>
                          <a:rPr lang="en-US" altLang="zh-CN" sz="2133" i="1" kern="0">
                            <a:solidFill>
                              <a:srgbClr val="000000"/>
                            </a:solidFill>
                            <a:latin typeface="Cambria Math" panose="02040503050406030204" pitchFamily="18" charset="0"/>
                            <a:ea typeface="Cambria Math" panose="02040503050406030204" pitchFamily="18" charset="0"/>
                            <a:sym typeface="Arial"/>
                          </a:rPr>
                          <m:t>𝑆</m:t>
                        </m:r>
                        <m:r>
                          <a:rPr lang="en-US" altLang="zh-CN" sz="2133" i="1" kern="0">
                            <a:solidFill>
                              <a:srgbClr val="000000"/>
                            </a:solidFill>
                            <a:latin typeface="Cambria Math" panose="02040503050406030204" pitchFamily="18" charset="0"/>
                            <a:ea typeface="Cambria Math" panose="02040503050406030204" pitchFamily="18" charset="0"/>
                            <a:sym typeface="Arial"/>
                          </a:rPr>
                          <m:t>,</m:t>
                        </m:r>
                        <m:r>
                          <a:rPr lang="en-US" altLang="zh-CN" sz="2133" i="1" kern="0">
                            <a:solidFill>
                              <a:srgbClr val="000000"/>
                            </a:solidFill>
                            <a:latin typeface="Cambria Math" panose="02040503050406030204" pitchFamily="18" charset="0"/>
                            <a:ea typeface="Cambria Math" panose="02040503050406030204" pitchFamily="18" charset="0"/>
                            <a:sym typeface="Arial"/>
                          </a:rPr>
                          <m:t>𝑘</m:t>
                        </m:r>
                      </m:e>
                    </m:d>
                    <m:r>
                      <a:rPr lang="en-US" altLang="zh-CN" sz="2133" i="1" kern="0">
                        <a:solidFill>
                          <a:srgbClr val="000000"/>
                        </a:solidFill>
                        <a:latin typeface="Cambria Math" panose="02040503050406030204" pitchFamily="18" charset="0"/>
                        <a:ea typeface="Cambria Math" panose="02040503050406030204" pitchFamily="18" charset="0"/>
                        <a:sym typeface="Arial"/>
                      </a:rPr>
                      <m:t>=</m:t>
                    </m:r>
                    <m:func>
                      <m:func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funcPr>
                      <m:fName>
                        <m:limLow>
                          <m:limLow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limLowPr>
                          <m:e>
                            <m:r>
                              <m:rPr>
                                <m:sty m:val="p"/>
                              </m:rPr>
                              <a:rPr lang="en-US" altLang="zh-CN" sz="2133" kern="0">
                                <a:solidFill>
                                  <a:srgbClr val="000000"/>
                                </a:solidFill>
                                <a:latin typeface="Cambria Math" panose="02040503050406030204" pitchFamily="18" charset="0"/>
                                <a:ea typeface="Cambria Math" panose="02040503050406030204" pitchFamily="18" charset="0"/>
                                <a:sym typeface="Arial"/>
                              </a:rPr>
                              <m:t>min</m:t>
                            </m:r>
                          </m:e>
                          <m:lim>
                            <m:sSup>
                              <m:sSup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sSupPr>
                              <m:e>
                                <m:r>
                                  <a:rPr lang="en-US" altLang="zh-CN" sz="2133" i="1" kern="0">
                                    <a:solidFill>
                                      <a:srgbClr val="000000"/>
                                    </a:solidFill>
                                    <a:latin typeface="Cambria Math" panose="02040503050406030204" pitchFamily="18" charset="0"/>
                                    <a:ea typeface="Cambria Math" panose="02040503050406030204" pitchFamily="18" charset="0"/>
                                    <a:sym typeface="Arial"/>
                                  </a:rPr>
                                  <m:t>𝑈</m:t>
                                </m:r>
                              </m:e>
                              <m:sup>
                                <m:r>
                                  <a:rPr lang="en-US" altLang="zh-CN" sz="2133" i="1" kern="0">
                                    <a:solidFill>
                                      <a:srgbClr val="000000"/>
                                    </a:solidFill>
                                    <a:latin typeface="Cambria Math" panose="02040503050406030204" pitchFamily="18" charset="0"/>
                                    <a:ea typeface="Cambria Math" panose="02040503050406030204" pitchFamily="18" charset="0"/>
                                    <a:sym typeface="Arial"/>
                                  </a:rPr>
                                  <m:t>∗</m:t>
                                </m:r>
                              </m:sup>
                            </m:sSup>
                            <m:r>
                              <a:rPr lang="en-US" altLang="zh-CN" sz="2133" i="1" kern="0">
                                <a:solidFill>
                                  <a:srgbClr val="000000"/>
                                </a:solidFill>
                                <a:latin typeface="Cambria Math" panose="02040503050406030204" pitchFamily="18" charset="0"/>
                                <a:ea typeface="Cambria Math" panose="02040503050406030204" pitchFamily="18" charset="0"/>
                                <a:sym typeface="Arial"/>
                              </a:rPr>
                              <m:t>,</m:t>
                            </m:r>
                            <m:sSup>
                              <m:sSup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sSupPr>
                              <m:e>
                                <m:r>
                                  <m:rPr>
                                    <m:sty m:val="p"/>
                                  </m:rPr>
                                  <a:rPr lang="en-US" altLang="zh-CN" sz="2133" kern="0">
                                    <a:solidFill>
                                      <a:srgbClr val="000000"/>
                                    </a:solidFill>
                                    <a:latin typeface="Cambria Math" panose="02040503050406030204" pitchFamily="18" charset="0"/>
                                    <a:ea typeface="Cambria Math" panose="02040503050406030204" pitchFamily="18" charset="0"/>
                                    <a:sym typeface="Arial"/>
                                  </a:rPr>
                                  <m:t>Σ</m:t>
                                </m:r>
                              </m:e>
                              <m:sup>
                                <m:r>
                                  <a:rPr lang="en-US" altLang="zh-CN" sz="2133" kern="0">
                                    <a:solidFill>
                                      <a:srgbClr val="000000"/>
                                    </a:solidFill>
                                    <a:latin typeface="Cambria Math" panose="02040503050406030204" pitchFamily="18" charset="0"/>
                                    <a:ea typeface="Cambria Math" panose="02040503050406030204" pitchFamily="18" charset="0"/>
                                    <a:sym typeface="Arial"/>
                                  </a:rPr>
                                  <m:t>∗</m:t>
                                </m:r>
                              </m:sup>
                            </m:sSup>
                            <m:r>
                              <a:rPr lang="en-US" altLang="zh-CN" sz="2133" i="1" kern="0">
                                <a:solidFill>
                                  <a:srgbClr val="000000"/>
                                </a:solidFill>
                                <a:latin typeface="Cambria Math" panose="02040503050406030204" pitchFamily="18" charset="0"/>
                                <a:ea typeface="Cambria Math" panose="02040503050406030204" pitchFamily="18" charset="0"/>
                                <a:sym typeface="Arial"/>
                              </a:rPr>
                              <m:t>,</m:t>
                            </m:r>
                            <m:sSup>
                              <m:sSup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sSupPr>
                              <m:e>
                                <m:r>
                                  <a:rPr lang="en-US" altLang="zh-CN" sz="2133" i="1" kern="0">
                                    <a:solidFill>
                                      <a:srgbClr val="000000"/>
                                    </a:solidFill>
                                    <a:latin typeface="Cambria Math" panose="02040503050406030204" pitchFamily="18" charset="0"/>
                                    <a:ea typeface="Cambria Math" panose="02040503050406030204" pitchFamily="18" charset="0"/>
                                    <a:sym typeface="Arial"/>
                                  </a:rPr>
                                  <m:t>𝑉</m:t>
                                </m:r>
                              </m:e>
                              <m:sup>
                                <m:r>
                                  <a:rPr lang="en-US" altLang="zh-CN" sz="2133" i="1" kern="0">
                                    <a:solidFill>
                                      <a:srgbClr val="000000"/>
                                    </a:solidFill>
                                    <a:latin typeface="Cambria Math" panose="02040503050406030204" pitchFamily="18" charset="0"/>
                                    <a:ea typeface="Cambria Math" panose="02040503050406030204" pitchFamily="18" charset="0"/>
                                    <a:sym typeface="Arial"/>
                                  </a:rPr>
                                  <m:t>∗</m:t>
                                </m:r>
                              </m:sup>
                            </m:sSup>
                          </m:lim>
                        </m:limLow>
                      </m:fName>
                      <m:e>
                        <m:sSubSup>
                          <m:sSubSup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sSubSupPr>
                          <m:e>
                            <m:d>
                              <m:dPr>
                                <m:begChr m:val="‖"/>
                                <m:endChr m:val="‖"/>
                                <m:ctrlPr>
                                  <a:rPr lang="en-US" altLang="zh-CN" sz="2133" i="1" kern="0">
                                    <a:solidFill>
                                      <a:srgbClr val="000000"/>
                                    </a:solidFill>
                                    <a:latin typeface="Cambria Math" panose="02040503050406030204" pitchFamily="18" charset="0"/>
                                    <a:ea typeface="Cambria Math" panose="02040503050406030204" pitchFamily="18" charset="0"/>
                                    <a:sym typeface="Arial"/>
                                  </a:rPr>
                                </m:ctrlPr>
                              </m:dPr>
                              <m:e>
                                <m:r>
                                  <a:rPr lang="en-US" altLang="zh-CN" sz="2133" i="1" kern="0">
                                    <a:solidFill>
                                      <a:srgbClr val="000000"/>
                                    </a:solidFill>
                                    <a:latin typeface="Cambria Math" panose="02040503050406030204" pitchFamily="18" charset="0"/>
                                    <a:ea typeface="Cambria Math" panose="02040503050406030204" pitchFamily="18" charset="0"/>
                                    <a:sym typeface="Arial"/>
                                  </a:rPr>
                                  <m:t>𝑆</m:t>
                                </m:r>
                                <m:r>
                                  <a:rPr lang="en-US" altLang="zh-CN" sz="2133" i="1" kern="0">
                                    <a:solidFill>
                                      <a:srgbClr val="000000"/>
                                    </a:solidFill>
                                    <a:latin typeface="Cambria Math" panose="02040503050406030204" pitchFamily="18" charset="0"/>
                                    <a:ea typeface="Cambria Math" panose="02040503050406030204" pitchFamily="18" charset="0"/>
                                    <a:sym typeface="Arial"/>
                                  </a:rPr>
                                  <m:t>−</m:t>
                                </m:r>
                                <m:sSup>
                                  <m:sSup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sSupPr>
                                  <m:e>
                                    <m:r>
                                      <a:rPr lang="en-US" altLang="zh-CN" sz="2133" i="1" kern="0">
                                        <a:solidFill>
                                          <a:srgbClr val="000000"/>
                                        </a:solidFill>
                                        <a:latin typeface="Cambria Math" panose="02040503050406030204" pitchFamily="18" charset="0"/>
                                        <a:ea typeface="Cambria Math" panose="02040503050406030204" pitchFamily="18" charset="0"/>
                                        <a:sym typeface="Arial"/>
                                      </a:rPr>
                                      <m:t>𝑈</m:t>
                                    </m:r>
                                  </m:e>
                                  <m:sup>
                                    <m:r>
                                      <a:rPr lang="en-US" altLang="zh-CN" sz="2133" kern="0">
                                        <a:solidFill>
                                          <a:srgbClr val="000000"/>
                                        </a:solidFill>
                                        <a:latin typeface="Cambria Math" panose="02040503050406030204" pitchFamily="18" charset="0"/>
                                        <a:ea typeface="Cambria Math" panose="02040503050406030204" pitchFamily="18" charset="0"/>
                                        <a:sym typeface="Arial"/>
                                      </a:rPr>
                                      <m:t>∗</m:t>
                                    </m:r>
                                  </m:sup>
                                </m:sSup>
                                <m:sSup>
                                  <m:sSup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sSupPr>
                                  <m:e>
                                    <m:r>
                                      <m:rPr>
                                        <m:sty m:val="p"/>
                                      </m:rPr>
                                      <a:rPr lang="en-US" altLang="zh-CN" sz="2133" kern="0">
                                        <a:solidFill>
                                          <a:srgbClr val="000000"/>
                                        </a:solidFill>
                                        <a:latin typeface="Cambria Math" panose="02040503050406030204" pitchFamily="18" charset="0"/>
                                        <a:ea typeface="Cambria Math" panose="02040503050406030204" pitchFamily="18" charset="0"/>
                                        <a:sym typeface="Arial"/>
                                      </a:rPr>
                                      <m:t>Σ</m:t>
                                    </m:r>
                                  </m:e>
                                  <m:sup>
                                    <m:r>
                                      <a:rPr lang="en-US" altLang="zh-CN" sz="2133" kern="0">
                                        <a:solidFill>
                                          <a:srgbClr val="000000"/>
                                        </a:solidFill>
                                        <a:latin typeface="Cambria Math" panose="02040503050406030204" pitchFamily="18" charset="0"/>
                                        <a:ea typeface="Cambria Math" panose="02040503050406030204" pitchFamily="18" charset="0"/>
                                        <a:sym typeface="Arial"/>
                                      </a:rPr>
                                      <m:t>∗</m:t>
                                    </m:r>
                                  </m:sup>
                                </m:sSup>
                                <m:sSup>
                                  <m:sSup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sSupPr>
                                  <m:e>
                                    <m:sSup>
                                      <m:sSupPr>
                                        <m:ctrlPr>
                                          <a:rPr lang="en-US" altLang="zh-CN" sz="2133" i="1" kern="0">
                                            <a:solidFill>
                                              <a:srgbClr val="000000"/>
                                            </a:solidFill>
                                            <a:latin typeface="Cambria Math" panose="02040503050406030204" pitchFamily="18" charset="0"/>
                                            <a:ea typeface="Cambria Math" panose="02040503050406030204" pitchFamily="18" charset="0"/>
                                            <a:sym typeface="Arial"/>
                                          </a:rPr>
                                        </m:ctrlPr>
                                      </m:sSupPr>
                                      <m:e>
                                        <m:r>
                                          <a:rPr lang="en-US" altLang="zh-CN" sz="2133" i="1" kern="0">
                                            <a:solidFill>
                                              <a:srgbClr val="000000"/>
                                            </a:solidFill>
                                            <a:latin typeface="Cambria Math" panose="02040503050406030204" pitchFamily="18" charset="0"/>
                                            <a:ea typeface="Cambria Math" panose="02040503050406030204" pitchFamily="18" charset="0"/>
                                            <a:sym typeface="Arial"/>
                                          </a:rPr>
                                          <m:t>𝑉</m:t>
                                        </m:r>
                                      </m:e>
                                      <m:sup>
                                        <m:r>
                                          <a:rPr lang="en-US" altLang="zh-CN" sz="2133" i="1" kern="0">
                                            <a:solidFill>
                                              <a:srgbClr val="000000"/>
                                            </a:solidFill>
                                            <a:latin typeface="Cambria Math" panose="02040503050406030204" pitchFamily="18" charset="0"/>
                                            <a:ea typeface="Cambria Math" panose="02040503050406030204" pitchFamily="18" charset="0"/>
                                            <a:sym typeface="Arial"/>
                                          </a:rPr>
                                          <m:t>∗</m:t>
                                        </m:r>
                                      </m:sup>
                                    </m:sSup>
                                  </m:e>
                                  <m:sup>
                                    <m:r>
                                      <a:rPr lang="en-US" altLang="zh-CN" sz="2133" i="1" kern="0">
                                        <a:solidFill>
                                          <a:srgbClr val="000000"/>
                                        </a:solidFill>
                                        <a:latin typeface="Cambria Math" panose="02040503050406030204" pitchFamily="18" charset="0"/>
                                        <a:ea typeface="Cambria Math" panose="02040503050406030204" pitchFamily="18" charset="0"/>
                                        <a:sym typeface="Arial"/>
                                      </a:rPr>
                                      <m:t>𝑇</m:t>
                                    </m:r>
                                  </m:sup>
                                </m:sSup>
                              </m:e>
                            </m:d>
                          </m:e>
                          <m:sub>
                            <m:r>
                              <a:rPr lang="en-US" altLang="zh-CN" sz="2133" i="1" kern="0">
                                <a:solidFill>
                                  <a:srgbClr val="000000"/>
                                </a:solidFill>
                                <a:latin typeface="Cambria Math" panose="02040503050406030204" pitchFamily="18" charset="0"/>
                                <a:ea typeface="Cambria Math" panose="02040503050406030204" pitchFamily="18" charset="0"/>
                                <a:sym typeface="Arial"/>
                              </a:rPr>
                              <m:t>𝐹</m:t>
                            </m:r>
                          </m:sub>
                          <m:sup>
                            <m:r>
                              <a:rPr lang="en-US" altLang="zh-CN" sz="2133" i="1" kern="0">
                                <a:solidFill>
                                  <a:srgbClr val="000000"/>
                                </a:solidFill>
                                <a:latin typeface="Cambria Math" panose="02040503050406030204" pitchFamily="18" charset="0"/>
                                <a:ea typeface="Cambria Math" panose="02040503050406030204" pitchFamily="18" charset="0"/>
                                <a:sym typeface="Arial"/>
                              </a:rPr>
                              <m:t>2</m:t>
                            </m:r>
                          </m:sup>
                        </m:sSubSup>
                      </m:e>
                    </m:func>
                    <m:r>
                      <a:rPr lang="en-US" altLang="zh-CN" sz="2133" i="1" kern="0">
                        <a:solidFill>
                          <a:srgbClr val="000000"/>
                        </a:solidFill>
                        <a:latin typeface="Cambria Math" panose="02040503050406030204" pitchFamily="18" charset="0"/>
                        <a:ea typeface="Cambria Math" panose="02040503050406030204" pitchFamily="18" charset="0"/>
                        <a:sym typeface="Arial"/>
                      </a:rPr>
                      <m:t>,</m:t>
                    </m:r>
                    <m:r>
                      <a:rPr lang="en-US" altLang="zh-CN" sz="2133" i="1" kern="0">
                        <a:solidFill>
                          <a:srgbClr val="000000"/>
                        </a:solidFill>
                        <a:latin typeface="Cambria Math" panose="02040503050406030204" pitchFamily="18" charset="0"/>
                        <a:ea typeface="Cambria Math" panose="02040503050406030204" pitchFamily="18" charset="0"/>
                        <a:sym typeface="Arial"/>
                      </a:rPr>
                      <m:t>𝑘</m:t>
                    </m:r>
                    <m:r>
                      <a:rPr lang="en-US" altLang="zh-CN" sz="2133" i="1" kern="0">
                        <a:solidFill>
                          <a:srgbClr val="000000"/>
                        </a:solidFill>
                        <a:latin typeface="Cambria Math" panose="02040503050406030204" pitchFamily="18" charset="0"/>
                        <a:ea typeface="Cambria Math" panose="02040503050406030204" pitchFamily="18" charset="0"/>
                        <a:sym typeface="Arial"/>
                      </a:rPr>
                      <m:t>:</m:t>
                    </m:r>
                    <m:r>
                      <a:rPr lang="en-US" altLang="zh-CN" sz="2133" i="1" kern="0">
                        <a:solidFill>
                          <a:srgbClr val="000000"/>
                        </a:solidFill>
                        <a:latin typeface="Cambria Math" panose="02040503050406030204" pitchFamily="18" charset="0"/>
                        <a:ea typeface="Cambria Math" panose="02040503050406030204" pitchFamily="18" charset="0"/>
                        <a:sym typeface="Arial"/>
                      </a:rPr>
                      <m:t>𝑑𝑖𝑚𝑒𝑛𝑠𝑖𝑜𝑛𝑎𝑙𝑖𝑡𝑦</m:t>
                    </m:r>
                  </m:oMath>
                </a14:m>
                <a:endParaRPr lang="en-US" altLang="zh-CN" sz="2133" kern="0" dirty="0">
                  <a:solidFill>
                    <a:srgbClr val="000000"/>
                  </a:solidFill>
                  <a:latin typeface="Arial"/>
                  <a:ea typeface="微软雅黑" panose="020B0503020204020204" pitchFamily="34" charset="-122"/>
                  <a:cs typeface="Arial"/>
                  <a:sym typeface="Aria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415600" y="1021766"/>
                <a:ext cx="10881011" cy="2298514"/>
              </a:xfrm>
              <a:prstGeom prst="rect">
                <a:avLst/>
              </a:prstGeom>
              <a:blipFill>
                <a:blip r:embed="rId3"/>
                <a:stretch>
                  <a:fillRect l="-933" t="-549" r="-1050"/>
                </a:stretch>
              </a:blipFill>
            </p:spPr>
            <p:txBody>
              <a:bodyPr/>
              <a:lstStyle/>
              <a:p>
                <a:r>
                  <a:rPr lang="en-US">
                    <a:noFill/>
                  </a:rPr>
                  <a:t> </a:t>
                </a:r>
              </a:p>
            </p:txBody>
          </p:sp>
        </mc:Fallback>
      </mc:AlternateContent>
      <p:pic>
        <p:nvPicPr>
          <p:cNvPr id="2" name="图片 1"/>
          <p:cNvPicPr>
            <a:picLocks noChangeAspect="1"/>
          </p:cNvPicPr>
          <p:nvPr/>
        </p:nvPicPr>
        <p:blipFill>
          <a:blip r:embed="rId4"/>
          <a:stretch>
            <a:fillRect/>
          </a:stretch>
        </p:blipFill>
        <p:spPr>
          <a:xfrm>
            <a:off x="3962241" y="3437953"/>
            <a:ext cx="4649075" cy="3117615"/>
          </a:xfrm>
          <a:prstGeom prst="rect">
            <a:avLst/>
          </a:prstGeom>
        </p:spPr>
      </p:pic>
      <p:sp>
        <p:nvSpPr>
          <p:cNvPr id="8" name="Shape 60">
            <a:extLst>
              <a:ext uri="{FF2B5EF4-FFF2-40B4-BE49-F238E27FC236}">
                <a16:creationId xmlns:a16="http://schemas.microsoft.com/office/drawing/2014/main" id="{999D34C3-A2DA-D94A-A20B-4A62C505FD58}"/>
              </a:ext>
            </a:extLst>
          </p:cNvPr>
          <p:cNvSpPr txBox="1">
            <a:spLocks/>
          </p:cNvSpPr>
          <p:nvPr/>
        </p:nvSpPr>
        <p:spPr>
          <a:xfrm>
            <a:off x="415600" y="328433"/>
            <a:ext cx="11360800" cy="763600"/>
          </a:xfrm>
          <a:prstGeom prst="rect">
            <a:avLst/>
          </a:prstGeom>
          <a:noFill/>
          <a:ln>
            <a:noFill/>
          </a:ln>
        </p:spPr>
        <p:txBody>
          <a:bodyPr spcFirstLastPara="1" wrap="square" lIns="121900" tIns="121900" rIns="121900" bIns="121900" anchor="t" anchorCtr="0"/>
          <a:lstStyle>
            <a:defPPr marR="0" lvl="0" algn="l" rtl="0">
              <a:lnSpc>
                <a:spcPct val="100000"/>
              </a:lnSpc>
              <a:spcBef>
                <a:spcPts val="0"/>
              </a:spcBef>
              <a:spcAft>
                <a:spcPts val="0"/>
              </a:spcAft>
              <a:defRPr/>
            </a:defPPr>
            <a:lvl1pPr algn="ctr">
              <a:buClr>
                <a:schemeClr val="dk1"/>
              </a:buClr>
              <a:buSzPts val="2800"/>
              <a:buNone/>
              <a:defRPr sz="28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1219170">
              <a:buClr>
                <a:srgbClr val="000000"/>
              </a:buClr>
            </a:pPr>
            <a:r>
              <a:rPr lang="en-US" altLang="zh-CN" sz="3733" dirty="0">
                <a:sym typeface="Arial"/>
              </a:rPr>
              <a:t>Framework: Monitor Margin</a:t>
            </a:r>
          </a:p>
        </p:txBody>
      </p:sp>
      <p:sp>
        <p:nvSpPr>
          <p:cNvPr id="9" name="矩形 8"/>
          <p:cNvSpPr/>
          <p:nvPr/>
        </p:nvSpPr>
        <p:spPr>
          <a:xfrm>
            <a:off x="198760" y="6434646"/>
            <a:ext cx="11314691" cy="338554"/>
          </a:xfrm>
          <a:prstGeom prst="rect">
            <a:avLst/>
          </a:prstGeom>
        </p:spPr>
        <p:txBody>
          <a:bodyPr wrap="square">
            <a:spAutoFit/>
          </a:bodyPr>
          <a:lstStyle/>
          <a:p>
            <a:pPr algn="ctr" defTabSz="1219170">
              <a:buClr>
                <a:srgbClr val="000000"/>
              </a:buClr>
            </a:pPr>
            <a:r>
              <a:rPr lang="en-US" altLang="zh-CN" sz="1600" kern="0" dirty="0" err="1">
                <a:solidFill>
                  <a:srgbClr val="000000"/>
                </a:solidFill>
                <a:latin typeface="Arial"/>
                <a:cs typeface="Arial"/>
                <a:sym typeface="Arial"/>
              </a:rPr>
              <a:t>Ziwei</a:t>
            </a:r>
            <a:r>
              <a:rPr lang="en-US" altLang="zh-CN" sz="1600" kern="0" dirty="0">
                <a:solidFill>
                  <a:srgbClr val="000000"/>
                </a:solidFill>
                <a:latin typeface="Arial"/>
                <a:cs typeface="Arial"/>
                <a:sym typeface="Arial"/>
              </a:rPr>
              <a:t> Zhang, et al. TIMERS: Error-Bounded SVD Restart on Dynamic Networks. </a:t>
            </a:r>
            <a:r>
              <a:rPr lang="en-US" altLang="zh-CN" sz="1600" b="1" i="1" kern="0" dirty="0">
                <a:solidFill>
                  <a:srgbClr val="000000"/>
                </a:solidFill>
                <a:latin typeface="Arial"/>
                <a:cs typeface="Arial"/>
                <a:sym typeface="Arial"/>
              </a:rPr>
              <a:t>AAAI</a:t>
            </a:r>
            <a:r>
              <a:rPr lang="en-US" altLang="zh-CN" sz="1600" kern="0" dirty="0">
                <a:solidFill>
                  <a:srgbClr val="000000"/>
                </a:solidFill>
                <a:latin typeface="Arial"/>
                <a:cs typeface="Arial"/>
                <a:sym typeface="Arial"/>
              </a:rPr>
              <a:t>, 2018.</a:t>
            </a:r>
            <a:endParaRPr lang="zh-CN" altLang="en-US" sz="1600" kern="0" dirty="0">
              <a:solidFill>
                <a:srgbClr val="000000"/>
              </a:solidFill>
              <a:latin typeface="Arial"/>
              <a:cs typeface="Arial"/>
              <a:sym typeface="Arial"/>
            </a:endParaRPr>
          </a:p>
        </p:txBody>
      </p:sp>
    </p:spTree>
    <p:extLst>
      <p:ext uri="{BB962C8B-B14F-4D97-AF65-F5344CB8AC3E}">
        <p14:creationId xmlns:p14="http://schemas.microsoft.com/office/powerpoint/2010/main" val="999135127"/>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7051" y="1440000"/>
            <a:ext cx="9928872" cy="4876800"/>
          </a:xfrm>
        </p:spPr>
        <p:txBody>
          <a:bodyPr>
            <a:normAutofit/>
          </a:bodyPr>
          <a:lstStyle/>
          <a:p>
            <a:pPr>
              <a:lnSpc>
                <a:spcPct val="150000"/>
              </a:lnSpc>
            </a:pPr>
            <a:r>
              <a:rPr lang="en-US" altLang="zh-CN" sz="2667" b="1" dirty="0">
                <a:solidFill>
                  <a:schemeClr val="tx1"/>
                </a:solidFill>
              </a:rPr>
              <a:t>I  : Out-of-sample nodes</a:t>
            </a:r>
          </a:p>
          <a:p>
            <a:pPr>
              <a:lnSpc>
                <a:spcPct val="150000"/>
              </a:lnSpc>
            </a:pPr>
            <a:r>
              <a:rPr lang="en-US" altLang="zh-CN" sz="2667" b="1" dirty="0">
                <a:solidFill>
                  <a:schemeClr val="tx1"/>
                </a:solidFill>
              </a:rPr>
              <a:t>II : Incremental edges </a:t>
            </a:r>
          </a:p>
          <a:p>
            <a:pPr>
              <a:lnSpc>
                <a:spcPct val="150000"/>
              </a:lnSpc>
            </a:pPr>
            <a:r>
              <a:rPr lang="en-US" altLang="zh-CN" sz="2667" b="1" dirty="0">
                <a:solidFill>
                  <a:schemeClr val="tx1"/>
                </a:solidFill>
              </a:rPr>
              <a:t>III: Aggregated error</a:t>
            </a:r>
          </a:p>
          <a:p>
            <a:pPr>
              <a:lnSpc>
                <a:spcPct val="150000"/>
              </a:lnSpc>
            </a:pPr>
            <a:r>
              <a:rPr lang="en-US" altLang="zh-CN" sz="2667" b="1" dirty="0">
                <a:solidFill>
                  <a:srgbClr val="FF0000"/>
                </a:solidFill>
              </a:rPr>
              <a:t>IV: Scalable optimization</a:t>
            </a:r>
            <a:endParaRPr lang="zh-CN" altLang="en-US" sz="2667" b="1" dirty="0">
              <a:solidFill>
                <a:srgbClr val="FF0000"/>
              </a:solidFill>
            </a:endParaRPr>
          </a:p>
        </p:txBody>
      </p:sp>
      <p:sp>
        <p:nvSpPr>
          <p:cNvPr id="5" name="Shape 60">
            <a:extLst>
              <a:ext uri="{FF2B5EF4-FFF2-40B4-BE49-F238E27FC236}">
                <a16:creationId xmlns:a16="http://schemas.microsoft.com/office/drawing/2014/main" id="{6603302B-99F0-3544-BE04-5788396D2204}"/>
              </a:ext>
            </a:extLst>
          </p:cNvPr>
          <p:cNvSpPr txBox="1">
            <a:spLocks/>
          </p:cNvSpPr>
          <p:nvPr/>
        </p:nvSpPr>
        <p:spPr>
          <a:xfrm>
            <a:off x="415600" y="328433"/>
            <a:ext cx="11360800" cy="763600"/>
          </a:xfrm>
          <a:prstGeom prst="rect">
            <a:avLst/>
          </a:prstGeom>
          <a:noFill/>
          <a:ln>
            <a:noFill/>
          </a:ln>
        </p:spPr>
        <p:txBody>
          <a:bodyPr spcFirstLastPara="1" wrap="square" lIns="121900" tIns="121900" rIns="121900" bIns="121900" anchor="t" anchorCtr="0"/>
          <a:lstStyle>
            <a:defPPr marR="0" lvl="0" algn="l" rtl="0">
              <a:lnSpc>
                <a:spcPct val="100000"/>
              </a:lnSpc>
              <a:spcBef>
                <a:spcPts val="0"/>
              </a:spcBef>
              <a:spcAft>
                <a:spcPts val="0"/>
              </a:spcAft>
              <a:defRPr/>
            </a:defPPr>
            <a:lvl1pPr algn="ctr">
              <a:buClr>
                <a:schemeClr val="dk1"/>
              </a:buClr>
              <a:buSzPts val="2800"/>
              <a:buNone/>
              <a:defRPr sz="28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1219170">
              <a:buClr>
                <a:srgbClr val="000000"/>
              </a:buClr>
            </a:pPr>
            <a:r>
              <a:rPr lang="en-US" altLang="zh-CN" sz="3733" dirty="0">
                <a:sym typeface="Arial"/>
              </a:rPr>
              <a:t>Key problems in dynamic network embedding</a:t>
            </a:r>
          </a:p>
        </p:txBody>
      </p:sp>
    </p:spTree>
    <p:extLst>
      <p:ext uri="{BB962C8B-B14F-4D97-AF65-F5344CB8AC3E}">
        <p14:creationId xmlns:p14="http://schemas.microsoft.com/office/powerpoint/2010/main" val="2566301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sz="4267" b="1" kern="1200" dirty="0">
                <a:solidFill>
                  <a:srgbClr val="7030A0"/>
                </a:solidFill>
                <a:latin typeface="微软雅黑" panose="020B0503020204020204" pitchFamily="34" charset="-122"/>
                <a:ea typeface="微软雅黑" panose="020B0503020204020204" pitchFamily="34" charset="-122"/>
                <a:cs typeface="+mj-cs"/>
              </a:rPr>
              <a:t>Mining graphs and networks</a:t>
            </a:r>
          </a:p>
        </p:txBody>
      </p:sp>
      <p:sp>
        <p:nvSpPr>
          <p:cNvPr id="3" name="Content Placeholder 2"/>
          <p:cNvSpPr>
            <a:spLocks noGrp="1"/>
          </p:cNvSpPr>
          <p:nvPr>
            <p:ph idx="1"/>
          </p:nvPr>
        </p:nvSpPr>
        <p:spPr/>
        <p:txBody>
          <a:bodyPr>
            <a:normAutofit/>
          </a:bodyPr>
          <a:lstStyle/>
          <a:p>
            <a:r>
              <a:rPr lang="en-US" sz="2667" dirty="0">
                <a:solidFill>
                  <a:schemeClr val="tx1"/>
                </a:solidFill>
              </a:rPr>
              <a:t>Multiple possible views</a:t>
            </a:r>
          </a:p>
          <a:p>
            <a:pPr lvl="1">
              <a:spcBef>
                <a:spcPts val="800"/>
              </a:spcBef>
            </a:pPr>
            <a:r>
              <a:rPr lang="en-US" sz="2133" dirty="0">
                <a:solidFill>
                  <a:schemeClr val="tx1"/>
                </a:solidFill>
              </a:rPr>
              <a:t>Micro view: nodes and edges</a:t>
            </a:r>
          </a:p>
          <a:p>
            <a:pPr lvl="1">
              <a:spcBef>
                <a:spcPts val="800"/>
              </a:spcBef>
            </a:pPr>
            <a:r>
              <a:rPr lang="en-US" sz="2133" dirty="0">
                <a:solidFill>
                  <a:schemeClr val="tx1"/>
                </a:solidFill>
              </a:rPr>
              <a:t>Macro view: global structures and properties</a:t>
            </a:r>
          </a:p>
          <a:p>
            <a:pPr lvl="1">
              <a:spcBef>
                <a:spcPts val="800"/>
              </a:spcBef>
            </a:pPr>
            <a:r>
              <a:rPr lang="en-US" sz="2133" dirty="0">
                <a:solidFill>
                  <a:schemeClr val="tx1"/>
                </a:solidFill>
              </a:rPr>
              <a:t>Temporal view: changes over time</a:t>
            </a:r>
          </a:p>
          <a:p>
            <a:pPr>
              <a:spcBef>
                <a:spcPts val="1600"/>
              </a:spcBef>
            </a:pPr>
            <a:r>
              <a:rPr lang="en-US" sz="2667" dirty="0">
                <a:solidFill>
                  <a:schemeClr val="tx1"/>
                </a:solidFill>
              </a:rPr>
              <a:t>Many important tasks</a:t>
            </a:r>
          </a:p>
          <a:p>
            <a:pPr lvl="1">
              <a:spcBef>
                <a:spcPts val="800"/>
              </a:spcBef>
            </a:pPr>
            <a:r>
              <a:rPr lang="en-US" sz="2133" dirty="0">
                <a:solidFill>
                  <a:schemeClr val="tx1"/>
                </a:solidFill>
              </a:rPr>
              <a:t>Patterns, classification, prediction, clustering, outlier detection, </a:t>
            </a:r>
            <a:r>
              <a:rPr lang="mr-IN" sz="2133" dirty="0">
                <a:solidFill>
                  <a:schemeClr val="tx1"/>
                </a:solidFill>
              </a:rPr>
              <a:t>…</a:t>
            </a:r>
            <a:endParaRPr lang="en-US" dirty="0">
              <a:solidFill>
                <a:schemeClr val="tx1"/>
              </a:solidFill>
            </a:endParaRPr>
          </a:p>
          <a:p>
            <a:endParaRPr lang="en-US" dirty="0"/>
          </a:p>
        </p:txBody>
      </p:sp>
    </p:spTree>
    <p:extLst>
      <p:ext uri="{BB962C8B-B14F-4D97-AF65-F5344CB8AC3E}">
        <p14:creationId xmlns:p14="http://schemas.microsoft.com/office/powerpoint/2010/main" val="33907481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600" y="338296"/>
            <a:ext cx="11360800" cy="763600"/>
          </a:xfrm>
          <a:noFill/>
          <a:ln>
            <a:noFill/>
          </a:ln>
        </p:spPr>
        <p:txBody>
          <a:bodyPr spcFirstLastPara="1" wrap="square" lIns="121900" tIns="121900" rIns="121900" bIns="121900" anchor="t" anchorCtr="0"/>
          <a:lstStyle/>
          <a:p>
            <a:pPr algn="ctr"/>
            <a:r>
              <a:rPr lang="en-US" altLang="zh-CN" b="1" kern="1200" dirty="0">
                <a:solidFill>
                  <a:srgbClr val="7030A0"/>
                </a:solidFill>
                <a:latin typeface="微软雅黑" panose="020B0503020204020204" pitchFamily="34" charset="-122"/>
                <a:ea typeface="微软雅黑" panose="020B0503020204020204" pitchFamily="34" charset="-122"/>
                <a:cs typeface="+mj-cs"/>
              </a:rPr>
              <a:t>Highly-dynamic &amp; </a:t>
            </a:r>
            <a:r>
              <a:rPr lang="en-US" altLang="zh-CN" b="1" kern="1200" dirty="0" err="1">
                <a:solidFill>
                  <a:srgbClr val="7030A0"/>
                </a:solidFill>
                <a:latin typeface="微软雅黑" panose="020B0503020204020204" pitchFamily="34" charset="-122"/>
                <a:ea typeface="微软雅黑" panose="020B0503020204020204" pitchFamily="34" charset="-122"/>
                <a:cs typeface="+mj-cs"/>
              </a:rPr>
              <a:t>Recency</a:t>
            </a:r>
            <a:r>
              <a:rPr lang="en-US" altLang="zh-CN" b="1" kern="1200" dirty="0">
                <a:solidFill>
                  <a:srgbClr val="7030A0"/>
                </a:solidFill>
                <a:latin typeface="微软雅黑" panose="020B0503020204020204" pitchFamily="34" charset="-122"/>
                <a:ea typeface="微软雅黑" panose="020B0503020204020204" pitchFamily="34" charset="-122"/>
                <a:cs typeface="+mj-cs"/>
              </a:rPr>
              <a:t>-sensitive Data</a:t>
            </a:r>
            <a:endParaRPr lang="zh-CN" altLang="en-US"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3" name="内容占位符 2"/>
          <p:cNvSpPr>
            <a:spLocks noGrp="1"/>
          </p:cNvSpPr>
          <p:nvPr>
            <p:ph idx="1"/>
          </p:nvPr>
        </p:nvSpPr>
        <p:spPr>
          <a:xfrm>
            <a:off x="527050" y="1128400"/>
            <a:ext cx="11336703" cy="5161176"/>
          </a:xfrm>
        </p:spPr>
        <p:txBody>
          <a:bodyPr/>
          <a:lstStyle/>
          <a:p>
            <a:pPr>
              <a:lnSpc>
                <a:spcPct val="100000"/>
              </a:lnSpc>
            </a:pPr>
            <a:r>
              <a:rPr lang="en-US" altLang="zh-CN" sz="2667" dirty="0">
                <a:solidFill>
                  <a:schemeClr val="tx1"/>
                </a:solidFill>
              </a:rPr>
              <a:t>News recommendation applications: a bipartite graph</a:t>
            </a:r>
          </a:p>
          <a:p>
            <a:pPr>
              <a:lnSpc>
                <a:spcPct val="100000"/>
              </a:lnSpc>
            </a:pPr>
            <a:r>
              <a:rPr lang="en-US" altLang="zh-CN" sz="2667" dirty="0">
                <a:solidFill>
                  <a:schemeClr val="tx1"/>
                </a:solidFill>
              </a:rPr>
              <a:t>WeChat news recommendation network is highly dynamic</a:t>
            </a:r>
          </a:p>
          <a:p>
            <a:pPr lvl="1">
              <a:lnSpc>
                <a:spcPct val="100000"/>
              </a:lnSpc>
              <a:spcBef>
                <a:spcPts val="800"/>
              </a:spcBef>
            </a:pPr>
            <a:r>
              <a:rPr lang="en-US" altLang="zh-CN" sz="2133" dirty="0">
                <a:solidFill>
                  <a:schemeClr val="tx1"/>
                </a:solidFill>
              </a:rPr>
              <a:t>81 articles and 1400 reading records per second</a:t>
            </a:r>
          </a:p>
          <a:p>
            <a:pPr>
              <a:lnSpc>
                <a:spcPct val="100000"/>
              </a:lnSpc>
            </a:pPr>
            <a:r>
              <a:rPr lang="en-US" altLang="zh-CN" sz="2667" dirty="0">
                <a:solidFill>
                  <a:schemeClr val="tx1"/>
                </a:solidFill>
              </a:rPr>
              <a:t> The network is also </a:t>
            </a:r>
            <a:r>
              <a:rPr lang="en-US" altLang="zh-CN" sz="2667" dirty="0" err="1">
                <a:solidFill>
                  <a:schemeClr val="tx1"/>
                </a:solidFill>
              </a:rPr>
              <a:t>recency</a:t>
            </a:r>
            <a:r>
              <a:rPr lang="en-US" altLang="zh-CN" sz="2667" dirty="0">
                <a:solidFill>
                  <a:schemeClr val="tx1"/>
                </a:solidFill>
              </a:rPr>
              <a:t>-sensitive</a:t>
            </a:r>
          </a:p>
          <a:p>
            <a:pPr lvl="1">
              <a:lnSpc>
                <a:spcPct val="100000"/>
              </a:lnSpc>
              <a:spcBef>
                <a:spcPts val="800"/>
              </a:spcBef>
            </a:pPr>
            <a:r>
              <a:rPr lang="en-US" altLang="zh-CN" sz="2133" dirty="0">
                <a:solidFill>
                  <a:schemeClr val="tx1"/>
                </a:solidFill>
              </a:rPr>
              <a:t> &gt;73% articles died less than 6 hours while no one read again</a:t>
            </a:r>
          </a:p>
          <a:p>
            <a:pPr lvl="1">
              <a:lnSpc>
                <a:spcPct val="100000"/>
              </a:lnSpc>
              <a:spcBef>
                <a:spcPts val="800"/>
              </a:spcBef>
            </a:pPr>
            <a:r>
              <a:rPr lang="en-US" altLang="zh-CN" sz="2133" dirty="0">
                <a:solidFill>
                  <a:schemeClr val="tx1"/>
                </a:solidFill>
              </a:rPr>
              <a:t> Obvious exponential decay for article duration length.</a:t>
            </a:r>
          </a:p>
        </p:txBody>
      </p:sp>
      <p:pic>
        <p:nvPicPr>
          <p:cNvPr id="4" name="图片 3"/>
          <p:cNvPicPr>
            <a:picLocks noChangeAspect="1"/>
          </p:cNvPicPr>
          <p:nvPr/>
        </p:nvPicPr>
        <p:blipFill>
          <a:blip r:embed="rId2"/>
          <a:stretch>
            <a:fillRect/>
          </a:stretch>
        </p:blipFill>
        <p:spPr>
          <a:xfrm>
            <a:off x="7506931" y="3938126"/>
            <a:ext cx="2728952" cy="2269236"/>
          </a:xfrm>
          <a:prstGeom prst="rect">
            <a:avLst/>
          </a:prstGeom>
        </p:spPr>
      </p:pic>
      <p:pic>
        <p:nvPicPr>
          <p:cNvPr id="5" name="图片 4"/>
          <p:cNvPicPr>
            <a:picLocks noChangeAspect="1"/>
          </p:cNvPicPr>
          <p:nvPr/>
        </p:nvPicPr>
        <p:blipFill>
          <a:blip r:embed="rId3"/>
          <a:stretch>
            <a:fillRect/>
          </a:stretch>
        </p:blipFill>
        <p:spPr>
          <a:xfrm>
            <a:off x="1680260" y="3938123"/>
            <a:ext cx="5568157" cy="2269237"/>
          </a:xfrm>
          <a:prstGeom prst="rect">
            <a:avLst/>
          </a:prstGeom>
        </p:spPr>
      </p:pic>
      <p:sp>
        <p:nvSpPr>
          <p:cNvPr id="6" name="矩形 5"/>
          <p:cNvSpPr/>
          <p:nvPr/>
        </p:nvSpPr>
        <p:spPr>
          <a:xfrm>
            <a:off x="433884" y="6399241"/>
            <a:ext cx="11523033" cy="349583"/>
          </a:xfrm>
          <a:prstGeom prst="rect">
            <a:avLst/>
          </a:prstGeom>
        </p:spPr>
        <p:txBody>
          <a:bodyPr wrap="square">
            <a:spAutoFit/>
          </a:bodyPr>
          <a:lstStyle/>
          <a:p>
            <a:pPr algn="ctr" defTabSz="1219170">
              <a:lnSpc>
                <a:spcPct val="114000"/>
              </a:lnSpc>
              <a:buClr>
                <a:srgbClr val="000000"/>
              </a:buClr>
            </a:pPr>
            <a:r>
              <a:rPr lang="en-US" altLang="zh-CN" sz="1600" kern="0" dirty="0" err="1">
                <a:solidFill>
                  <a:srgbClr val="000000"/>
                </a:solidFill>
                <a:latin typeface="Arial"/>
                <a:cs typeface="Arial"/>
                <a:sym typeface="Arial"/>
              </a:rPr>
              <a:t>Xumin</a:t>
            </a:r>
            <a:r>
              <a:rPr lang="en-US" altLang="zh-CN" sz="1600" kern="0" dirty="0">
                <a:solidFill>
                  <a:srgbClr val="000000"/>
                </a:solidFill>
                <a:latin typeface="Arial"/>
                <a:cs typeface="Arial"/>
                <a:sym typeface="Arial"/>
              </a:rPr>
              <a:t> Chen, et al. Scalable Optimization for Embedding Highly-Dynamic and </a:t>
            </a:r>
            <a:r>
              <a:rPr lang="en-US" altLang="zh-CN" sz="1600" kern="0" dirty="0" err="1">
                <a:solidFill>
                  <a:srgbClr val="000000"/>
                </a:solidFill>
                <a:latin typeface="Arial"/>
                <a:cs typeface="Arial"/>
                <a:sym typeface="Arial"/>
              </a:rPr>
              <a:t>Recency</a:t>
            </a:r>
            <a:r>
              <a:rPr lang="en-US" altLang="zh-CN" sz="1600" kern="0" dirty="0">
                <a:solidFill>
                  <a:srgbClr val="000000"/>
                </a:solidFill>
                <a:latin typeface="Arial"/>
                <a:cs typeface="Arial"/>
                <a:sym typeface="Arial"/>
              </a:rPr>
              <a:t>-Sensitive Data. </a:t>
            </a:r>
            <a:r>
              <a:rPr lang="en-US" altLang="zh-CN" sz="1600" b="1" i="1" kern="0" dirty="0">
                <a:solidFill>
                  <a:srgbClr val="000000"/>
                </a:solidFill>
                <a:latin typeface="Arial"/>
                <a:cs typeface="Arial"/>
                <a:sym typeface="Arial"/>
              </a:rPr>
              <a:t>KDD</a:t>
            </a:r>
            <a:r>
              <a:rPr lang="en-US" altLang="zh-CN" sz="1600" kern="0" dirty="0">
                <a:solidFill>
                  <a:srgbClr val="000000"/>
                </a:solidFill>
                <a:latin typeface="Arial"/>
                <a:cs typeface="Arial"/>
                <a:sym typeface="Arial"/>
              </a:rPr>
              <a:t>, 2018.(Applied)</a:t>
            </a:r>
          </a:p>
        </p:txBody>
      </p:sp>
    </p:spTree>
    <p:extLst>
      <p:ext uri="{BB962C8B-B14F-4D97-AF65-F5344CB8AC3E}">
        <p14:creationId xmlns:p14="http://schemas.microsoft.com/office/powerpoint/2010/main" val="31917737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600" y="328323"/>
            <a:ext cx="11360800" cy="763600"/>
          </a:xfrm>
          <a:noFill/>
          <a:ln>
            <a:noFill/>
          </a:ln>
        </p:spPr>
        <p:txBody>
          <a:bodyPr spcFirstLastPara="1" wrap="square" lIns="121900" tIns="121900" rIns="121900" bIns="121900" anchor="t" anchorCtr="0"/>
          <a:lstStyle/>
          <a:p>
            <a:pPr algn="ctr"/>
            <a:r>
              <a:rPr lang="en-US" altLang="zh-CN" b="1" kern="1200" dirty="0">
                <a:solidFill>
                  <a:srgbClr val="7030A0"/>
                </a:solidFill>
                <a:latin typeface="微软雅黑" panose="020B0503020204020204" pitchFamily="34" charset="-122"/>
                <a:ea typeface="微软雅黑" panose="020B0503020204020204" pitchFamily="34" charset="-122"/>
                <a:cs typeface="+mj-cs"/>
              </a:rPr>
              <a:t>Limited resources</a:t>
            </a:r>
            <a:endParaRPr lang="zh-CN" altLang="en-US"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3" name="内容占位符 2"/>
          <p:cNvSpPr>
            <a:spLocks noGrp="1"/>
          </p:cNvSpPr>
          <p:nvPr>
            <p:ph idx="1"/>
          </p:nvPr>
        </p:nvSpPr>
        <p:spPr>
          <a:xfrm>
            <a:off x="527051" y="1412776"/>
            <a:ext cx="11664949" cy="4876800"/>
          </a:xfrm>
        </p:spPr>
        <p:txBody>
          <a:bodyPr/>
          <a:lstStyle/>
          <a:p>
            <a:r>
              <a:rPr lang="en-US" altLang="zh-CN" sz="2667" dirty="0">
                <a:solidFill>
                  <a:schemeClr val="tx1"/>
                </a:solidFill>
              </a:rPr>
              <a:t>We cannot guarantee convergence in-between every two timestamps.</a:t>
            </a:r>
          </a:p>
          <a:p>
            <a:r>
              <a:rPr lang="en-US" altLang="zh-CN" sz="2667" dirty="0">
                <a:solidFill>
                  <a:schemeClr val="tx1"/>
                </a:solidFill>
              </a:rPr>
              <a:t>Just do it.</a:t>
            </a:r>
          </a:p>
          <a:p>
            <a:endParaRPr lang="en-US" altLang="zh-CN" sz="2667" dirty="0">
              <a:solidFill>
                <a:schemeClr val="tx1"/>
              </a:solidFill>
            </a:endParaRPr>
          </a:p>
          <a:p>
            <a:r>
              <a:rPr lang="en-US" altLang="zh-CN" sz="2667" dirty="0">
                <a:solidFill>
                  <a:schemeClr val="tx1"/>
                </a:solidFill>
              </a:rPr>
              <a:t>How to do better?</a:t>
            </a:r>
          </a:p>
          <a:p>
            <a:r>
              <a:rPr lang="en-US" altLang="zh-CN" sz="2667" dirty="0">
                <a:solidFill>
                  <a:schemeClr val="tx1"/>
                </a:solidFill>
              </a:rPr>
              <a:t>Non-uniform resource allocation.</a:t>
            </a:r>
          </a:p>
          <a:p>
            <a:r>
              <a:rPr lang="en-US" altLang="zh-CN" sz="2667" dirty="0">
                <a:solidFill>
                  <a:schemeClr val="tx1"/>
                </a:solidFill>
              </a:rPr>
              <a:t>New edges and nodes worth more resources.</a:t>
            </a:r>
          </a:p>
        </p:txBody>
      </p:sp>
      <p:sp>
        <p:nvSpPr>
          <p:cNvPr id="4" name="矩形 3"/>
          <p:cNvSpPr/>
          <p:nvPr/>
        </p:nvSpPr>
        <p:spPr>
          <a:xfrm>
            <a:off x="433884" y="6399241"/>
            <a:ext cx="11523033" cy="349583"/>
          </a:xfrm>
          <a:prstGeom prst="rect">
            <a:avLst/>
          </a:prstGeom>
        </p:spPr>
        <p:txBody>
          <a:bodyPr wrap="square">
            <a:spAutoFit/>
          </a:bodyPr>
          <a:lstStyle/>
          <a:p>
            <a:pPr algn="ctr" defTabSz="1219170">
              <a:lnSpc>
                <a:spcPct val="114000"/>
              </a:lnSpc>
              <a:buClr>
                <a:srgbClr val="000000"/>
              </a:buClr>
            </a:pPr>
            <a:r>
              <a:rPr lang="en-US" altLang="zh-CN" sz="1600" kern="0" dirty="0" err="1">
                <a:solidFill>
                  <a:srgbClr val="FFFFFF">
                    <a:lumMod val="25000"/>
                    <a:lumOff val="75000"/>
                  </a:srgbClr>
                </a:solidFill>
                <a:latin typeface="Arial"/>
                <a:cs typeface="Arial"/>
                <a:sym typeface="Arial"/>
              </a:rPr>
              <a:t>Xumin</a:t>
            </a:r>
            <a:r>
              <a:rPr lang="en-US" altLang="zh-CN" sz="1600" kern="0" dirty="0">
                <a:solidFill>
                  <a:srgbClr val="FFFFFF">
                    <a:lumMod val="25000"/>
                    <a:lumOff val="75000"/>
                  </a:srgbClr>
                </a:solidFill>
                <a:latin typeface="Arial"/>
                <a:cs typeface="Arial"/>
                <a:sym typeface="Arial"/>
              </a:rPr>
              <a:t> Chen, et al. Scalable Optimization for Embedding Highly-Dynamic and </a:t>
            </a:r>
            <a:r>
              <a:rPr lang="en-US" altLang="zh-CN" sz="1600" kern="0" dirty="0" err="1">
                <a:solidFill>
                  <a:srgbClr val="FFFFFF">
                    <a:lumMod val="25000"/>
                    <a:lumOff val="75000"/>
                  </a:srgbClr>
                </a:solidFill>
                <a:latin typeface="Arial"/>
                <a:cs typeface="Arial"/>
                <a:sym typeface="Arial"/>
              </a:rPr>
              <a:t>Recency</a:t>
            </a:r>
            <a:r>
              <a:rPr lang="en-US" altLang="zh-CN" sz="1600" kern="0" dirty="0">
                <a:solidFill>
                  <a:srgbClr val="FFFFFF">
                    <a:lumMod val="25000"/>
                    <a:lumOff val="75000"/>
                  </a:srgbClr>
                </a:solidFill>
                <a:latin typeface="Arial"/>
                <a:cs typeface="Arial"/>
                <a:sym typeface="Arial"/>
              </a:rPr>
              <a:t>-Sensitive Data. </a:t>
            </a:r>
            <a:r>
              <a:rPr lang="en-US" altLang="zh-CN" sz="1600" b="1" i="1" kern="0" dirty="0">
                <a:solidFill>
                  <a:srgbClr val="FFFFFF">
                    <a:lumMod val="25000"/>
                    <a:lumOff val="75000"/>
                  </a:srgbClr>
                </a:solidFill>
                <a:latin typeface="Arial"/>
                <a:cs typeface="Arial"/>
                <a:sym typeface="Arial"/>
              </a:rPr>
              <a:t>KDD</a:t>
            </a:r>
            <a:r>
              <a:rPr lang="en-US" altLang="zh-CN" sz="1600" kern="0" dirty="0">
                <a:solidFill>
                  <a:srgbClr val="FFFFFF">
                    <a:lumMod val="25000"/>
                    <a:lumOff val="75000"/>
                  </a:srgbClr>
                </a:solidFill>
                <a:latin typeface="Arial"/>
                <a:cs typeface="Arial"/>
                <a:sym typeface="Arial"/>
              </a:rPr>
              <a:t>, 2018.(Applied)</a:t>
            </a:r>
          </a:p>
        </p:txBody>
      </p:sp>
    </p:spTree>
    <p:extLst>
      <p:ext uri="{BB962C8B-B14F-4D97-AF65-F5344CB8AC3E}">
        <p14:creationId xmlns:p14="http://schemas.microsoft.com/office/powerpoint/2010/main" val="3908616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7600" y="326777"/>
            <a:ext cx="11360800" cy="763600"/>
          </a:xfrm>
          <a:noFill/>
          <a:ln>
            <a:noFill/>
          </a:ln>
        </p:spPr>
        <p:txBody>
          <a:bodyPr spcFirstLastPara="1" wrap="square" lIns="121900" tIns="121900" rIns="121900" bIns="121900" anchor="t" anchorCtr="0"/>
          <a:lstStyle/>
          <a:p>
            <a:pPr algn="ctr"/>
            <a:r>
              <a:rPr lang="en-US" altLang="zh-CN" sz="3200" b="1" kern="1200" dirty="0">
                <a:solidFill>
                  <a:srgbClr val="7030A0"/>
                </a:solidFill>
                <a:latin typeface="微软雅黑" panose="020B0503020204020204" pitchFamily="34" charset="-122"/>
                <a:ea typeface="微软雅黑" panose="020B0503020204020204" pitchFamily="34" charset="-122"/>
                <a:cs typeface="+mj-cs"/>
              </a:rPr>
              <a:t>Diffused SGD: Step-wise Weight Diffusion Mechanism</a:t>
            </a:r>
            <a:endParaRPr lang="zh-CN" altLang="en-US" sz="3200" b="1" kern="1200" dirty="0">
              <a:solidFill>
                <a:srgbClr val="7030A0"/>
              </a:solidFill>
              <a:latin typeface="微软雅黑" panose="020B0503020204020204" pitchFamily="34" charset="-122"/>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27051" y="1220755"/>
                <a:ext cx="11776400" cy="4555200"/>
              </a:xfrm>
            </p:spPr>
            <p:txBody>
              <a:bodyPr>
                <a:normAutofit/>
              </a:bodyPr>
              <a:lstStyle/>
              <a:p>
                <a:r>
                  <a:rPr lang="en-US" altLang="zh-CN" dirty="0">
                    <a:solidFill>
                      <a:schemeClr val="tx1"/>
                    </a:solidFill>
                  </a:rPr>
                  <a:t>The Change of a node embedding vector</a:t>
                </a:r>
                <a:br>
                  <a:rPr lang="en-US" altLang="zh-CN" dirty="0">
                    <a:solidFill>
                      <a:schemeClr val="tx1"/>
                    </a:solidFill>
                  </a:rPr>
                </a:br>
                <a:r>
                  <a:rPr lang="en-US" altLang="zh-CN" dirty="0">
                    <a:solidFill>
                      <a:schemeClr val="tx1"/>
                    </a:solidFill>
                  </a:rPr>
                  <a:t>depends on its distance to the</a:t>
                </a:r>
                <a:br>
                  <a:rPr lang="en-US" altLang="zh-CN" dirty="0">
                    <a:solidFill>
                      <a:schemeClr val="tx1"/>
                    </a:solidFill>
                  </a:rPr>
                </a:br>
                <a:r>
                  <a:rPr lang="en-US" altLang="zh-CN" dirty="0">
                    <a:solidFill>
                      <a:schemeClr val="tx1"/>
                    </a:solidFill>
                  </a:rPr>
                  <a:t>changed edge.</a:t>
                </a:r>
              </a:p>
              <a:p>
                <a:r>
                  <a:rPr lang="en-US" altLang="zh-CN" dirty="0">
                    <a:solidFill>
                      <a:schemeClr val="tx1"/>
                    </a:solidFill>
                  </a:rPr>
                  <a:t>Diffuse across </a:t>
                </a:r>
                <a:r>
                  <a:rPr lang="en-US" altLang="zh-CN" b="1" u="sng" dirty="0">
                    <a:solidFill>
                      <a:schemeClr val="tx1"/>
                    </a:solidFill>
                  </a:rPr>
                  <a:t>training steps</a:t>
                </a:r>
                <a:endParaRPr lang="en-US" altLang="zh-CN" dirty="0">
                  <a:solidFill>
                    <a:schemeClr val="tx1"/>
                  </a:solidFill>
                </a:endParaRPr>
              </a:p>
              <a:p>
                <a:r>
                  <a:rPr lang="en-US" altLang="zh-CN" dirty="0">
                    <a:solidFill>
                      <a:schemeClr val="tx1"/>
                    </a:solidFill>
                  </a:rPr>
                  <a:t>For step </a:t>
                </a:r>
                <a14:m>
                  <m:oMath xmlns:m="http://schemas.openxmlformats.org/officeDocument/2006/math">
                    <m:r>
                      <a:rPr lang="en-US" altLang="zh-CN" i="1" dirty="0">
                        <a:solidFill>
                          <a:schemeClr val="tx1"/>
                        </a:solidFill>
                        <a:latin typeface="Cambria Math" panose="02040503050406030204" pitchFamily="18" charset="0"/>
                      </a:rPr>
                      <m:t>𝑟</m:t>
                    </m:r>
                  </m:oMath>
                </a14:m>
                <a:r>
                  <a:rPr lang="en-US" altLang="zh-CN" dirty="0">
                    <a:solidFill>
                      <a:schemeClr val="tx1"/>
                    </a:solidFill>
                  </a:rPr>
                  <a:t>, if edge </a:t>
                </a:r>
                <a14:m>
                  <m:oMath xmlns:m="http://schemas.openxmlformats.org/officeDocument/2006/math">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e>
                    </m:d>
                  </m:oMath>
                </a14:m>
                <a:r>
                  <a:rPr lang="en-US" altLang="zh-CN" dirty="0">
                    <a:solidFill>
                      <a:schemeClr val="tx1"/>
                    </a:solidFill>
                  </a:rPr>
                  <a:t> is</a:t>
                </a:r>
                <a:br>
                  <a:rPr lang="en-US" altLang="zh-CN" dirty="0">
                    <a:solidFill>
                      <a:schemeClr val="tx1"/>
                    </a:solidFill>
                  </a:rPr>
                </a:br>
                <a:r>
                  <a:rPr lang="en-US" altLang="zh-CN" dirty="0">
                    <a:solidFill>
                      <a:schemeClr val="tx1"/>
                    </a:solidFill>
                  </a:rPr>
                  <a:t>chosen by stochastic method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27051" y="1220755"/>
                <a:ext cx="11776400" cy="4555200"/>
              </a:xfrm>
              <a:blipFill>
                <a:blip r:embed="rId2"/>
                <a:stretch>
                  <a:fillRect/>
                </a:stretch>
              </a:blipFill>
            </p:spPr>
            <p:txBody>
              <a:bodyPr/>
              <a:lstStyle/>
              <a:p>
                <a:r>
                  <a:rPr lang="en-US">
                    <a:noFill/>
                  </a:rPr>
                  <a:t> </a:t>
                </a:r>
              </a:p>
            </p:txBody>
          </p:sp>
        </mc:Fallback>
      </mc:AlternateContent>
      <p:pic>
        <p:nvPicPr>
          <p:cNvPr id="4" name="图片 3"/>
          <p:cNvPicPr>
            <a:picLocks noChangeAspect="1"/>
          </p:cNvPicPr>
          <p:nvPr/>
        </p:nvPicPr>
        <p:blipFill>
          <a:blip r:embed="rId3"/>
          <a:stretch>
            <a:fillRect/>
          </a:stretch>
        </p:blipFill>
        <p:spPr>
          <a:xfrm>
            <a:off x="6616451" y="1967145"/>
            <a:ext cx="4291904" cy="3339960"/>
          </a:xfrm>
          <a:prstGeom prst="rect">
            <a:avLst/>
          </a:prstGeom>
        </p:spPr>
      </p:pic>
      <p:pic>
        <p:nvPicPr>
          <p:cNvPr id="6" name="图片 5"/>
          <p:cNvPicPr>
            <a:picLocks noChangeAspect="1"/>
          </p:cNvPicPr>
          <p:nvPr/>
        </p:nvPicPr>
        <p:blipFill>
          <a:blip r:embed="rId4"/>
          <a:stretch>
            <a:fillRect/>
          </a:stretch>
        </p:blipFill>
        <p:spPr>
          <a:xfrm>
            <a:off x="1199456" y="4288870"/>
            <a:ext cx="4649867" cy="2087316"/>
          </a:xfrm>
          <a:prstGeom prst="rect">
            <a:avLst/>
          </a:prstGeom>
        </p:spPr>
        <p:style>
          <a:lnRef idx="2">
            <a:schemeClr val="dk1"/>
          </a:lnRef>
          <a:fillRef idx="1">
            <a:schemeClr val="lt1"/>
          </a:fillRef>
          <a:effectRef idx="0">
            <a:schemeClr val="dk1"/>
          </a:effectRef>
          <a:fontRef idx="minor">
            <a:schemeClr val="dk1"/>
          </a:fontRef>
        </p:style>
      </p:pic>
      <p:sp>
        <p:nvSpPr>
          <p:cNvPr id="7" name="矩形 6"/>
          <p:cNvSpPr/>
          <p:nvPr/>
        </p:nvSpPr>
        <p:spPr>
          <a:xfrm>
            <a:off x="433884" y="6399241"/>
            <a:ext cx="11523033" cy="349583"/>
          </a:xfrm>
          <a:prstGeom prst="rect">
            <a:avLst/>
          </a:prstGeom>
        </p:spPr>
        <p:txBody>
          <a:bodyPr wrap="square">
            <a:spAutoFit/>
          </a:bodyPr>
          <a:lstStyle/>
          <a:p>
            <a:pPr algn="ctr" defTabSz="1219170">
              <a:lnSpc>
                <a:spcPct val="114000"/>
              </a:lnSpc>
              <a:buClr>
                <a:srgbClr val="000000"/>
              </a:buClr>
            </a:pPr>
            <a:r>
              <a:rPr lang="en-US" altLang="zh-CN" sz="1600" kern="0" dirty="0" err="1">
                <a:solidFill>
                  <a:srgbClr val="000000"/>
                </a:solidFill>
                <a:latin typeface="Arial"/>
                <a:cs typeface="Arial"/>
                <a:sym typeface="Arial"/>
              </a:rPr>
              <a:t>Xumin</a:t>
            </a:r>
            <a:r>
              <a:rPr lang="en-US" altLang="zh-CN" sz="1600" kern="0" dirty="0">
                <a:solidFill>
                  <a:srgbClr val="000000"/>
                </a:solidFill>
                <a:latin typeface="Arial"/>
                <a:cs typeface="Arial"/>
                <a:sym typeface="Arial"/>
              </a:rPr>
              <a:t> Chen, et al. Scalable Optimization for Embedding Highly-Dynamic and </a:t>
            </a:r>
            <a:r>
              <a:rPr lang="en-US" altLang="zh-CN" sz="1600" kern="0" dirty="0" err="1">
                <a:solidFill>
                  <a:srgbClr val="000000"/>
                </a:solidFill>
                <a:latin typeface="Arial"/>
                <a:cs typeface="Arial"/>
                <a:sym typeface="Arial"/>
              </a:rPr>
              <a:t>Recency</a:t>
            </a:r>
            <a:r>
              <a:rPr lang="en-US" altLang="zh-CN" sz="1600" kern="0" dirty="0">
                <a:solidFill>
                  <a:srgbClr val="000000"/>
                </a:solidFill>
                <a:latin typeface="Arial"/>
                <a:cs typeface="Arial"/>
                <a:sym typeface="Arial"/>
              </a:rPr>
              <a:t>-Sensitive Data. </a:t>
            </a:r>
            <a:r>
              <a:rPr lang="en-US" altLang="zh-CN" sz="1600" b="1" i="1" kern="0" dirty="0">
                <a:solidFill>
                  <a:srgbClr val="000000"/>
                </a:solidFill>
                <a:latin typeface="Arial"/>
                <a:cs typeface="Arial"/>
                <a:sym typeface="Arial"/>
              </a:rPr>
              <a:t>KDD</a:t>
            </a:r>
            <a:r>
              <a:rPr lang="en-US" altLang="zh-CN" sz="1600" kern="0" dirty="0">
                <a:solidFill>
                  <a:srgbClr val="000000"/>
                </a:solidFill>
                <a:latin typeface="Arial"/>
                <a:cs typeface="Arial"/>
                <a:sym typeface="Arial"/>
              </a:rPr>
              <a:t>, 2018.(Applied)</a:t>
            </a:r>
          </a:p>
        </p:txBody>
      </p:sp>
    </p:spTree>
    <p:extLst>
      <p:ext uri="{BB962C8B-B14F-4D97-AF65-F5344CB8AC3E}">
        <p14:creationId xmlns:p14="http://schemas.microsoft.com/office/powerpoint/2010/main" val="24673177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60">
            <a:extLst>
              <a:ext uri="{FF2B5EF4-FFF2-40B4-BE49-F238E27FC236}">
                <a16:creationId xmlns:a16="http://schemas.microsoft.com/office/drawing/2014/main" id="{2D4E8F57-793D-AD44-8E82-1898C5DA774E}"/>
              </a:ext>
            </a:extLst>
          </p:cNvPr>
          <p:cNvSpPr txBox="1">
            <a:spLocks noGrp="1"/>
          </p:cNvSpPr>
          <p:nvPr>
            <p:ph type="title"/>
          </p:nvPr>
        </p:nvSpPr>
        <p:spPr>
          <a:xfrm>
            <a:off x="415600" y="328433"/>
            <a:ext cx="11360800" cy="763600"/>
          </a:xfrm>
          <a:prstGeom prst="rect">
            <a:avLst/>
          </a:prstGeom>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Outline</a:t>
            </a:r>
            <a:endParaRPr lang="en-US" sz="4267"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21" name="Shape 61"/>
          <p:cNvSpPr txBox="1">
            <a:spLocks/>
          </p:cNvSpPr>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Structure-preserved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Property-preserved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000000"/>
                </a:solidFill>
              </a:rPr>
              <a:t>Dynamic network embedding</a:t>
            </a:r>
          </a:p>
          <a:p>
            <a:pPr marL="380990" indent="-380990" defTabSz="1219170">
              <a:spcAft>
                <a:spcPts val="2133"/>
              </a:spcAft>
              <a:buClr>
                <a:srgbClr val="595959"/>
              </a:buClr>
              <a:buFont typeface="Arial" panose="020B0604020202020204" pitchFamily="34" charset="0"/>
              <a:buChar char="•"/>
            </a:pPr>
            <a:r>
              <a:rPr lang="en-US" altLang="zh-CN" sz="3200" b="1" kern="0" dirty="0">
                <a:solidFill>
                  <a:srgbClr val="FF0000"/>
                </a:solidFill>
              </a:rPr>
              <a:t>Robustness, </a:t>
            </a:r>
            <a:r>
              <a:rPr lang="en-US" altLang="zh-CN" sz="3200" b="1" kern="0" dirty="0" err="1">
                <a:solidFill>
                  <a:srgbClr val="FF0000"/>
                </a:solidFill>
              </a:rPr>
              <a:t>Explainability</a:t>
            </a:r>
            <a:r>
              <a:rPr lang="en-US" altLang="zh-CN" sz="3200" b="1" kern="0" dirty="0">
                <a:solidFill>
                  <a:srgbClr val="FF0000"/>
                </a:solidFill>
              </a:rPr>
              <a:t> and Applicability</a:t>
            </a:r>
          </a:p>
          <a:p>
            <a:pPr marL="0" indent="0" defTabSz="1219170">
              <a:spcAft>
                <a:spcPts val="2133"/>
              </a:spcAft>
              <a:buClr>
                <a:srgbClr val="595959"/>
              </a:buClr>
              <a:buNone/>
            </a:pPr>
            <a:endParaRPr lang="en-US" altLang="zh-CN" sz="3200" b="1" kern="0" dirty="0">
              <a:solidFill>
                <a:srgbClr val="FF0000"/>
              </a:solidFill>
            </a:endParaRPr>
          </a:p>
        </p:txBody>
      </p:sp>
    </p:spTree>
    <p:extLst>
      <p:ext uri="{BB962C8B-B14F-4D97-AF65-F5344CB8AC3E}">
        <p14:creationId xmlns:p14="http://schemas.microsoft.com/office/powerpoint/2010/main" val="309862658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60">
            <a:extLst>
              <a:ext uri="{FF2B5EF4-FFF2-40B4-BE49-F238E27FC236}">
                <a16:creationId xmlns:a16="http://schemas.microsoft.com/office/drawing/2014/main" id="{2D4E8F57-793D-AD44-8E82-1898C5DA774E}"/>
              </a:ext>
            </a:extLst>
          </p:cNvPr>
          <p:cNvSpPr txBox="1">
            <a:spLocks noGrp="1"/>
          </p:cNvSpPr>
          <p:nvPr>
            <p:ph type="title"/>
          </p:nvPr>
        </p:nvSpPr>
        <p:spPr>
          <a:xfrm>
            <a:off x="415600" y="328433"/>
            <a:ext cx="11360800" cy="763600"/>
          </a:xfrm>
          <a:prstGeom prst="rect">
            <a:avLst/>
          </a:prstGeom>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sz="4267" b="1" kern="1200" dirty="0">
                <a:solidFill>
                  <a:srgbClr val="7030A0"/>
                </a:solidFill>
                <a:latin typeface="微软雅黑" panose="020B0503020204020204" pitchFamily="34" charset="-122"/>
                <a:ea typeface="微软雅黑" panose="020B0503020204020204" pitchFamily="34" charset="-122"/>
                <a:cs typeface="+mj-cs"/>
              </a:rPr>
              <a:t>Technical challenges in real applications</a:t>
            </a:r>
          </a:p>
        </p:txBody>
      </p:sp>
      <p:sp>
        <p:nvSpPr>
          <p:cNvPr id="2" name="圆角矩形 1"/>
          <p:cNvSpPr/>
          <p:nvPr/>
        </p:nvSpPr>
        <p:spPr>
          <a:xfrm>
            <a:off x="830920" y="1840449"/>
            <a:ext cx="1809387" cy="753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altLang="zh-CN" sz="2400" b="1" kern="0" dirty="0">
                <a:solidFill>
                  <a:srgbClr val="FFFFFF"/>
                </a:solidFill>
                <a:latin typeface="Arial"/>
                <a:ea typeface="宋体" panose="02010600030101010101" pitchFamily="2" charset="-122"/>
                <a:sym typeface="Arial"/>
              </a:rPr>
              <a:t>Research</a:t>
            </a:r>
            <a:endParaRPr lang="zh-CN" altLang="en-US" sz="1867" b="1" kern="0" dirty="0">
              <a:solidFill>
                <a:srgbClr val="FFFFFF"/>
              </a:solidFill>
              <a:latin typeface="Arial"/>
              <a:ea typeface="宋体" panose="02010600030101010101" pitchFamily="2" charset="-122"/>
              <a:sym typeface="Arial"/>
            </a:endParaRPr>
          </a:p>
        </p:txBody>
      </p:sp>
      <p:sp>
        <p:nvSpPr>
          <p:cNvPr id="5" name="圆角矩形 4"/>
          <p:cNvSpPr/>
          <p:nvPr/>
        </p:nvSpPr>
        <p:spPr>
          <a:xfrm>
            <a:off x="9374380" y="1840449"/>
            <a:ext cx="2122459" cy="753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altLang="zh-CN" sz="2400" b="1" kern="0" dirty="0">
                <a:solidFill>
                  <a:srgbClr val="FFFFFF"/>
                </a:solidFill>
                <a:latin typeface="Arial"/>
                <a:ea typeface="宋体" panose="02010600030101010101" pitchFamily="2" charset="-122"/>
                <a:sym typeface="Arial"/>
              </a:rPr>
              <a:t>Application</a:t>
            </a:r>
            <a:endParaRPr lang="zh-CN" altLang="en-US" sz="1867" b="1" kern="0" dirty="0">
              <a:solidFill>
                <a:srgbClr val="FFFFFF"/>
              </a:solidFill>
              <a:latin typeface="Arial"/>
              <a:ea typeface="宋体" panose="02010600030101010101" pitchFamily="2" charset="-122"/>
              <a:sym typeface="Arial"/>
            </a:endParaRPr>
          </a:p>
        </p:txBody>
      </p:sp>
      <p:sp>
        <p:nvSpPr>
          <p:cNvPr id="3" name="右箭头 2"/>
          <p:cNvSpPr/>
          <p:nvPr/>
        </p:nvSpPr>
        <p:spPr>
          <a:xfrm>
            <a:off x="2997526" y="2046238"/>
            <a:ext cx="6127061" cy="337804"/>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1219170">
              <a:buClr>
                <a:srgbClr val="000000"/>
              </a:buClr>
            </a:pPr>
            <a:endParaRPr lang="zh-CN" altLang="en-US" sz="1867" kern="0">
              <a:solidFill>
                <a:srgbClr val="FFFFFF"/>
              </a:solidFill>
              <a:latin typeface="Arial"/>
              <a:ea typeface="宋体" panose="02010600030101010101" pitchFamily="2" charset="-122"/>
              <a:sym typeface="Arial"/>
            </a:endParaRPr>
          </a:p>
        </p:txBody>
      </p:sp>
      <p:sp>
        <p:nvSpPr>
          <p:cNvPr id="4" name="矩形 3"/>
          <p:cNvSpPr/>
          <p:nvPr/>
        </p:nvSpPr>
        <p:spPr>
          <a:xfrm>
            <a:off x="2717963" y="2842211"/>
            <a:ext cx="1716199" cy="82315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2133" kern="0" dirty="0">
                <a:solidFill>
                  <a:srgbClr val="000000"/>
                </a:solidFill>
                <a:latin typeface="Arial"/>
                <a:ea typeface="宋体" panose="02010600030101010101" pitchFamily="2" charset="-122"/>
                <a:sym typeface="Arial"/>
              </a:rPr>
              <a:t>Robustness</a:t>
            </a:r>
            <a:endParaRPr lang="zh-CN" altLang="en-US" sz="2133" kern="0" dirty="0">
              <a:solidFill>
                <a:srgbClr val="000000"/>
              </a:solidFill>
              <a:latin typeface="Arial"/>
              <a:ea typeface="宋体" panose="02010600030101010101" pitchFamily="2" charset="-122"/>
              <a:sym typeface="Arial"/>
            </a:endParaRPr>
          </a:p>
        </p:txBody>
      </p:sp>
      <p:sp>
        <p:nvSpPr>
          <p:cNvPr id="8" name="矩形 7"/>
          <p:cNvSpPr/>
          <p:nvPr/>
        </p:nvSpPr>
        <p:spPr>
          <a:xfrm>
            <a:off x="4870331" y="2842211"/>
            <a:ext cx="1947872" cy="82315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2133" kern="0" dirty="0">
                <a:solidFill>
                  <a:srgbClr val="000000"/>
                </a:solidFill>
                <a:latin typeface="Arial"/>
                <a:ea typeface="宋体" panose="02010600030101010101" pitchFamily="2" charset="-122"/>
                <a:sym typeface="Arial"/>
              </a:rPr>
              <a:t>Interpretability</a:t>
            </a:r>
            <a:endParaRPr lang="zh-CN" altLang="en-US" sz="2133" kern="0" dirty="0">
              <a:solidFill>
                <a:srgbClr val="000000"/>
              </a:solidFill>
              <a:latin typeface="Arial"/>
              <a:ea typeface="宋体" panose="02010600030101010101" pitchFamily="2" charset="-122"/>
              <a:sym typeface="Arial"/>
            </a:endParaRPr>
          </a:p>
        </p:txBody>
      </p:sp>
      <p:sp>
        <p:nvSpPr>
          <p:cNvPr id="9" name="矩形 8"/>
          <p:cNvSpPr/>
          <p:nvPr/>
        </p:nvSpPr>
        <p:spPr>
          <a:xfrm>
            <a:off x="7254372" y="2842211"/>
            <a:ext cx="1947872" cy="82315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1219170">
              <a:buClr>
                <a:srgbClr val="000000"/>
              </a:buClr>
            </a:pPr>
            <a:r>
              <a:rPr lang="en-US" altLang="zh-CN" sz="2133" kern="0" dirty="0">
                <a:solidFill>
                  <a:srgbClr val="000000"/>
                </a:solidFill>
                <a:latin typeface="Arial"/>
                <a:ea typeface="宋体" panose="02010600030101010101" pitchFamily="2" charset="-122"/>
                <a:sym typeface="Arial"/>
              </a:rPr>
              <a:t>Applicability</a:t>
            </a:r>
            <a:endParaRPr lang="zh-CN" altLang="en-US" sz="2133" kern="0" dirty="0">
              <a:solidFill>
                <a:srgbClr val="000000"/>
              </a:solidFill>
              <a:latin typeface="Arial"/>
              <a:ea typeface="宋体" panose="02010600030101010101" pitchFamily="2" charset="-122"/>
              <a:sym typeface="Arial"/>
            </a:endParaRPr>
          </a:p>
        </p:txBody>
      </p:sp>
      <p:sp>
        <p:nvSpPr>
          <p:cNvPr id="6" name="文本框 5"/>
          <p:cNvSpPr txBox="1"/>
          <p:nvPr/>
        </p:nvSpPr>
        <p:spPr>
          <a:xfrm>
            <a:off x="687551" y="3980924"/>
            <a:ext cx="4721164" cy="461665"/>
          </a:xfrm>
          <a:prstGeom prst="rect">
            <a:avLst/>
          </a:prstGeom>
          <a:noFill/>
        </p:spPr>
        <p:txBody>
          <a:bodyPr wrap="none" rtlCol="0">
            <a:spAutoFit/>
          </a:bodyPr>
          <a:lstStyle/>
          <a:p>
            <a:pPr defTabSz="1219170">
              <a:buClr>
                <a:srgbClr val="000000"/>
              </a:buClr>
            </a:pPr>
            <a:r>
              <a:rPr lang="en-US" altLang="zh-CN" sz="2400" kern="0" dirty="0">
                <a:solidFill>
                  <a:srgbClr val="000000"/>
                </a:solidFill>
                <a:latin typeface="Arial"/>
                <a:cs typeface="Arial"/>
                <a:sym typeface="Arial"/>
              </a:rPr>
              <a:t>Hot directions in computer vision:</a:t>
            </a:r>
            <a:endParaRPr lang="zh-CN" altLang="en-US" sz="2400" kern="0" dirty="0">
              <a:solidFill>
                <a:srgbClr val="000000"/>
              </a:solidFill>
              <a:latin typeface="Arial"/>
              <a:cs typeface="Arial"/>
              <a:sym typeface="Arial"/>
            </a:endParaRPr>
          </a:p>
        </p:txBody>
      </p:sp>
      <p:pic>
        <p:nvPicPr>
          <p:cNvPr id="1026" name="Picture 2" descr="æ¥çæºå¾å"/>
          <p:cNvPicPr>
            <a:picLocks noChangeAspect="1" noChangeArrowheads="1"/>
          </p:cNvPicPr>
          <p:nvPr/>
        </p:nvPicPr>
        <p:blipFill rotWithShape="1">
          <a:blip r:embed="rId3">
            <a:extLst>
              <a:ext uri="{28A0092B-C50C-407E-A947-70E740481C1C}">
                <a14:useLocalDpi xmlns:a14="http://schemas.microsoft.com/office/drawing/2010/main" val="0"/>
              </a:ext>
            </a:extLst>
          </a:blip>
          <a:srcRect l="41546" r="34159" b="32657"/>
          <a:stretch/>
        </p:blipFill>
        <p:spPr bwMode="auto">
          <a:xfrm>
            <a:off x="2477230" y="4733298"/>
            <a:ext cx="1793855" cy="196356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701713" y="4498873"/>
            <a:ext cx="1383712" cy="379656"/>
          </a:xfrm>
          <a:prstGeom prst="rect">
            <a:avLst/>
          </a:prstGeom>
          <a:noFill/>
        </p:spPr>
        <p:txBody>
          <a:bodyPr wrap="none" rtlCol="0">
            <a:spAutoFit/>
          </a:bodyPr>
          <a:lstStyle/>
          <a:p>
            <a:pPr algn="ctr" defTabSz="1219170">
              <a:buClr>
                <a:srgbClr val="000000"/>
              </a:buClr>
            </a:pPr>
            <a:r>
              <a:rPr lang="en-US" altLang="zh-CN" sz="1867" kern="0" dirty="0">
                <a:solidFill>
                  <a:srgbClr val="000000"/>
                </a:solidFill>
                <a:latin typeface="Arial"/>
                <a:cs typeface="Arial"/>
                <a:sym typeface="Arial"/>
              </a:rPr>
              <a:t>Adversarial</a:t>
            </a:r>
            <a:endParaRPr lang="zh-CN" altLang="en-US" sz="1867" kern="0" dirty="0">
              <a:solidFill>
                <a:srgbClr val="000000"/>
              </a:solidFill>
              <a:latin typeface="Arial"/>
              <a:cs typeface="Arial"/>
              <a:sym typeface="Arial"/>
            </a:endParaRPr>
          </a:p>
        </p:txBody>
      </p:sp>
      <p:pic>
        <p:nvPicPr>
          <p:cNvPr id="1028" name="Picture 4" descr="æ¥çæºå¾å"/>
          <p:cNvPicPr>
            <a:picLocks noChangeAspect="1" noChangeArrowheads="1"/>
          </p:cNvPicPr>
          <p:nvPr/>
        </p:nvPicPr>
        <p:blipFill rotWithShape="1">
          <a:blip r:embed="rId4">
            <a:extLst>
              <a:ext uri="{28A0092B-C50C-407E-A947-70E740481C1C}">
                <a14:useLocalDpi xmlns:a14="http://schemas.microsoft.com/office/drawing/2010/main" val="0"/>
              </a:ext>
            </a:extLst>
          </a:blip>
          <a:srcRect r="50425" b="32113"/>
          <a:stretch/>
        </p:blipFill>
        <p:spPr bwMode="auto">
          <a:xfrm>
            <a:off x="4911433" y="4909241"/>
            <a:ext cx="1650503" cy="175942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5029965" y="4498872"/>
            <a:ext cx="1422184" cy="379656"/>
          </a:xfrm>
          <a:prstGeom prst="rect">
            <a:avLst/>
          </a:prstGeom>
          <a:noFill/>
        </p:spPr>
        <p:txBody>
          <a:bodyPr wrap="none" rtlCol="0">
            <a:spAutoFit/>
          </a:bodyPr>
          <a:lstStyle/>
          <a:p>
            <a:pPr algn="ctr" defTabSz="1219170">
              <a:buClr>
                <a:srgbClr val="000000"/>
              </a:buClr>
            </a:pPr>
            <a:r>
              <a:rPr lang="en-US" altLang="zh-CN" sz="1867" kern="0" dirty="0">
                <a:solidFill>
                  <a:srgbClr val="000000"/>
                </a:solidFill>
                <a:latin typeface="Arial"/>
                <a:cs typeface="Arial"/>
                <a:sym typeface="Arial"/>
              </a:rPr>
              <a:t>Explainable</a:t>
            </a:r>
            <a:endParaRPr lang="zh-CN" altLang="en-US" sz="1867" kern="0" dirty="0">
              <a:solidFill>
                <a:srgbClr val="000000"/>
              </a:solidFill>
              <a:latin typeface="Arial"/>
              <a:cs typeface="Arial"/>
              <a:sym typeface="Arial"/>
            </a:endParaRPr>
          </a:p>
        </p:txBody>
      </p:sp>
      <p:sp>
        <p:nvSpPr>
          <p:cNvPr id="16" name="文本框 15"/>
          <p:cNvSpPr txBox="1"/>
          <p:nvPr/>
        </p:nvSpPr>
        <p:spPr>
          <a:xfrm>
            <a:off x="7646083" y="4498872"/>
            <a:ext cx="1103186" cy="379656"/>
          </a:xfrm>
          <a:prstGeom prst="rect">
            <a:avLst/>
          </a:prstGeom>
          <a:noFill/>
        </p:spPr>
        <p:txBody>
          <a:bodyPr wrap="none" rtlCol="0">
            <a:spAutoFit/>
          </a:bodyPr>
          <a:lstStyle/>
          <a:p>
            <a:pPr algn="ctr" defTabSz="1219170">
              <a:buClr>
                <a:srgbClr val="000000"/>
              </a:buClr>
            </a:pPr>
            <a:r>
              <a:rPr lang="en-US" altLang="zh-CN" sz="1867" kern="0" dirty="0">
                <a:solidFill>
                  <a:srgbClr val="000000"/>
                </a:solidFill>
                <a:latin typeface="Arial"/>
                <a:cs typeface="Arial"/>
                <a:sym typeface="Arial"/>
              </a:rPr>
              <a:t>Scalable</a:t>
            </a:r>
            <a:endParaRPr lang="zh-CN" altLang="en-US" sz="1867" kern="0" dirty="0">
              <a:solidFill>
                <a:srgbClr val="000000"/>
              </a:solidFill>
              <a:latin typeface="Arial"/>
              <a:cs typeface="Arial"/>
              <a:sym typeface="Arial"/>
            </a:endParaRPr>
          </a:p>
        </p:txBody>
      </p:sp>
      <p:pic>
        <p:nvPicPr>
          <p:cNvPr id="11" name="图片 10"/>
          <p:cNvPicPr>
            <a:picLocks noChangeAspect="1"/>
          </p:cNvPicPr>
          <p:nvPr/>
        </p:nvPicPr>
        <p:blipFill>
          <a:blip r:embed="rId5"/>
          <a:stretch>
            <a:fillRect/>
          </a:stretch>
        </p:blipFill>
        <p:spPr>
          <a:xfrm>
            <a:off x="6945283" y="5079280"/>
            <a:ext cx="2566051" cy="1419347"/>
          </a:xfrm>
          <a:prstGeom prst="rect">
            <a:avLst/>
          </a:prstGeom>
        </p:spPr>
      </p:pic>
    </p:spTree>
    <p:extLst>
      <p:ext uri="{BB962C8B-B14F-4D97-AF65-F5344CB8AC3E}">
        <p14:creationId xmlns:p14="http://schemas.microsoft.com/office/powerpoint/2010/main" val="1774840348"/>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nvSpPr>
        <p:spPr>
          <a:xfrm>
            <a:off x="559124" y="212788"/>
            <a:ext cx="11128112" cy="1325563"/>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algn="ctr" defTabSz="685800">
              <a:lnSpc>
                <a:spcPct val="90000"/>
              </a:lnSpc>
              <a:spcBef>
                <a:spcPct val="0"/>
              </a:spcBef>
              <a:buClrTx/>
              <a:buSzPts val="2800"/>
              <a:buNone/>
              <a:defRPr sz="3200" b="1" kern="1200">
                <a:solidFill>
                  <a:srgbClr val="7030A0"/>
                </a:solidFill>
                <a:latin typeface="微软雅黑" panose="020B0503020204020204" pitchFamily="34" charset="-122"/>
                <a:ea typeface="微软雅黑" panose="020B0503020204020204" pitchFamily="34" charset="-122"/>
                <a:cs typeface="+mj-cs"/>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defTabSz="914377"/>
            <a:r>
              <a:rPr lang="en-US" altLang="zh-CN" sz="4267" dirty="0">
                <a:sym typeface="Arial"/>
              </a:rPr>
              <a:t>Robustness in network embedding</a:t>
            </a:r>
            <a:endParaRPr lang="zh-CN" altLang="en-US" sz="4267" dirty="0">
              <a:sym typeface="Arial"/>
            </a:endParaRPr>
          </a:p>
        </p:txBody>
      </p:sp>
      <p:sp>
        <p:nvSpPr>
          <p:cNvPr id="18" name="文本框 17"/>
          <p:cNvSpPr txBox="1"/>
          <p:nvPr/>
        </p:nvSpPr>
        <p:spPr>
          <a:xfrm>
            <a:off x="784327" y="1365168"/>
            <a:ext cx="10669941" cy="5430013"/>
          </a:xfrm>
          <a:prstGeom prst="rect">
            <a:avLst/>
          </a:prstGeom>
          <a:noFill/>
        </p:spPr>
        <p:txBody>
          <a:bodyPr wrap="square" rtlCol="0">
            <a:spAutoFit/>
          </a:bodyPr>
          <a:lstStyle/>
          <a:p>
            <a:pPr marL="285744" indent="-285744" defTabSz="914377">
              <a:lnSpc>
                <a:spcPct val="130000"/>
              </a:lnSpc>
              <a:buFont typeface="Wingdings" panose="05000000000000000000" pitchFamily="2" charset="2"/>
              <a:buChar char="p"/>
            </a:pPr>
            <a:r>
              <a:rPr lang="en-US" altLang="zh-CN" sz="2400" b="1" dirty="0">
                <a:solidFill>
                  <a:srgbClr val="292934"/>
                </a:solidFill>
                <a:latin typeface="Arial"/>
                <a:ea typeface="微软雅黑" panose="020B0503020204020204" pitchFamily="34" charset="-122"/>
                <a:cs typeface="Arial"/>
                <a:sym typeface="Arial"/>
              </a:rPr>
              <a:t>Adversarial attacks</a:t>
            </a:r>
          </a:p>
          <a:p>
            <a:pPr marL="742932" lvl="1" indent="-285744" defTabSz="914377">
              <a:lnSpc>
                <a:spcPct val="130000"/>
              </a:lnSpc>
              <a:buFont typeface="Wingdings" panose="05000000000000000000" pitchFamily="2" charset="2"/>
              <a:buChar char="p"/>
            </a:pPr>
            <a:r>
              <a:rPr lang="en-US" altLang="zh-CN" sz="2400" dirty="0">
                <a:solidFill>
                  <a:srgbClr val="292934"/>
                </a:solidFill>
                <a:latin typeface="Arial"/>
                <a:ea typeface="微软雅黑" panose="020B0503020204020204" pitchFamily="34" charset="-122"/>
                <a:cs typeface="Arial"/>
                <a:sym typeface="Arial"/>
              </a:rPr>
              <a:t>small perturbations in graph structures and node attributes</a:t>
            </a:r>
          </a:p>
          <a:p>
            <a:pPr marL="742932" lvl="1" indent="-285744" defTabSz="914377">
              <a:lnSpc>
                <a:spcPct val="130000"/>
              </a:lnSpc>
              <a:buFont typeface="Wingdings" panose="05000000000000000000" pitchFamily="2" charset="2"/>
              <a:buChar char="p"/>
            </a:pPr>
            <a:r>
              <a:rPr lang="en-US" altLang="zh-CN" sz="2400" dirty="0">
                <a:solidFill>
                  <a:srgbClr val="292934"/>
                </a:solidFill>
                <a:latin typeface="Arial"/>
                <a:ea typeface="微软雅黑" panose="020B0503020204020204" pitchFamily="34" charset="-122"/>
                <a:cs typeface="Arial"/>
                <a:sym typeface="Arial"/>
              </a:rPr>
              <a:t>great challenges for applying GCNs to node classification</a:t>
            </a:r>
          </a:p>
          <a:p>
            <a:pPr marL="742932" lvl="1" indent="-285744" defTabSz="914377">
              <a:lnSpc>
                <a:spcPct val="130000"/>
              </a:lnSpc>
              <a:buFont typeface="Wingdings" panose="05000000000000000000" pitchFamily="2" charset="2"/>
              <a:buChar char="p"/>
            </a:pPr>
            <a:endParaRPr lang="en-US" altLang="zh-CN" sz="2400" dirty="0">
              <a:solidFill>
                <a:srgbClr val="292934"/>
              </a:solidFill>
              <a:latin typeface="Arial"/>
              <a:ea typeface="微软雅黑" panose="020B0503020204020204" pitchFamily="34" charset="-122"/>
              <a:cs typeface="Arial"/>
              <a:sym typeface="Arial"/>
            </a:endParaRPr>
          </a:p>
          <a:p>
            <a:pPr marL="285744" indent="-285744" defTabSz="914377">
              <a:lnSpc>
                <a:spcPct val="130000"/>
              </a:lnSpc>
              <a:buFont typeface="Wingdings" panose="05000000000000000000" pitchFamily="2" charset="2"/>
              <a:buChar char="p"/>
            </a:pPr>
            <a:endParaRPr lang="en-US" altLang="zh-CN" sz="2133" dirty="0">
              <a:solidFill>
                <a:srgbClr val="292934"/>
              </a:solidFill>
              <a:latin typeface="Arial"/>
              <a:ea typeface="华文楷体" panose="02010600040101010101" pitchFamily="2" charset="-122"/>
              <a:cs typeface="Arial"/>
              <a:sym typeface="Arial"/>
            </a:endParaRPr>
          </a:p>
          <a:p>
            <a:pPr marL="285744" indent="-285744" defTabSz="914377">
              <a:lnSpc>
                <a:spcPct val="130000"/>
              </a:lnSpc>
              <a:buFont typeface="Wingdings" panose="05000000000000000000" pitchFamily="2" charset="2"/>
              <a:buChar char="p"/>
            </a:pPr>
            <a:endParaRPr lang="en-US" altLang="zh-CN" sz="2133" dirty="0">
              <a:solidFill>
                <a:srgbClr val="292934"/>
              </a:solidFill>
              <a:latin typeface="Arial"/>
              <a:ea typeface="华文楷体" panose="02010600040101010101" pitchFamily="2" charset="-122"/>
              <a:cs typeface="Arial"/>
              <a:sym typeface="Arial"/>
            </a:endParaRPr>
          </a:p>
          <a:p>
            <a:pPr marL="285744" indent="-285744" defTabSz="914377">
              <a:lnSpc>
                <a:spcPct val="130000"/>
              </a:lnSpc>
              <a:buFont typeface="Wingdings" panose="05000000000000000000" pitchFamily="2" charset="2"/>
              <a:buChar char="p"/>
            </a:pPr>
            <a:endParaRPr lang="en-US" altLang="zh-CN" sz="2133" dirty="0">
              <a:solidFill>
                <a:srgbClr val="292934"/>
              </a:solidFill>
              <a:latin typeface="Arial"/>
              <a:ea typeface="华文楷体" panose="02010600040101010101" pitchFamily="2" charset="-122"/>
              <a:cs typeface="Arial"/>
              <a:sym typeface="Arial"/>
            </a:endParaRPr>
          </a:p>
          <a:p>
            <a:pPr marL="285744" indent="-285744" defTabSz="914377">
              <a:lnSpc>
                <a:spcPct val="130000"/>
              </a:lnSpc>
              <a:buFont typeface="Wingdings" panose="05000000000000000000" pitchFamily="2" charset="2"/>
              <a:buChar char="p"/>
            </a:pPr>
            <a:endParaRPr lang="en-US" altLang="zh-CN" sz="2133" dirty="0">
              <a:solidFill>
                <a:srgbClr val="292934"/>
              </a:solidFill>
              <a:latin typeface="Arial"/>
              <a:ea typeface="华文楷体" panose="02010600040101010101" pitchFamily="2" charset="-122"/>
              <a:cs typeface="Arial"/>
              <a:sym typeface="Arial"/>
            </a:endParaRPr>
          </a:p>
          <a:p>
            <a:pPr marL="285744" indent="-285744" defTabSz="914377">
              <a:lnSpc>
                <a:spcPct val="130000"/>
              </a:lnSpc>
              <a:buFont typeface="Wingdings" panose="05000000000000000000" pitchFamily="2" charset="2"/>
              <a:buChar char="p"/>
            </a:pPr>
            <a:endParaRPr lang="en-US" altLang="zh-CN" sz="2133" dirty="0">
              <a:solidFill>
                <a:srgbClr val="292934"/>
              </a:solidFill>
              <a:latin typeface="Arial"/>
              <a:ea typeface="华文楷体" panose="02010600040101010101" pitchFamily="2" charset="-122"/>
              <a:cs typeface="Arial"/>
              <a:sym typeface="Arial"/>
            </a:endParaRPr>
          </a:p>
          <a:p>
            <a:pPr marL="285744" indent="-285744" defTabSz="914377">
              <a:lnSpc>
                <a:spcPct val="130000"/>
              </a:lnSpc>
              <a:buFont typeface="Wingdings" panose="05000000000000000000" pitchFamily="2" charset="2"/>
              <a:buChar char="p"/>
            </a:pPr>
            <a:endParaRPr lang="en-US" altLang="zh-CN" sz="2133" dirty="0">
              <a:solidFill>
                <a:srgbClr val="292934"/>
              </a:solidFill>
              <a:latin typeface="Arial"/>
              <a:ea typeface="华文楷体" panose="02010600040101010101" pitchFamily="2" charset="-122"/>
              <a:cs typeface="Arial"/>
              <a:sym typeface="Arial"/>
            </a:endParaRPr>
          </a:p>
          <a:p>
            <a:pPr defTabSz="914377">
              <a:lnSpc>
                <a:spcPct val="130000"/>
              </a:lnSpc>
            </a:pPr>
            <a:endParaRPr lang="en-US" altLang="zh-CN" sz="2133" dirty="0">
              <a:solidFill>
                <a:srgbClr val="292934"/>
              </a:solidFill>
              <a:latin typeface="Arial"/>
              <a:ea typeface="华文楷体" panose="02010600040101010101" pitchFamily="2" charset="-122"/>
              <a:cs typeface="Arial"/>
              <a:sym typeface="Arial"/>
            </a:endParaRPr>
          </a:p>
          <a:p>
            <a:pPr marL="285744" indent="-285744" defTabSz="914377">
              <a:lnSpc>
                <a:spcPct val="130000"/>
              </a:lnSpc>
              <a:buFont typeface="Wingdings" panose="05000000000000000000" pitchFamily="2" charset="2"/>
              <a:buChar char="p"/>
            </a:pPr>
            <a:endParaRPr lang="zh-CN" altLang="en-US" sz="2400" dirty="0">
              <a:solidFill>
                <a:srgbClr val="292934"/>
              </a:solidFill>
              <a:latin typeface="Arial"/>
              <a:ea typeface="微软雅黑" panose="020B0503020204020204" pitchFamily="34" charset="-122"/>
              <a:cs typeface="Arial"/>
              <a:sym typeface="Arial"/>
            </a:endParaRPr>
          </a:p>
        </p:txBody>
      </p:sp>
      <p:pic>
        <p:nvPicPr>
          <p:cNvPr id="2" name="图片 1"/>
          <p:cNvPicPr>
            <a:picLocks noChangeAspect="1"/>
          </p:cNvPicPr>
          <p:nvPr/>
        </p:nvPicPr>
        <p:blipFill>
          <a:blip r:embed="rId3"/>
          <a:stretch>
            <a:fillRect/>
          </a:stretch>
        </p:blipFill>
        <p:spPr>
          <a:xfrm>
            <a:off x="2648823" y="2807381"/>
            <a:ext cx="6812663" cy="2310267"/>
          </a:xfrm>
          <a:prstGeom prst="rect">
            <a:avLst/>
          </a:prstGeom>
        </p:spPr>
      </p:pic>
      <p:pic>
        <p:nvPicPr>
          <p:cNvPr id="3" name="图片 2"/>
          <p:cNvPicPr>
            <a:picLocks noChangeAspect="1"/>
          </p:cNvPicPr>
          <p:nvPr/>
        </p:nvPicPr>
        <p:blipFill>
          <a:blip r:embed="rId4"/>
          <a:stretch>
            <a:fillRect/>
          </a:stretch>
        </p:blipFill>
        <p:spPr>
          <a:xfrm>
            <a:off x="3791745" y="5032228"/>
            <a:ext cx="4526823" cy="1672329"/>
          </a:xfrm>
          <a:prstGeom prst="rect">
            <a:avLst/>
          </a:prstGeom>
        </p:spPr>
      </p:pic>
    </p:spTree>
    <p:extLst>
      <p:ext uri="{BB962C8B-B14F-4D97-AF65-F5344CB8AC3E}">
        <p14:creationId xmlns:p14="http://schemas.microsoft.com/office/powerpoint/2010/main" val="4022060051"/>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nvSpPr>
        <p:spPr>
          <a:xfrm>
            <a:off x="1552208" y="212788"/>
            <a:ext cx="89289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r>
              <a:rPr lang="en-US" altLang="zh-CN" sz="4267" b="1" spc="-100" dirty="0">
                <a:solidFill>
                  <a:srgbClr val="7030A0"/>
                </a:solidFill>
                <a:latin typeface="微软雅黑" panose="020B0503020204020204" pitchFamily="34" charset="-122"/>
                <a:ea typeface="微软雅黑" panose="020B0503020204020204" pitchFamily="34" charset="-122"/>
                <a:sym typeface="Arial"/>
              </a:rPr>
              <a:t>Adversarial Attacks on GCNs</a:t>
            </a:r>
            <a:endParaRPr lang="zh-CN" altLang="en-US" sz="2400" b="1" dirty="0">
              <a:solidFill>
                <a:srgbClr val="7030A0"/>
              </a:solidFill>
              <a:latin typeface="微软雅黑" panose="020B0503020204020204" pitchFamily="34" charset="-122"/>
              <a:ea typeface="微软雅黑" panose="020B0503020204020204" pitchFamily="34" charset="-122"/>
              <a:sym typeface="Arial"/>
            </a:endParaRPr>
          </a:p>
        </p:txBody>
      </p:sp>
      <p:sp>
        <p:nvSpPr>
          <p:cNvPr id="18" name="文本框 17"/>
          <p:cNvSpPr txBox="1"/>
          <p:nvPr/>
        </p:nvSpPr>
        <p:spPr>
          <a:xfrm>
            <a:off x="1991309" y="1365168"/>
            <a:ext cx="8105947" cy="5212068"/>
          </a:xfrm>
          <a:prstGeom prst="rect">
            <a:avLst/>
          </a:prstGeom>
          <a:noFill/>
        </p:spPr>
        <p:txBody>
          <a:bodyPr wrap="square" rtlCol="0">
            <a:spAutoFit/>
          </a:bodyPr>
          <a:lstStyle/>
          <a:p>
            <a:pPr marL="285744" indent="-285744" defTabSz="914377">
              <a:lnSpc>
                <a:spcPct val="130000"/>
              </a:lnSpc>
              <a:buFont typeface="Wingdings" panose="05000000000000000000" pitchFamily="2" charset="2"/>
              <a:buChar char="p"/>
            </a:pPr>
            <a:r>
              <a:rPr lang="en-US" altLang="zh-CN" sz="2400" b="1" dirty="0">
                <a:solidFill>
                  <a:srgbClr val="292934"/>
                </a:solidFill>
                <a:latin typeface="Arial"/>
                <a:ea typeface="华文新魏" panose="02010800040101010101" pitchFamily="2" charset="-122"/>
                <a:cs typeface="Arial"/>
                <a:sym typeface="Arial"/>
              </a:rPr>
              <a:t>Categories</a:t>
            </a:r>
            <a:endParaRPr lang="en-US" altLang="zh-CN" sz="2000" b="1" dirty="0">
              <a:solidFill>
                <a:srgbClr val="292934"/>
              </a:solidFill>
              <a:latin typeface="Arial"/>
              <a:ea typeface="微软雅黑" panose="020B0503020204020204" pitchFamily="34" charset="-122"/>
              <a:cs typeface="Arial"/>
              <a:sym typeface="Arial"/>
            </a:endParaRPr>
          </a:p>
          <a:p>
            <a:pPr marL="742932" lvl="1" indent="-285744" defTabSz="914377">
              <a:lnSpc>
                <a:spcPct val="130000"/>
              </a:lnSpc>
              <a:buFont typeface="Wingdings" panose="05000000000000000000" pitchFamily="2" charset="2"/>
              <a:buChar char="p"/>
            </a:pPr>
            <a:r>
              <a:rPr lang="en-US" altLang="zh-CN" sz="2000" dirty="0">
                <a:solidFill>
                  <a:srgbClr val="292934"/>
                </a:solidFill>
                <a:latin typeface="Arial"/>
                <a:ea typeface="华文新魏" panose="02010800040101010101" pitchFamily="2" charset="-122"/>
                <a:cs typeface="Arial"/>
                <a:sym typeface="Arial"/>
              </a:rPr>
              <a:t>Targeted</a:t>
            </a:r>
            <a:r>
              <a:rPr lang="en-US" altLang="zh-CN" sz="2400" dirty="0">
                <a:solidFill>
                  <a:srgbClr val="292934"/>
                </a:solidFill>
                <a:latin typeface="Arial"/>
                <a:ea typeface="微软雅黑" panose="020B0503020204020204" pitchFamily="34" charset="-122"/>
                <a:cs typeface="Arial"/>
                <a:sym typeface="Arial"/>
              </a:rPr>
              <a:t> vs </a:t>
            </a:r>
            <a:r>
              <a:rPr lang="en-US" altLang="zh-CN" sz="2000" dirty="0">
                <a:solidFill>
                  <a:srgbClr val="292934"/>
                </a:solidFill>
                <a:latin typeface="Arial"/>
                <a:ea typeface="华文新魏" panose="02010800040101010101" pitchFamily="2" charset="-122"/>
                <a:cs typeface="Arial"/>
                <a:sym typeface="Arial"/>
              </a:rPr>
              <a:t>Non-targeted</a:t>
            </a:r>
          </a:p>
          <a:p>
            <a:pPr marL="1200121" lvl="2" indent="-285744" defTabSz="914377">
              <a:lnSpc>
                <a:spcPct val="130000"/>
              </a:lnSpc>
              <a:buFont typeface="Wingdings" panose="05000000000000000000" pitchFamily="2" charset="2"/>
              <a:buChar char="p"/>
            </a:pPr>
            <a:r>
              <a:rPr lang="en-US" altLang="zh-CN" dirty="0">
                <a:solidFill>
                  <a:srgbClr val="292934"/>
                </a:solidFill>
                <a:latin typeface="Arial"/>
                <a:ea typeface="微软雅黑" panose="020B0503020204020204" pitchFamily="34" charset="-122"/>
                <a:cs typeface="Arial"/>
                <a:sym typeface="Arial"/>
              </a:rPr>
              <a:t>Targeted: the attacker focus on misclassifying some target nodes</a:t>
            </a:r>
          </a:p>
          <a:p>
            <a:pPr marL="1200121" lvl="2" indent="-285744" defTabSz="914377">
              <a:lnSpc>
                <a:spcPct val="130000"/>
              </a:lnSpc>
              <a:buFont typeface="Wingdings" panose="05000000000000000000" pitchFamily="2" charset="2"/>
              <a:buChar char="p"/>
            </a:pPr>
            <a:r>
              <a:rPr lang="en-US" altLang="zh-CN" dirty="0">
                <a:solidFill>
                  <a:srgbClr val="292934"/>
                </a:solidFill>
                <a:latin typeface="Arial"/>
                <a:ea typeface="华文新魏" panose="02010800040101010101" pitchFamily="2" charset="-122"/>
                <a:cs typeface="Arial"/>
                <a:sym typeface="Arial"/>
              </a:rPr>
              <a:t>Non-targeted: </a:t>
            </a:r>
            <a:r>
              <a:rPr lang="en-US" altLang="zh-CN" dirty="0">
                <a:solidFill>
                  <a:srgbClr val="292934"/>
                </a:solidFill>
                <a:latin typeface="Arial"/>
                <a:ea typeface="微软雅黑" panose="020B0503020204020204" pitchFamily="34" charset="-122"/>
                <a:cs typeface="Arial"/>
                <a:sym typeface="Arial"/>
              </a:rPr>
              <a:t>the attacker aims to reduce the overall model performance</a:t>
            </a:r>
          </a:p>
          <a:p>
            <a:pPr marL="742932" lvl="1" indent="-285744" defTabSz="914377">
              <a:lnSpc>
                <a:spcPct val="130000"/>
              </a:lnSpc>
              <a:buFont typeface="Wingdings" panose="05000000000000000000" pitchFamily="2" charset="2"/>
              <a:buChar char="p"/>
            </a:pPr>
            <a:r>
              <a:rPr lang="en-US" altLang="zh-CN" sz="2000" dirty="0">
                <a:solidFill>
                  <a:srgbClr val="292934"/>
                </a:solidFill>
                <a:latin typeface="Arial"/>
                <a:ea typeface="华文新魏" panose="02010800040101010101" pitchFamily="2" charset="-122"/>
                <a:cs typeface="Arial"/>
                <a:sym typeface="Arial"/>
              </a:rPr>
              <a:t>Direct vs Influence</a:t>
            </a:r>
          </a:p>
          <a:p>
            <a:pPr marL="1200121" lvl="2" indent="-285744" defTabSz="914377">
              <a:lnSpc>
                <a:spcPct val="130000"/>
              </a:lnSpc>
              <a:buFont typeface="Wingdings" panose="05000000000000000000" pitchFamily="2" charset="2"/>
              <a:buChar char="p"/>
            </a:pPr>
            <a:r>
              <a:rPr lang="en-US" altLang="zh-CN" dirty="0">
                <a:solidFill>
                  <a:srgbClr val="292934"/>
                </a:solidFill>
                <a:latin typeface="Arial"/>
                <a:ea typeface="华文新魏" panose="02010800040101010101" pitchFamily="2" charset="-122"/>
                <a:cs typeface="Arial"/>
                <a:sym typeface="Arial"/>
              </a:rPr>
              <a:t>Direct</a:t>
            </a:r>
            <a:r>
              <a:rPr lang="en-US" altLang="zh-CN" dirty="0">
                <a:solidFill>
                  <a:srgbClr val="292934"/>
                </a:solidFill>
                <a:latin typeface="Arial"/>
                <a:ea typeface="微软雅黑" panose="020B0503020204020204" pitchFamily="34" charset="-122"/>
                <a:cs typeface="Arial"/>
                <a:sym typeface="Arial"/>
              </a:rPr>
              <a:t>: the attacker can directly manipulate the edges or features of the target nodes</a:t>
            </a:r>
          </a:p>
          <a:p>
            <a:pPr marL="1200121" lvl="2" indent="-285744" defTabSz="914377">
              <a:lnSpc>
                <a:spcPct val="130000"/>
              </a:lnSpc>
              <a:buFont typeface="Wingdings" panose="05000000000000000000" pitchFamily="2" charset="2"/>
              <a:buChar char="p"/>
            </a:pPr>
            <a:r>
              <a:rPr lang="en-US" altLang="zh-CN" dirty="0">
                <a:solidFill>
                  <a:srgbClr val="292934"/>
                </a:solidFill>
                <a:latin typeface="Arial"/>
                <a:ea typeface="华文新魏" panose="02010800040101010101" pitchFamily="2" charset="-122"/>
                <a:cs typeface="Arial"/>
                <a:sym typeface="Arial"/>
              </a:rPr>
              <a:t>Influence: </a:t>
            </a:r>
            <a:r>
              <a:rPr lang="en-US" altLang="zh-CN" dirty="0">
                <a:solidFill>
                  <a:srgbClr val="292934"/>
                </a:solidFill>
                <a:latin typeface="Arial"/>
                <a:ea typeface="微软雅黑" panose="020B0503020204020204" pitchFamily="34" charset="-122"/>
                <a:cs typeface="Arial"/>
                <a:sym typeface="Arial"/>
              </a:rPr>
              <a:t>the attacker can only manipulate other nodes except the targets</a:t>
            </a:r>
            <a:endParaRPr lang="en-US" altLang="zh-CN" sz="1600" dirty="0">
              <a:solidFill>
                <a:srgbClr val="292934"/>
              </a:solidFill>
              <a:latin typeface="Arial"/>
              <a:ea typeface="华文楷体" panose="02010600040101010101" pitchFamily="2" charset="-122"/>
              <a:cs typeface="Arial"/>
              <a:sym typeface="Arial"/>
            </a:endParaRPr>
          </a:p>
          <a:p>
            <a:pPr marL="285744" indent="-285744" defTabSz="914377">
              <a:lnSpc>
                <a:spcPct val="130000"/>
              </a:lnSpc>
              <a:buFont typeface="Wingdings" panose="05000000000000000000" pitchFamily="2" charset="2"/>
              <a:buChar char="p"/>
            </a:pPr>
            <a:r>
              <a:rPr lang="en-US" altLang="zh-CN" sz="2200" dirty="0">
                <a:solidFill>
                  <a:srgbClr val="292934"/>
                </a:solidFill>
                <a:latin typeface="Arial"/>
                <a:ea typeface="微软雅黑" panose="020B0503020204020204" pitchFamily="34" charset="-122"/>
                <a:cs typeface="Arial"/>
                <a:sym typeface="Arial"/>
              </a:rPr>
              <a:t>How to enhance the robustness of GCNs against adversarial attacks?</a:t>
            </a:r>
          </a:p>
          <a:p>
            <a:pPr marL="285744" indent="-285744" defTabSz="914377">
              <a:lnSpc>
                <a:spcPct val="130000"/>
              </a:lnSpc>
              <a:buFont typeface="Wingdings" panose="05000000000000000000" pitchFamily="2" charset="2"/>
              <a:buChar char="p"/>
            </a:pPr>
            <a:endParaRPr lang="zh-CN" altLang="en-US" sz="2000" dirty="0">
              <a:solidFill>
                <a:srgbClr val="292934"/>
              </a:solidFill>
              <a:latin typeface="Arial"/>
              <a:ea typeface="微软雅黑" panose="020B0503020204020204" pitchFamily="34" charset="-122"/>
              <a:cs typeface="Arial"/>
              <a:sym typeface="Arial"/>
            </a:endParaRPr>
          </a:p>
        </p:txBody>
      </p:sp>
    </p:spTree>
    <p:extLst>
      <p:ext uri="{BB962C8B-B14F-4D97-AF65-F5344CB8AC3E}">
        <p14:creationId xmlns:p14="http://schemas.microsoft.com/office/powerpoint/2010/main" val="2195428597"/>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nvSpPr>
        <p:spPr>
          <a:xfrm>
            <a:off x="403812" y="212788"/>
            <a:ext cx="113843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r>
              <a:rPr lang="en-US" altLang="zh-CN" sz="4267" b="1" dirty="0">
                <a:solidFill>
                  <a:srgbClr val="7030A0"/>
                </a:solidFill>
                <a:latin typeface="Arial"/>
                <a:ea typeface="华文新魏" panose="02010800040101010101" pitchFamily="2" charset="-122"/>
                <a:sym typeface="Arial"/>
              </a:rPr>
              <a:t>Robust Graph Convolutional Networks</a:t>
            </a:r>
            <a:endParaRPr lang="zh-CN" altLang="en-US" sz="2400" b="1" dirty="0">
              <a:solidFill>
                <a:srgbClr val="7030A0"/>
              </a:solidFill>
              <a:latin typeface="微软雅黑" panose="020B0503020204020204" pitchFamily="34" charset="-122"/>
              <a:ea typeface="微软雅黑" panose="020B0503020204020204" pitchFamily="34" charset="-122"/>
              <a:sym typeface="Arial"/>
            </a:endParaRPr>
          </a:p>
        </p:txBody>
      </p:sp>
      <p:sp>
        <p:nvSpPr>
          <p:cNvPr id="18" name="文本框 17"/>
          <p:cNvSpPr txBox="1"/>
          <p:nvPr/>
        </p:nvSpPr>
        <p:spPr>
          <a:xfrm>
            <a:off x="2063552" y="1340769"/>
            <a:ext cx="7992888" cy="6140655"/>
          </a:xfrm>
          <a:prstGeom prst="rect">
            <a:avLst/>
          </a:prstGeom>
          <a:noFill/>
        </p:spPr>
        <p:txBody>
          <a:bodyPr wrap="square" rtlCol="0">
            <a:spAutoFit/>
          </a:bodyPr>
          <a:lstStyle/>
          <a:p>
            <a:pPr marL="285744" indent="-285744" defTabSz="914377">
              <a:lnSpc>
                <a:spcPct val="130000"/>
              </a:lnSpc>
              <a:buFont typeface="Wingdings" panose="05000000000000000000" pitchFamily="2" charset="2"/>
              <a:buChar char="p"/>
            </a:pPr>
            <a:r>
              <a:rPr lang="en-US" altLang="zh-CN" sz="2400" dirty="0">
                <a:solidFill>
                  <a:srgbClr val="292934"/>
                </a:solidFill>
                <a:latin typeface="Arial"/>
                <a:ea typeface="微软雅黑" panose="020B0503020204020204" pitchFamily="34" charset="-122"/>
                <a:cs typeface="Arial"/>
                <a:sym typeface="Arial"/>
              </a:rPr>
              <a:t>Adversarial attacks in node classification</a:t>
            </a:r>
          </a:p>
          <a:p>
            <a:pPr marL="742932" lvl="1" indent="-285744" defTabSz="914377">
              <a:lnSpc>
                <a:spcPct val="130000"/>
              </a:lnSpc>
              <a:buFont typeface="Wingdings" panose="05000000000000000000" pitchFamily="2" charset="2"/>
              <a:buChar char="p"/>
            </a:pPr>
            <a:r>
              <a:rPr lang="en-US" altLang="zh-CN" sz="2000" dirty="0">
                <a:solidFill>
                  <a:srgbClr val="292934"/>
                </a:solidFill>
                <a:latin typeface="Arial"/>
                <a:ea typeface="微软雅黑" panose="020B0503020204020204" pitchFamily="34" charset="-122"/>
                <a:cs typeface="Arial"/>
                <a:sym typeface="Arial"/>
              </a:rPr>
              <a:t>Connect nodes from different communities to confuse the classifier</a:t>
            </a:r>
          </a:p>
          <a:p>
            <a:pPr marL="742932" lvl="1" indent="-285744" defTabSz="914377">
              <a:lnSpc>
                <a:spcPct val="130000"/>
              </a:lnSpc>
              <a:buFont typeface="Wingdings" panose="05000000000000000000" pitchFamily="2" charset="2"/>
              <a:buChar char="p"/>
            </a:pPr>
            <a:endParaRPr lang="en-US" altLang="zh-CN" sz="2000" dirty="0">
              <a:solidFill>
                <a:srgbClr val="292934"/>
              </a:solidFill>
              <a:latin typeface="Arial"/>
              <a:ea typeface="微软雅黑" panose="020B0503020204020204" pitchFamily="34" charset="-122"/>
              <a:cs typeface="Arial"/>
              <a:sym typeface="Arial"/>
            </a:endParaRPr>
          </a:p>
          <a:p>
            <a:pPr marL="742932" lvl="1" indent="-285744" defTabSz="914377">
              <a:lnSpc>
                <a:spcPct val="130000"/>
              </a:lnSpc>
              <a:buFont typeface="Wingdings" panose="05000000000000000000" pitchFamily="2" charset="2"/>
              <a:buChar char="p"/>
            </a:pPr>
            <a:endParaRPr lang="en-US" altLang="zh-CN" sz="2000" dirty="0">
              <a:solidFill>
                <a:srgbClr val="292934"/>
              </a:solidFill>
              <a:latin typeface="Arial"/>
              <a:ea typeface="微软雅黑" panose="020B0503020204020204" pitchFamily="34" charset="-122"/>
              <a:cs typeface="Arial"/>
              <a:sym typeface="Arial"/>
            </a:endParaRPr>
          </a:p>
          <a:p>
            <a:pPr marL="457189" lvl="1" defTabSz="914377">
              <a:lnSpc>
                <a:spcPct val="130000"/>
              </a:lnSpc>
            </a:pPr>
            <a:endParaRPr lang="en-US" altLang="zh-CN" sz="2000" dirty="0">
              <a:solidFill>
                <a:srgbClr val="292934"/>
              </a:solidFill>
              <a:latin typeface="Arial"/>
              <a:ea typeface="微软雅黑" panose="020B0503020204020204" pitchFamily="34" charset="-122"/>
              <a:cs typeface="Arial"/>
              <a:sym typeface="Arial"/>
            </a:endParaRPr>
          </a:p>
          <a:p>
            <a:pPr marL="457189" lvl="1" defTabSz="914377">
              <a:lnSpc>
                <a:spcPct val="130000"/>
              </a:lnSpc>
            </a:pPr>
            <a:endParaRPr lang="en-US" altLang="zh-CN" sz="2000" dirty="0">
              <a:solidFill>
                <a:srgbClr val="292934"/>
              </a:solidFill>
              <a:latin typeface="Arial"/>
              <a:ea typeface="微软雅黑" panose="020B0503020204020204" pitchFamily="34" charset="-122"/>
              <a:cs typeface="Arial"/>
              <a:sym typeface="Arial"/>
            </a:endParaRPr>
          </a:p>
          <a:p>
            <a:pPr marL="285744" indent="-285744" defTabSz="914377">
              <a:lnSpc>
                <a:spcPct val="130000"/>
              </a:lnSpc>
              <a:buFont typeface="Wingdings" panose="05000000000000000000" pitchFamily="2" charset="2"/>
              <a:buChar char="p"/>
            </a:pPr>
            <a:r>
              <a:rPr lang="en-US" altLang="zh-CN" sz="2400" dirty="0">
                <a:solidFill>
                  <a:srgbClr val="292934"/>
                </a:solidFill>
                <a:latin typeface="Arial"/>
                <a:ea typeface="微软雅黑" panose="020B0503020204020204" pitchFamily="34" charset="-122"/>
                <a:cs typeface="Arial"/>
                <a:sym typeface="Arial"/>
              </a:rPr>
              <a:t>Distribution V.S. plain vectors</a:t>
            </a:r>
          </a:p>
          <a:p>
            <a:pPr marL="742932" lvl="1" indent="-285744" defTabSz="914377">
              <a:lnSpc>
                <a:spcPct val="130000"/>
              </a:lnSpc>
              <a:buFont typeface="Wingdings" panose="05000000000000000000" pitchFamily="2" charset="2"/>
              <a:buChar char="p"/>
            </a:pPr>
            <a:r>
              <a:rPr lang="en-US" altLang="zh-CN" sz="2000" dirty="0">
                <a:solidFill>
                  <a:srgbClr val="292934"/>
                </a:solidFill>
                <a:latin typeface="Arial"/>
                <a:ea typeface="微软雅黑" panose="020B0503020204020204" pitchFamily="34" charset="-122"/>
                <a:cs typeface="Arial"/>
                <a:sym typeface="Arial"/>
              </a:rPr>
              <a:t>Plain vectors cannot adapt to such changes</a:t>
            </a:r>
          </a:p>
          <a:p>
            <a:pPr marL="742932" lvl="1" indent="-285744" defTabSz="914377">
              <a:lnSpc>
                <a:spcPct val="130000"/>
              </a:lnSpc>
              <a:buFont typeface="Wingdings" panose="05000000000000000000" pitchFamily="2" charset="2"/>
              <a:buChar char="p"/>
            </a:pPr>
            <a:r>
              <a:rPr lang="en-US" altLang="zh-CN" sz="2000" dirty="0">
                <a:solidFill>
                  <a:srgbClr val="292934"/>
                </a:solidFill>
                <a:latin typeface="Arial"/>
                <a:ea typeface="微软雅黑" panose="020B0503020204020204" pitchFamily="34" charset="-122"/>
                <a:cs typeface="Arial"/>
                <a:sym typeface="Arial"/>
              </a:rPr>
              <a:t>Variances can help to absorb the effects of adversarial changes</a:t>
            </a:r>
          </a:p>
          <a:p>
            <a:pPr marL="742932" lvl="1" indent="-285744" defTabSz="914377">
              <a:lnSpc>
                <a:spcPct val="130000"/>
              </a:lnSpc>
              <a:buFont typeface="Wingdings" panose="05000000000000000000" pitchFamily="2" charset="2"/>
              <a:buChar char="p"/>
            </a:pPr>
            <a:r>
              <a:rPr lang="en-US" altLang="zh-CN" sz="2000" dirty="0">
                <a:solidFill>
                  <a:srgbClr val="292934"/>
                </a:solidFill>
                <a:latin typeface="Arial"/>
                <a:ea typeface="华文新魏" panose="02010800040101010101" pitchFamily="2" charset="-122"/>
                <a:cs typeface="Arial"/>
                <a:sym typeface="Arial"/>
              </a:rPr>
              <a:t>Gaussian distributions -&gt; Hidden representations of nodes</a:t>
            </a:r>
            <a:endParaRPr lang="en-US" altLang="zh-CN" sz="2000" dirty="0">
              <a:solidFill>
                <a:srgbClr val="292934"/>
              </a:solidFill>
              <a:latin typeface="Arial"/>
              <a:ea typeface="微软雅黑" panose="020B0503020204020204" pitchFamily="34" charset="-122"/>
              <a:cs typeface="Arial"/>
              <a:sym typeface="Arial"/>
            </a:endParaRPr>
          </a:p>
          <a:p>
            <a:pPr marL="742932" lvl="1" indent="-285744" defTabSz="914377">
              <a:lnSpc>
                <a:spcPct val="130000"/>
              </a:lnSpc>
              <a:buFont typeface="Wingdings" panose="05000000000000000000" pitchFamily="2" charset="2"/>
              <a:buChar char="p"/>
            </a:pPr>
            <a:endParaRPr lang="en-US" altLang="zh-CN" sz="2000" dirty="0">
              <a:solidFill>
                <a:srgbClr val="292934"/>
              </a:solidFill>
              <a:latin typeface="Arial"/>
              <a:ea typeface="微软雅黑" panose="020B0503020204020204" pitchFamily="34" charset="-122"/>
              <a:cs typeface="Arial"/>
              <a:sym typeface="Arial"/>
            </a:endParaRPr>
          </a:p>
          <a:p>
            <a:pPr defTabSz="914377">
              <a:lnSpc>
                <a:spcPct val="130000"/>
              </a:lnSpc>
            </a:pPr>
            <a:r>
              <a:rPr lang="en-US" altLang="zh-CN" sz="2000" dirty="0">
                <a:solidFill>
                  <a:srgbClr val="292934"/>
                </a:solidFill>
                <a:latin typeface="Arial"/>
                <a:ea typeface="微软雅黑" panose="020B0503020204020204" pitchFamily="34" charset="-122"/>
                <a:cs typeface="Arial"/>
                <a:sym typeface="Arial"/>
              </a:rPr>
              <a:t> </a:t>
            </a:r>
          </a:p>
          <a:p>
            <a:pPr marL="457189" lvl="1" defTabSz="914377">
              <a:lnSpc>
                <a:spcPct val="130000"/>
              </a:lnSpc>
            </a:pPr>
            <a:endParaRPr lang="zh-CN" altLang="en-US" sz="1600" dirty="0">
              <a:solidFill>
                <a:srgbClr val="292934"/>
              </a:solidFill>
              <a:latin typeface="Arial"/>
              <a:ea typeface="华文楷体" panose="02010600040101010101" pitchFamily="2" charset="-122"/>
              <a:cs typeface="Arial"/>
              <a:sym typeface="Arial"/>
            </a:endParaRPr>
          </a:p>
        </p:txBody>
      </p:sp>
      <p:pic>
        <p:nvPicPr>
          <p:cNvPr id="2" name="图片 1"/>
          <p:cNvPicPr>
            <a:picLocks noChangeAspect="1"/>
          </p:cNvPicPr>
          <p:nvPr/>
        </p:nvPicPr>
        <p:blipFill>
          <a:blip r:embed="rId3"/>
          <a:stretch>
            <a:fillRect/>
          </a:stretch>
        </p:blipFill>
        <p:spPr>
          <a:xfrm>
            <a:off x="2927649" y="2634706"/>
            <a:ext cx="5952099" cy="1323991"/>
          </a:xfrm>
          <a:prstGeom prst="rect">
            <a:avLst/>
          </a:prstGeom>
        </p:spPr>
      </p:pic>
    </p:spTree>
    <p:extLst>
      <p:ext uri="{BB962C8B-B14F-4D97-AF65-F5344CB8AC3E}">
        <p14:creationId xmlns:p14="http://schemas.microsoft.com/office/powerpoint/2010/main" val="1318973928"/>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62FFD-B28F-FC48-8273-7402DE045281}"/>
              </a:ext>
            </a:extLst>
          </p:cNvPr>
          <p:cNvSpPr>
            <a:spLocks noGrp="1"/>
          </p:cNvSpPr>
          <p:nvPr>
            <p:ph type="title"/>
          </p:nvPr>
        </p:nvSpPr>
        <p:spPr>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Interpretability of network embedding</a:t>
            </a:r>
            <a:endParaRPr lang="en-US" sz="4267"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3" name="Content Placeholder 2">
            <a:extLst>
              <a:ext uri="{FF2B5EF4-FFF2-40B4-BE49-F238E27FC236}">
                <a16:creationId xmlns:a16="http://schemas.microsoft.com/office/drawing/2014/main" id="{FEA73048-FEAD-8F4A-8EE2-8A1F348748E8}"/>
              </a:ext>
            </a:extLst>
          </p:cNvPr>
          <p:cNvSpPr>
            <a:spLocks noGrp="1"/>
          </p:cNvSpPr>
          <p:nvPr>
            <p:ph idx="1"/>
          </p:nvPr>
        </p:nvSpPr>
        <p:spPr>
          <a:xfrm>
            <a:off x="335360" y="1402151"/>
            <a:ext cx="11521280" cy="1252373"/>
          </a:xfrm>
        </p:spPr>
        <p:txBody>
          <a:bodyPr>
            <a:normAutofit/>
          </a:bodyPr>
          <a:lstStyle/>
          <a:p>
            <a:pPr>
              <a:lnSpc>
                <a:spcPct val="100000"/>
              </a:lnSpc>
            </a:pPr>
            <a:r>
              <a:rPr lang="en-US" sz="2667" b="1" dirty="0">
                <a:solidFill>
                  <a:schemeClr val="tx1"/>
                </a:solidFill>
              </a:rPr>
              <a:t> A real-world graph is typically formed due to </a:t>
            </a:r>
            <a:r>
              <a:rPr lang="en-US" sz="2667" b="1" i="1" dirty="0">
                <a:solidFill>
                  <a:schemeClr val="tx1"/>
                </a:solidFill>
              </a:rPr>
              <a:t>many </a:t>
            </a:r>
            <a:r>
              <a:rPr lang="en-US" sz="2667" b="1" dirty="0">
                <a:solidFill>
                  <a:schemeClr val="tx1"/>
                </a:solidFill>
              </a:rPr>
              <a:t>latent factors.</a:t>
            </a:r>
          </a:p>
        </p:txBody>
      </p:sp>
      <p:grpSp>
        <p:nvGrpSpPr>
          <p:cNvPr id="18" name="Group 17">
            <a:extLst>
              <a:ext uri="{FF2B5EF4-FFF2-40B4-BE49-F238E27FC236}">
                <a16:creationId xmlns:a16="http://schemas.microsoft.com/office/drawing/2014/main" id="{2E3524C8-8963-4142-92EC-6A6547C60024}"/>
              </a:ext>
            </a:extLst>
          </p:cNvPr>
          <p:cNvGrpSpPr/>
          <p:nvPr/>
        </p:nvGrpSpPr>
        <p:grpSpPr>
          <a:xfrm>
            <a:off x="241301" y="2205003"/>
            <a:ext cx="5854699" cy="4519760"/>
            <a:chOff x="1826037" y="1326091"/>
            <a:chExt cx="6423625" cy="5424264"/>
          </a:xfrm>
        </p:grpSpPr>
        <p:grpSp>
          <p:nvGrpSpPr>
            <p:cNvPr id="16" name="Group 15">
              <a:extLst>
                <a:ext uri="{FF2B5EF4-FFF2-40B4-BE49-F238E27FC236}">
                  <a16:creationId xmlns:a16="http://schemas.microsoft.com/office/drawing/2014/main" id="{4D86F182-2230-D641-874E-1748A0EA75F6}"/>
                </a:ext>
              </a:extLst>
            </p:cNvPr>
            <p:cNvGrpSpPr/>
            <p:nvPr/>
          </p:nvGrpSpPr>
          <p:grpSpPr>
            <a:xfrm>
              <a:off x="1826037" y="1326091"/>
              <a:ext cx="6423625" cy="5424264"/>
              <a:chOff x="1745015" y="1268218"/>
              <a:chExt cx="6423625" cy="5424264"/>
            </a:xfrm>
          </p:grpSpPr>
          <p:grpSp>
            <p:nvGrpSpPr>
              <p:cNvPr id="6" name="组合 13">
                <a:extLst>
                  <a:ext uri="{FF2B5EF4-FFF2-40B4-BE49-F238E27FC236}">
                    <a16:creationId xmlns:a16="http://schemas.microsoft.com/office/drawing/2014/main" id="{8D58490E-C63C-1A4A-8CBB-D3B6A1C5F4A3}"/>
                  </a:ext>
                </a:extLst>
              </p:cNvPr>
              <p:cNvGrpSpPr/>
              <p:nvPr/>
            </p:nvGrpSpPr>
            <p:grpSpPr>
              <a:xfrm>
                <a:off x="1745015" y="1268218"/>
                <a:ext cx="6423625" cy="5424264"/>
                <a:chOff x="6602062" y="2215083"/>
                <a:chExt cx="4607626" cy="4031673"/>
              </a:xfrm>
            </p:grpSpPr>
            <p:pic>
              <p:nvPicPr>
                <p:cNvPr id="8" name="Picture 2" descr="http://static.squarespace.com/static/52e3ebf1e4b09c84c1c3cf86/52fbcbb2e4b01949904c301d/532752e2e4b0598c77645b96/1396271731460/Support.jpg?format=1000w">
                  <a:extLst>
                    <a:ext uri="{FF2B5EF4-FFF2-40B4-BE49-F238E27FC236}">
                      <a16:creationId xmlns:a16="http://schemas.microsoft.com/office/drawing/2014/main" id="{1FD1009D-B7AF-154B-9298-642D68ABE0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16" t="9942" r="6102"/>
                <a:stretch/>
              </p:blipFill>
              <p:spPr bwMode="auto">
                <a:xfrm>
                  <a:off x="6602062" y="2215083"/>
                  <a:ext cx="4607626" cy="403167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16">
                  <a:extLst>
                    <a:ext uri="{FF2B5EF4-FFF2-40B4-BE49-F238E27FC236}">
                      <a16:creationId xmlns:a16="http://schemas.microsoft.com/office/drawing/2014/main" id="{71395BEC-65BE-8743-8CDE-94EECFA80A03}"/>
                    </a:ext>
                  </a:extLst>
                </p:cNvPr>
                <p:cNvSpPr/>
                <p:nvPr/>
              </p:nvSpPr>
              <p:spPr>
                <a:xfrm>
                  <a:off x="7161413" y="2865237"/>
                  <a:ext cx="1221014" cy="323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b="1" dirty="0">
                      <a:solidFill>
                        <a:srgbClr val="292934"/>
                      </a:solidFill>
                      <a:latin typeface="Times New Roman" panose="02020603050405020304" pitchFamily="18" charset="0"/>
                      <a:ea typeface="华文新魏" panose="02010800040101010101" pitchFamily="2" charset="-122"/>
                      <a:cs typeface="Times New Roman" panose="02020603050405020304" pitchFamily="18" charset="0"/>
                      <a:sym typeface="Arial"/>
                    </a:rPr>
                    <a:t>Social Circles</a:t>
                  </a:r>
                  <a:endParaRPr lang="zh-CN" altLang="en-US" b="1" dirty="0">
                    <a:solidFill>
                      <a:srgbClr val="292934"/>
                    </a:solidFill>
                    <a:latin typeface="Times New Roman" panose="02020603050405020304" pitchFamily="18" charset="0"/>
                    <a:ea typeface="华文新魏" panose="02010800040101010101" pitchFamily="2" charset="-122"/>
                    <a:cs typeface="Times New Roman" panose="02020603050405020304" pitchFamily="18" charset="0"/>
                    <a:sym typeface="Arial"/>
                  </a:endParaRPr>
                </a:p>
              </p:txBody>
            </p:sp>
            <p:sp>
              <p:nvSpPr>
                <p:cNvPr id="10" name="矩形 17">
                  <a:extLst>
                    <a:ext uri="{FF2B5EF4-FFF2-40B4-BE49-F238E27FC236}">
                      <a16:creationId xmlns:a16="http://schemas.microsoft.com/office/drawing/2014/main" id="{028BF3F5-2AA7-FE45-89F5-CE0A135B2407}"/>
                    </a:ext>
                  </a:extLst>
                </p:cNvPr>
                <p:cNvSpPr/>
                <p:nvPr/>
              </p:nvSpPr>
              <p:spPr>
                <a:xfrm rot="308705">
                  <a:off x="7564373" y="2617561"/>
                  <a:ext cx="779963" cy="116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a:ea typeface="华文新魏" panose="02010800040101010101" pitchFamily="2" charset="-122"/>
                    <a:sym typeface="Arial"/>
                  </a:endParaRPr>
                </a:p>
              </p:txBody>
            </p:sp>
            <p:sp>
              <p:nvSpPr>
                <p:cNvPr id="11" name="矩形 18">
                  <a:extLst>
                    <a:ext uri="{FF2B5EF4-FFF2-40B4-BE49-F238E27FC236}">
                      <a16:creationId xmlns:a16="http://schemas.microsoft.com/office/drawing/2014/main" id="{E591BAC6-AFA3-6947-A237-17DF1312EE87}"/>
                    </a:ext>
                  </a:extLst>
                </p:cNvPr>
                <p:cNvSpPr/>
                <p:nvPr/>
              </p:nvSpPr>
              <p:spPr>
                <a:xfrm flipV="1">
                  <a:off x="6602063" y="2226968"/>
                  <a:ext cx="2646712" cy="125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a:ea typeface="华文新魏" panose="02010800040101010101" pitchFamily="2" charset="-122"/>
                    <a:sym typeface="Arial"/>
                  </a:endParaRPr>
                </a:p>
              </p:txBody>
            </p:sp>
          </p:grpSp>
          <p:sp>
            <p:nvSpPr>
              <p:cNvPr id="12" name="矩形 16">
                <a:extLst>
                  <a:ext uri="{FF2B5EF4-FFF2-40B4-BE49-F238E27FC236}">
                    <a16:creationId xmlns:a16="http://schemas.microsoft.com/office/drawing/2014/main" id="{E94F0B5A-3FA0-7E41-8E29-DAF69A87C35D}"/>
                  </a:ext>
                </a:extLst>
              </p:cNvPr>
              <p:cNvSpPr/>
              <p:nvPr/>
            </p:nvSpPr>
            <p:spPr>
              <a:xfrm rot="21236307">
                <a:off x="4510667" y="4020501"/>
                <a:ext cx="1519217" cy="322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1200" b="1" dirty="0">
                    <a:solidFill>
                      <a:srgbClr val="292934"/>
                    </a:solidFill>
                    <a:latin typeface="Times New Roman" panose="02020603050405020304" pitchFamily="18" charset="0"/>
                    <a:ea typeface="华文新魏" panose="02010800040101010101" pitchFamily="2" charset="-122"/>
                    <a:cs typeface="Times New Roman" panose="02020603050405020304" pitchFamily="18" charset="0"/>
                    <a:sym typeface="Arial"/>
                  </a:rPr>
                  <a:t>Different Factors</a:t>
                </a:r>
                <a:endParaRPr lang="zh-CN" altLang="en-US" sz="1200" b="1" dirty="0">
                  <a:solidFill>
                    <a:srgbClr val="292934"/>
                  </a:solidFill>
                  <a:latin typeface="Times New Roman" panose="02020603050405020304" pitchFamily="18" charset="0"/>
                  <a:ea typeface="华文新魏" panose="02010800040101010101" pitchFamily="2" charset="-122"/>
                  <a:cs typeface="Times New Roman" panose="02020603050405020304" pitchFamily="18" charset="0"/>
                  <a:sym typeface="Arial"/>
                </a:endParaRPr>
              </a:p>
            </p:txBody>
          </p:sp>
          <p:sp>
            <p:nvSpPr>
              <p:cNvPr id="13" name="矩形 16">
                <a:extLst>
                  <a:ext uri="{FF2B5EF4-FFF2-40B4-BE49-F238E27FC236}">
                    <a16:creationId xmlns:a16="http://schemas.microsoft.com/office/drawing/2014/main" id="{620D9D40-9D46-7E41-93A0-0A50B13B87C7}"/>
                  </a:ext>
                </a:extLst>
              </p:cNvPr>
              <p:cNvSpPr/>
              <p:nvPr/>
            </p:nvSpPr>
            <p:spPr>
              <a:xfrm rot="21236307">
                <a:off x="5379321" y="1670749"/>
                <a:ext cx="1140163" cy="590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200" b="1" dirty="0">
                  <a:solidFill>
                    <a:srgbClr val="292934"/>
                  </a:solidFill>
                  <a:latin typeface="Times New Roman" panose="02020603050405020304" pitchFamily="18" charset="0"/>
                  <a:ea typeface="华文新魏" panose="02010800040101010101" pitchFamily="2" charset="-122"/>
                  <a:cs typeface="Times New Roman" panose="02020603050405020304" pitchFamily="18" charset="0"/>
                  <a:sym typeface="Arial"/>
                </a:endParaRPr>
              </a:p>
            </p:txBody>
          </p:sp>
          <p:sp>
            <p:nvSpPr>
              <p:cNvPr id="14" name="矩形 16">
                <a:extLst>
                  <a:ext uri="{FF2B5EF4-FFF2-40B4-BE49-F238E27FC236}">
                    <a16:creationId xmlns:a16="http://schemas.microsoft.com/office/drawing/2014/main" id="{F2E70342-FE49-AE4B-B230-6087E2360ED4}"/>
                  </a:ext>
                </a:extLst>
              </p:cNvPr>
              <p:cNvSpPr/>
              <p:nvPr/>
            </p:nvSpPr>
            <p:spPr>
              <a:xfrm rot="21236307">
                <a:off x="6716492" y="2942672"/>
                <a:ext cx="1048600" cy="593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200" b="1" dirty="0">
                  <a:solidFill>
                    <a:srgbClr val="292934"/>
                  </a:solidFill>
                  <a:latin typeface="Times New Roman" panose="02020603050405020304" pitchFamily="18" charset="0"/>
                  <a:ea typeface="华文新魏" panose="02010800040101010101" pitchFamily="2" charset="-122"/>
                  <a:cs typeface="Times New Roman" panose="02020603050405020304" pitchFamily="18" charset="0"/>
                  <a:sym typeface="Arial"/>
                </a:endParaRPr>
              </a:p>
            </p:txBody>
          </p:sp>
          <p:sp>
            <p:nvSpPr>
              <p:cNvPr id="15" name="矩形 16">
                <a:extLst>
                  <a:ext uri="{FF2B5EF4-FFF2-40B4-BE49-F238E27FC236}">
                    <a16:creationId xmlns:a16="http://schemas.microsoft.com/office/drawing/2014/main" id="{23C2E206-F181-324D-B28B-D61E4CD8CE0D}"/>
                  </a:ext>
                </a:extLst>
              </p:cNvPr>
              <p:cNvSpPr/>
              <p:nvPr/>
            </p:nvSpPr>
            <p:spPr>
              <a:xfrm rot="722242">
                <a:off x="7090372" y="3126320"/>
                <a:ext cx="761847" cy="491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200" b="1" dirty="0">
                  <a:solidFill>
                    <a:srgbClr val="292934"/>
                  </a:solidFill>
                  <a:latin typeface="Times New Roman" panose="02020603050405020304" pitchFamily="18" charset="0"/>
                  <a:ea typeface="华文新魏" panose="02010800040101010101" pitchFamily="2" charset="-122"/>
                  <a:cs typeface="Times New Roman" panose="02020603050405020304" pitchFamily="18" charset="0"/>
                  <a:sym typeface="Arial"/>
                </a:endParaRPr>
              </a:p>
            </p:txBody>
          </p:sp>
        </p:grpSp>
        <p:sp>
          <p:nvSpPr>
            <p:cNvPr id="17" name="矩形 16">
              <a:extLst>
                <a:ext uri="{FF2B5EF4-FFF2-40B4-BE49-F238E27FC236}">
                  <a16:creationId xmlns:a16="http://schemas.microsoft.com/office/drawing/2014/main" id="{75E921AF-1EB3-934C-A9A1-0343F310B943}"/>
                </a:ext>
              </a:extLst>
            </p:cNvPr>
            <p:cNvSpPr/>
            <p:nvPr/>
          </p:nvSpPr>
          <p:spPr>
            <a:xfrm rot="444566">
              <a:off x="3171291" y="1835907"/>
              <a:ext cx="990519" cy="19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sz="1400" b="1" dirty="0">
                  <a:solidFill>
                    <a:srgbClr val="292934"/>
                  </a:solidFill>
                  <a:latin typeface="Times New Roman" panose="02020603050405020304" pitchFamily="18" charset="0"/>
                  <a:ea typeface="华文新魏" panose="02010800040101010101" pitchFamily="2" charset="-122"/>
                  <a:cs typeface="Times New Roman" panose="02020603050405020304" pitchFamily="18" charset="0"/>
                  <a:sym typeface="Arial"/>
                </a:rPr>
                <a:t>Example</a:t>
              </a:r>
              <a:endParaRPr lang="zh-CN" altLang="en-US" sz="1400" b="1" dirty="0">
                <a:solidFill>
                  <a:srgbClr val="292934"/>
                </a:solidFill>
                <a:latin typeface="Times New Roman" panose="02020603050405020304" pitchFamily="18" charset="0"/>
                <a:ea typeface="华文新魏" panose="02010800040101010101" pitchFamily="2" charset="-122"/>
                <a:cs typeface="Times New Roman" panose="02020603050405020304" pitchFamily="18" charset="0"/>
                <a:sym typeface="Arial"/>
              </a:endParaRPr>
            </a:p>
          </p:txBody>
        </p:sp>
      </p:grpSp>
      <p:sp>
        <p:nvSpPr>
          <p:cNvPr id="19" name="Content Placeholder 2">
            <a:extLst>
              <a:ext uri="{FF2B5EF4-FFF2-40B4-BE49-F238E27FC236}">
                <a16:creationId xmlns:a16="http://schemas.microsoft.com/office/drawing/2014/main" id="{E8CA0976-FE60-C24D-A876-B603D73276DE}"/>
              </a:ext>
            </a:extLst>
          </p:cNvPr>
          <p:cNvSpPr txBox="1">
            <a:spLocks/>
          </p:cNvSpPr>
          <p:nvPr/>
        </p:nvSpPr>
        <p:spPr>
          <a:xfrm>
            <a:off x="6243388" y="2417019"/>
            <a:ext cx="5760640" cy="4022184"/>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tx1"/>
              </a:buClr>
              <a:buSzPct val="85000"/>
              <a:buFont typeface="Wingdings" panose="05000000000000000000" pitchFamily="2" charset="2"/>
              <a:buChar char="p"/>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tx1"/>
              </a:buClr>
              <a:buSzPct val="85000"/>
              <a:buFont typeface="Wingdings" panose="05000000000000000000" pitchFamily="2" charset="2"/>
              <a:buChar char="p"/>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tx1"/>
              </a:buClr>
              <a:buSzPct val="90000"/>
              <a:buFont typeface="Wingdings" panose="05000000000000000000" pitchFamily="2" charset="2"/>
              <a:buChar char="p"/>
              <a:defRPr sz="2400" kern="1200">
                <a:solidFill>
                  <a:schemeClr val="tx1"/>
                </a:solidFill>
                <a:latin typeface="+mn-lt"/>
                <a:ea typeface="+mn-ea"/>
                <a:cs typeface="+mn-cs"/>
              </a:defRPr>
            </a:lvl3pPr>
            <a:lvl4pPr marL="1005840" indent="-182880" algn="l" defTabSz="914400" rtl="0" eaLnBrk="1" latinLnBrk="0" hangingPunct="1">
              <a:spcBef>
                <a:spcPct val="20000"/>
              </a:spcBef>
              <a:buClr>
                <a:schemeClr val="tx1"/>
              </a:buClr>
              <a:buFont typeface="Wingdings" panose="05000000000000000000" pitchFamily="2" charset="2"/>
              <a:buChar char="p"/>
              <a:defRPr sz="2400" kern="1200">
                <a:solidFill>
                  <a:schemeClr val="tx1"/>
                </a:solidFill>
                <a:latin typeface="+mn-lt"/>
                <a:ea typeface="+mn-ea"/>
                <a:cs typeface="+mn-cs"/>
              </a:defRPr>
            </a:lvl4pPr>
            <a:lvl5pPr marL="1188720" indent="-137160" algn="l" defTabSz="914400" rtl="0" eaLnBrk="1" latinLnBrk="0" hangingPunct="1">
              <a:spcBef>
                <a:spcPct val="20000"/>
              </a:spcBef>
              <a:buClr>
                <a:schemeClr val="tx1"/>
              </a:buClr>
              <a:buSzPct val="100000"/>
              <a:buFont typeface="Wingdings" panose="05000000000000000000" pitchFamily="2" charset="2"/>
              <a:buChar char="p"/>
              <a:defRPr sz="2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82875" indent="-182875" defTabSz="914377">
              <a:buClr>
                <a:srgbClr val="292934"/>
              </a:buClr>
            </a:pPr>
            <a:r>
              <a:rPr lang="en-US" dirty="0">
                <a:solidFill>
                  <a:srgbClr val="292934"/>
                </a:solidFill>
                <a:latin typeface="Arial"/>
                <a:sym typeface="Arial"/>
              </a:rPr>
              <a:t> Existing GNNs/GCNs: </a:t>
            </a:r>
          </a:p>
          <a:p>
            <a:pPr marL="731502" lvl="2" indent="-182875" defTabSz="914377">
              <a:buClr>
                <a:srgbClr val="292934"/>
              </a:buClr>
            </a:pPr>
            <a:r>
              <a:rPr lang="en-US" dirty="0">
                <a:solidFill>
                  <a:srgbClr val="292934"/>
                </a:solidFill>
                <a:latin typeface="Arial"/>
                <a:sym typeface="Arial"/>
              </a:rPr>
              <a:t> A holistic approach, that takes in the </a:t>
            </a:r>
            <a:r>
              <a:rPr lang="en-US" i="1" dirty="0">
                <a:solidFill>
                  <a:srgbClr val="292934"/>
                </a:solidFill>
                <a:latin typeface="Arial"/>
                <a:sym typeface="Arial"/>
              </a:rPr>
              <a:t>whole</a:t>
            </a:r>
            <a:r>
              <a:rPr lang="en-US" dirty="0">
                <a:solidFill>
                  <a:srgbClr val="292934"/>
                </a:solidFill>
                <a:latin typeface="Arial"/>
                <a:sym typeface="Arial"/>
              </a:rPr>
              <a:t> neighborhood to produce a </a:t>
            </a:r>
            <a:r>
              <a:rPr lang="en-US" i="1" dirty="0">
                <a:solidFill>
                  <a:srgbClr val="292934"/>
                </a:solidFill>
                <a:latin typeface="Arial"/>
                <a:sym typeface="Arial"/>
              </a:rPr>
              <a:t>single</a:t>
            </a:r>
            <a:r>
              <a:rPr lang="en-US" dirty="0">
                <a:solidFill>
                  <a:srgbClr val="292934"/>
                </a:solidFill>
                <a:latin typeface="Arial"/>
                <a:sym typeface="Arial"/>
              </a:rPr>
              <a:t> node representation.</a:t>
            </a:r>
          </a:p>
          <a:p>
            <a:pPr marL="731502" lvl="2" indent="-182875" defTabSz="914377">
              <a:buClr>
                <a:srgbClr val="292934"/>
              </a:buClr>
            </a:pPr>
            <a:endParaRPr lang="en-US" dirty="0">
              <a:solidFill>
                <a:srgbClr val="292934"/>
              </a:solidFill>
              <a:latin typeface="Arial"/>
              <a:sym typeface="Arial"/>
            </a:endParaRPr>
          </a:p>
          <a:p>
            <a:pPr marL="182875" indent="-182875" defTabSz="914377">
              <a:buClr>
                <a:srgbClr val="292934"/>
              </a:buClr>
            </a:pPr>
            <a:r>
              <a:rPr lang="en-US" dirty="0">
                <a:solidFill>
                  <a:srgbClr val="292934"/>
                </a:solidFill>
                <a:latin typeface="Arial"/>
                <a:sym typeface="Arial"/>
              </a:rPr>
              <a:t> We suggest:</a:t>
            </a:r>
          </a:p>
          <a:p>
            <a:pPr marL="731502" lvl="2" indent="-182875" defTabSz="914377">
              <a:buClr>
                <a:srgbClr val="292934"/>
              </a:buClr>
            </a:pPr>
            <a:r>
              <a:rPr lang="en-US" dirty="0">
                <a:solidFill>
                  <a:srgbClr val="292934"/>
                </a:solidFill>
                <a:latin typeface="Arial"/>
                <a:sym typeface="Arial"/>
              </a:rPr>
              <a:t> To disentangle the latent factors. </a:t>
            </a:r>
            <a:r>
              <a:rPr lang="en-US" sz="1400" dirty="0">
                <a:solidFill>
                  <a:srgbClr val="292934"/>
                </a:solidFill>
                <a:latin typeface="Arial"/>
                <a:sym typeface="Arial"/>
              </a:rPr>
              <a:t>(By segmenting the heterogeneous parts, and learning multiple factor-specific representations for a node.)</a:t>
            </a:r>
          </a:p>
          <a:p>
            <a:pPr marL="731502" lvl="2" indent="-182875" defTabSz="914377">
              <a:buClr>
                <a:srgbClr val="292934"/>
              </a:buClr>
            </a:pPr>
            <a:r>
              <a:rPr lang="en-US" dirty="0">
                <a:solidFill>
                  <a:srgbClr val="292934"/>
                </a:solidFill>
                <a:latin typeface="Arial"/>
                <a:sym typeface="Arial"/>
              </a:rPr>
              <a:t> Robustness</a:t>
            </a:r>
            <a:r>
              <a:rPr lang="en-US" sz="1500" dirty="0">
                <a:solidFill>
                  <a:srgbClr val="292934"/>
                </a:solidFill>
                <a:latin typeface="Arial"/>
                <a:sym typeface="Arial"/>
              </a:rPr>
              <a:t> </a:t>
            </a:r>
            <a:r>
              <a:rPr lang="en-US" sz="1400" dirty="0">
                <a:solidFill>
                  <a:srgbClr val="292934"/>
                </a:solidFill>
                <a:latin typeface="Arial"/>
                <a:sym typeface="Arial"/>
              </a:rPr>
              <a:t>(e.g., not overreact to an irrelevant factor) </a:t>
            </a:r>
            <a:r>
              <a:rPr lang="en-US" dirty="0">
                <a:solidFill>
                  <a:srgbClr val="292934"/>
                </a:solidFill>
                <a:latin typeface="Arial"/>
                <a:sym typeface="Arial"/>
              </a:rPr>
              <a:t>&amp; Interpretability. </a:t>
            </a:r>
          </a:p>
        </p:txBody>
      </p:sp>
    </p:spTree>
    <p:extLst>
      <p:ext uri="{BB962C8B-B14F-4D97-AF65-F5344CB8AC3E}">
        <p14:creationId xmlns:p14="http://schemas.microsoft.com/office/powerpoint/2010/main" val="324917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2385-71DF-E34C-8F6D-202C62993A86}"/>
              </a:ext>
            </a:extLst>
          </p:cNvPr>
          <p:cNvSpPr>
            <a:spLocks noGrp="1"/>
          </p:cNvSpPr>
          <p:nvPr>
            <p:ph type="title"/>
          </p:nvPr>
        </p:nvSpPr>
        <p:spPr>
          <a:noFill/>
          <a:ln>
            <a:noFill/>
          </a:ln>
        </p:spPr>
        <p:txBody>
          <a:bodyPr spcFirstLastPara="1" vert="horz" wrap="square" lIns="91440" tIns="45720" rIns="91440" bIns="45720" rtlCol="0" anchor="ctr" anchorCtr="0">
            <a:normAutofit fontScale="90000"/>
          </a:bodyPr>
          <a:lstStyle/>
          <a:p>
            <a:pPr algn="ctr" defTabSz="914377">
              <a:lnSpc>
                <a:spcPct val="90000"/>
              </a:lnSpc>
              <a:spcBef>
                <a:spcPct val="0"/>
              </a:spcBef>
              <a:buClrTx/>
            </a:pPr>
            <a:r>
              <a:rPr lang="en-US" sz="4267" b="1" kern="1200" dirty="0">
                <a:solidFill>
                  <a:srgbClr val="7030A0"/>
                </a:solidFill>
                <a:latin typeface="微软雅黑" panose="020B0503020204020204" pitchFamily="34" charset="-122"/>
                <a:ea typeface="微软雅黑" panose="020B0503020204020204" pitchFamily="34" charset="-122"/>
                <a:cs typeface="+mj-cs"/>
              </a:rPr>
              <a:t>Results: Correlations between the Neurons</a:t>
            </a:r>
          </a:p>
        </p:txBody>
      </p:sp>
      <p:pic>
        <p:nvPicPr>
          <p:cNvPr id="6" name="Picture 5">
            <a:extLst>
              <a:ext uri="{FF2B5EF4-FFF2-40B4-BE49-F238E27FC236}">
                <a16:creationId xmlns:a16="http://schemas.microsoft.com/office/drawing/2014/main" id="{BBCDC9CB-06F8-F144-997B-7A580BA46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763" y="1868992"/>
            <a:ext cx="4546600" cy="3505200"/>
          </a:xfrm>
          <a:prstGeom prst="rect">
            <a:avLst/>
          </a:prstGeom>
        </p:spPr>
      </p:pic>
      <p:pic>
        <p:nvPicPr>
          <p:cNvPr id="8" name="Picture 7">
            <a:extLst>
              <a:ext uri="{FF2B5EF4-FFF2-40B4-BE49-F238E27FC236}">
                <a16:creationId xmlns:a16="http://schemas.microsoft.com/office/drawing/2014/main" id="{3B7F0DD7-3AF9-5A48-BE72-694FF8CC7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60" y="1868992"/>
            <a:ext cx="4546600" cy="3505200"/>
          </a:xfrm>
          <a:prstGeom prst="rect">
            <a:avLst/>
          </a:prstGeom>
        </p:spPr>
      </p:pic>
      <p:pic>
        <p:nvPicPr>
          <p:cNvPr id="14" name="Picture 13">
            <a:extLst>
              <a:ext uri="{FF2B5EF4-FFF2-40B4-BE49-F238E27FC236}">
                <a16:creationId xmlns:a16="http://schemas.microsoft.com/office/drawing/2014/main" id="{2E1FDD13-0805-284F-8FDC-24AA61BBB4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9425" y="5409528"/>
            <a:ext cx="954777" cy="299427"/>
          </a:xfrm>
          <a:prstGeom prst="rect">
            <a:avLst/>
          </a:prstGeom>
        </p:spPr>
      </p:pic>
      <p:pic>
        <p:nvPicPr>
          <p:cNvPr id="16" name="Picture 15">
            <a:extLst>
              <a:ext uri="{FF2B5EF4-FFF2-40B4-BE49-F238E27FC236}">
                <a16:creationId xmlns:a16="http://schemas.microsoft.com/office/drawing/2014/main" id="{E58C5C7E-22F0-2C43-8E61-7956CAC76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4759" y="5409528"/>
            <a:ext cx="2700604" cy="299427"/>
          </a:xfrm>
          <a:prstGeom prst="rect">
            <a:avLst/>
          </a:prstGeom>
        </p:spPr>
      </p:pic>
    </p:spTree>
    <p:extLst>
      <p:ext uri="{BB962C8B-B14F-4D97-AF65-F5344CB8AC3E}">
        <p14:creationId xmlns:p14="http://schemas.microsoft.com/office/powerpoint/2010/main" val="403486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84" y="593367"/>
            <a:ext cx="11944483" cy="763600"/>
          </a:xfrm>
          <a:noFill/>
          <a:ln>
            <a:noFill/>
          </a:ln>
        </p:spPr>
        <p:txBody>
          <a:bodyPr spcFirstLastPara="1" vert="horz" wrap="square" lIns="91440" tIns="45720" rIns="91440" bIns="45720" rtlCol="0" anchor="ctr" anchorCtr="0">
            <a:normAutofit fontScale="90000"/>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Why is graph and network mining challenging?</a:t>
            </a:r>
            <a:endParaRPr lang="en-US" sz="4267" b="1" kern="1200" dirty="0">
              <a:solidFill>
                <a:srgbClr val="7030A0"/>
              </a:solidFill>
              <a:latin typeface="微软雅黑" panose="020B0503020204020204" pitchFamily="34" charset="-122"/>
              <a:ea typeface="微软雅黑" panose="020B0503020204020204" pitchFamily="34" charset="-122"/>
              <a:cs typeface="+mj-cs"/>
            </a:endParaRPr>
          </a:p>
        </p:txBody>
      </p:sp>
      <p:sp>
        <p:nvSpPr>
          <p:cNvPr id="8" name="Content Placeholder 7"/>
          <p:cNvSpPr>
            <a:spLocks noGrp="1"/>
          </p:cNvSpPr>
          <p:nvPr>
            <p:ph idx="1"/>
          </p:nvPr>
        </p:nvSpPr>
        <p:spPr/>
        <p:txBody>
          <a:bodyPr>
            <a:normAutofit/>
          </a:bodyPr>
          <a:lstStyle/>
          <a:p>
            <a:r>
              <a:rPr lang="en-CA" altLang="zh-CN" sz="2667" dirty="0">
                <a:solidFill>
                  <a:schemeClr val="tx1"/>
                </a:solidFill>
              </a:rPr>
              <a:t>Key assumptions in</a:t>
            </a:r>
            <a:r>
              <a:rPr lang="en-US" altLang="zh-CN" sz="2667" dirty="0">
                <a:solidFill>
                  <a:schemeClr val="tx1"/>
                </a:solidFill>
              </a:rPr>
              <a:t> efficient data processing</a:t>
            </a:r>
          </a:p>
          <a:p>
            <a:pPr lvl="1">
              <a:spcBef>
                <a:spcPts val="800"/>
              </a:spcBef>
            </a:pPr>
            <a:r>
              <a:rPr lang="en-US" altLang="zh-CN" sz="2400" dirty="0">
                <a:solidFill>
                  <a:schemeClr val="tx1"/>
                </a:solidFill>
              </a:rPr>
              <a:t>Well structured</a:t>
            </a:r>
            <a:r>
              <a:rPr lang="zh-CN" altLang="en-US" sz="2400" dirty="0">
                <a:solidFill>
                  <a:schemeClr val="tx1"/>
                </a:solidFill>
              </a:rPr>
              <a:t> </a:t>
            </a:r>
            <a:r>
              <a:rPr lang="en-US" altLang="zh-CN" sz="2400" dirty="0">
                <a:solidFill>
                  <a:schemeClr val="tx1"/>
                </a:solidFill>
              </a:rPr>
              <a:t>data</a:t>
            </a:r>
          </a:p>
          <a:p>
            <a:pPr lvl="1">
              <a:spcBef>
                <a:spcPts val="800"/>
              </a:spcBef>
            </a:pPr>
            <a:r>
              <a:rPr lang="en-CA" sz="2400" dirty="0">
                <a:solidFill>
                  <a:schemeClr val="tx1"/>
                </a:solidFill>
              </a:rPr>
              <a:t>Synchronized</a:t>
            </a:r>
            <a:endParaRPr lang="en-US" sz="2400" dirty="0">
              <a:solidFill>
                <a:schemeClr val="tx1"/>
              </a:solidFill>
            </a:endParaRPr>
          </a:p>
          <a:p>
            <a:pPr>
              <a:spcBef>
                <a:spcPts val="1600"/>
              </a:spcBef>
            </a:pPr>
            <a:r>
              <a:rPr lang="en-US" sz="2667" dirty="0">
                <a:solidFill>
                  <a:schemeClr val="tx1"/>
                </a:solidFill>
              </a:rPr>
              <a:t>Challenges in graph and network data</a:t>
            </a:r>
          </a:p>
          <a:p>
            <a:pPr lvl="1">
              <a:spcBef>
                <a:spcPts val="800"/>
              </a:spcBef>
            </a:pPr>
            <a:r>
              <a:rPr lang="en-US" sz="2400" dirty="0">
                <a:solidFill>
                  <a:schemeClr val="tx1"/>
                </a:solidFill>
              </a:rPr>
              <a:t>Some basic structures, but many unstructured elements</a:t>
            </a:r>
          </a:p>
          <a:p>
            <a:pPr lvl="1">
              <a:spcBef>
                <a:spcPts val="800"/>
              </a:spcBef>
            </a:pPr>
            <a:r>
              <a:rPr lang="en-US" sz="2400" dirty="0">
                <a:solidFill>
                  <a:schemeClr val="tx1"/>
                </a:solidFill>
              </a:rPr>
              <a:t>Asynchronous </a:t>
            </a:r>
          </a:p>
        </p:txBody>
      </p:sp>
    </p:spTree>
    <p:extLst>
      <p:ext uri="{BB962C8B-B14F-4D97-AF65-F5344CB8AC3E}">
        <p14:creationId xmlns:p14="http://schemas.microsoft.com/office/powerpoint/2010/main" val="29014945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a:solidFill>
                  <a:srgbClr val="7030A0"/>
                </a:solidFill>
                <a:latin typeface="微软雅黑" panose="020B0503020204020204" pitchFamily="34" charset="-122"/>
                <a:ea typeface="微软雅黑" panose="020B0503020204020204" pitchFamily="34" charset="-122"/>
                <a:cs typeface="+mj-cs"/>
              </a:rPr>
              <a:t>Applicability of network embedding</a:t>
            </a:r>
            <a:endParaRPr lang="zh-CN" altLang="en-US" sz="4267" b="1" kern="1200" dirty="0">
              <a:solidFill>
                <a:srgbClr val="7030A0"/>
              </a:solidFill>
              <a:latin typeface="微软雅黑" panose="020B0503020204020204" pitchFamily="34" charset="-122"/>
              <a:ea typeface="微软雅黑" panose="020B0503020204020204" pitchFamily="34" charset="-122"/>
              <a:cs typeface="+mj-cs"/>
            </a:endParaRPr>
          </a:p>
        </p:txBody>
      </p:sp>
      <p:pic>
        <p:nvPicPr>
          <p:cNvPr id="5" name="图片 4"/>
          <p:cNvPicPr>
            <a:picLocks noChangeAspect="1"/>
          </p:cNvPicPr>
          <p:nvPr/>
        </p:nvPicPr>
        <p:blipFill>
          <a:blip r:embed="rId3"/>
          <a:stretch>
            <a:fillRect/>
          </a:stretch>
        </p:blipFill>
        <p:spPr>
          <a:xfrm>
            <a:off x="2291718" y="1628800"/>
            <a:ext cx="1422575" cy="1008112"/>
          </a:xfrm>
          <a:prstGeom prst="rect">
            <a:avLst/>
          </a:prstGeom>
        </p:spPr>
      </p:pic>
      <p:grpSp>
        <p:nvGrpSpPr>
          <p:cNvPr id="6" name="组合 5"/>
          <p:cNvGrpSpPr>
            <a:grpSpLocks noChangeAspect="1"/>
          </p:cNvGrpSpPr>
          <p:nvPr/>
        </p:nvGrpSpPr>
        <p:grpSpPr>
          <a:xfrm>
            <a:off x="3338537" y="3030761"/>
            <a:ext cx="2241041" cy="670879"/>
            <a:chOff x="1273736" y="1749162"/>
            <a:chExt cx="5283399" cy="1581641"/>
          </a:xfrm>
        </p:grpSpPr>
        <p:sp>
          <p:nvSpPr>
            <p:cNvPr id="7" name="椭圆 6"/>
            <p:cNvSpPr>
              <a:spLocks noChangeAspect="1"/>
            </p:cNvSpPr>
            <p:nvPr/>
          </p:nvSpPr>
          <p:spPr>
            <a:xfrm>
              <a:off x="1928912" y="2140440"/>
              <a:ext cx="288000" cy="288000"/>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altLang="zh-CN" dirty="0">
                  <a:solidFill>
                    <a:srgbClr val="292934"/>
                  </a:solidFill>
                  <a:latin typeface="Arial"/>
                  <a:ea typeface="华文新魏" panose="02010800040101010101" pitchFamily="2" charset="-122"/>
                  <a:sym typeface="Arial"/>
                </a:rPr>
                <a:t>1</a:t>
              </a:r>
              <a:endParaRPr lang="zh-CN" altLang="en-US" dirty="0">
                <a:solidFill>
                  <a:srgbClr val="292934"/>
                </a:solidFill>
                <a:latin typeface="Arial"/>
                <a:ea typeface="华文新魏" panose="02010800040101010101" pitchFamily="2" charset="-122"/>
                <a:sym typeface="Arial"/>
              </a:endParaRPr>
            </a:p>
          </p:txBody>
        </p:sp>
        <p:sp>
          <p:nvSpPr>
            <p:cNvPr id="8" name="椭圆 7"/>
            <p:cNvSpPr>
              <a:spLocks noChangeAspect="1"/>
            </p:cNvSpPr>
            <p:nvPr/>
          </p:nvSpPr>
          <p:spPr>
            <a:xfrm>
              <a:off x="5518261" y="2263750"/>
              <a:ext cx="288000" cy="288000"/>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altLang="zh-CN" dirty="0">
                  <a:solidFill>
                    <a:srgbClr val="292934"/>
                  </a:solidFill>
                  <a:latin typeface="Arial"/>
                  <a:ea typeface="华文新魏" panose="02010800040101010101" pitchFamily="2" charset="-122"/>
                  <a:sym typeface="Arial"/>
                </a:rPr>
                <a:t>2</a:t>
              </a:r>
              <a:endParaRPr lang="zh-CN" altLang="en-US" dirty="0">
                <a:solidFill>
                  <a:srgbClr val="292934"/>
                </a:solidFill>
                <a:latin typeface="Arial"/>
                <a:ea typeface="华文新魏" panose="02010800040101010101" pitchFamily="2" charset="-122"/>
                <a:sym typeface="Arial"/>
              </a:endParaRPr>
            </a:p>
          </p:txBody>
        </p:sp>
        <p:sp>
          <p:nvSpPr>
            <p:cNvPr id="9" name="椭圆 8"/>
            <p:cNvSpPr>
              <a:spLocks noChangeAspect="1"/>
            </p:cNvSpPr>
            <p:nvPr/>
          </p:nvSpPr>
          <p:spPr>
            <a:xfrm>
              <a:off x="6167312" y="2759475"/>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altLang="zh-CN" dirty="0">
                  <a:solidFill>
                    <a:srgbClr val="292934"/>
                  </a:solidFill>
                  <a:latin typeface="Arial"/>
                  <a:ea typeface="华文新魏" panose="02010800040101010101" pitchFamily="2" charset="-122"/>
                  <a:sym typeface="Arial"/>
                </a:rPr>
                <a:t>6</a:t>
              </a:r>
              <a:endParaRPr lang="zh-CN" altLang="en-US" dirty="0">
                <a:solidFill>
                  <a:srgbClr val="292934"/>
                </a:solidFill>
                <a:latin typeface="Arial"/>
                <a:ea typeface="华文新魏" panose="02010800040101010101" pitchFamily="2" charset="-122"/>
                <a:sym typeface="Arial"/>
              </a:endParaRPr>
            </a:p>
          </p:txBody>
        </p:sp>
        <p:sp>
          <p:nvSpPr>
            <p:cNvPr id="10" name="椭圆 9"/>
            <p:cNvSpPr>
              <a:spLocks noChangeAspect="1"/>
            </p:cNvSpPr>
            <p:nvPr/>
          </p:nvSpPr>
          <p:spPr>
            <a:xfrm>
              <a:off x="4327747" y="1936794"/>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zh-CN" altLang="en-US" dirty="0">
                <a:solidFill>
                  <a:srgbClr val="FFFFFF"/>
                </a:solidFill>
                <a:latin typeface="Arial"/>
                <a:ea typeface="华文新魏" panose="02010800040101010101" pitchFamily="2" charset="-122"/>
                <a:sym typeface="Arial"/>
              </a:endParaRPr>
            </a:p>
          </p:txBody>
        </p:sp>
        <p:sp>
          <p:nvSpPr>
            <p:cNvPr id="11" name="椭圆 10"/>
            <p:cNvSpPr>
              <a:spLocks noChangeAspect="1"/>
            </p:cNvSpPr>
            <p:nvPr/>
          </p:nvSpPr>
          <p:spPr>
            <a:xfrm>
              <a:off x="1273736" y="1969672"/>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altLang="zh-CN" dirty="0">
                  <a:solidFill>
                    <a:srgbClr val="292934"/>
                  </a:solidFill>
                  <a:latin typeface="Arial"/>
                  <a:ea typeface="华文新魏" panose="02010800040101010101" pitchFamily="2" charset="-122"/>
                  <a:sym typeface="Arial"/>
                </a:rPr>
                <a:t>3</a:t>
              </a:r>
              <a:endParaRPr lang="zh-CN" altLang="en-US" dirty="0">
                <a:solidFill>
                  <a:srgbClr val="292934"/>
                </a:solidFill>
                <a:latin typeface="Arial"/>
                <a:ea typeface="华文新魏" panose="02010800040101010101" pitchFamily="2" charset="-122"/>
                <a:sym typeface="Arial"/>
              </a:endParaRPr>
            </a:p>
          </p:txBody>
        </p:sp>
        <p:sp>
          <p:nvSpPr>
            <p:cNvPr id="12" name="椭圆 11"/>
            <p:cNvSpPr>
              <a:spLocks noChangeAspect="1"/>
            </p:cNvSpPr>
            <p:nvPr/>
          </p:nvSpPr>
          <p:spPr>
            <a:xfrm>
              <a:off x="3167236" y="190615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zh-CN" altLang="en-US" dirty="0">
                <a:solidFill>
                  <a:srgbClr val="FFFFFF"/>
                </a:solidFill>
                <a:latin typeface="Arial"/>
                <a:ea typeface="华文新魏" panose="02010800040101010101" pitchFamily="2" charset="-122"/>
                <a:sym typeface="Arial"/>
              </a:endParaRPr>
            </a:p>
          </p:txBody>
        </p:sp>
        <p:sp>
          <p:nvSpPr>
            <p:cNvPr id="13" name="椭圆 12"/>
            <p:cNvSpPr>
              <a:spLocks noChangeAspect="1"/>
            </p:cNvSpPr>
            <p:nvPr/>
          </p:nvSpPr>
          <p:spPr>
            <a:xfrm>
              <a:off x="1419420" y="2640927"/>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altLang="zh-CN" dirty="0">
                  <a:solidFill>
                    <a:srgbClr val="292934"/>
                  </a:solidFill>
                  <a:latin typeface="Arial"/>
                  <a:ea typeface="华文新魏" panose="02010800040101010101" pitchFamily="2" charset="-122"/>
                  <a:sym typeface="Arial"/>
                </a:rPr>
                <a:t>4</a:t>
              </a:r>
              <a:endParaRPr lang="zh-CN" altLang="en-US" dirty="0">
                <a:solidFill>
                  <a:srgbClr val="292934"/>
                </a:solidFill>
                <a:latin typeface="Arial"/>
                <a:ea typeface="华文新魏" panose="02010800040101010101" pitchFamily="2" charset="-122"/>
                <a:sym typeface="Arial"/>
              </a:endParaRPr>
            </a:p>
          </p:txBody>
        </p:sp>
        <p:cxnSp>
          <p:nvCxnSpPr>
            <p:cNvPr id="14" name="直接连接符 13"/>
            <p:cNvCxnSpPr>
              <a:stCxn id="7" idx="1"/>
              <a:endCxn id="11" idx="6"/>
            </p:cNvCxnSpPr>
            <p:nvPr/>
          </p:nvCxnSpPr>
          <p:spPr>
            <a:xfrm flipH="1" flipV="1">
              <a:off x="1561736" y="2113672"/>
              <a:ext cx="409353" cy="689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3" idx="7"/>
              <a:endCxn id="7" idx="3"/>
            </p:cNvCxnSpPr>
            <p:nvPr/>
          </p:nvCxnSpPr>
          <p:spPr>
            <a:xfrm flipV="1">
              <a:off x="1665243" y="2386263"/>
              <a:ext cx="305846" cy="2968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5"/>
              <a:endCxn id="9" idx="1"/>
            </p:cNvCxnSpPr>
            <p:nvPr/>
          </p:nvCxnSpPr>
          <p:spPr>
            <a:xfrm>
              <a:off x="5764084" y="2509573"/>
              <a:ext cx="445405" cy="2920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2"/>
              <a:endCxn id="8" idx="7"/>
            </p:cNvCxnSpPr>
            <p:nvPr/>
          </p:nvCxnSpPr>
          <p:spPr>
            <a:xfrm flipH="1">
              <a:off x="5764084" y="2038617"/>
              <a:ext cx="505051" cy="267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a:spLocks noChangeAspect="1"/>
            </p:cNvSpPr>
            <p:nvPr/>
          </p:nvSpPr>
          <p:spPr>
            <a:xfrm>
              <a:off x="6269135" y="1894617"/>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altLang="zh-CN" dirty="0">
                  <a:solidFill>
                    <a:srgbClr val="292934"/>
                  </a:solidFill>
                  <a:latin typeface="Arial"/>
                  <a:ea typeface="华文新魏" panose="02010800040101010101" pitchFamily="2" charset="-122"/>
                  <a:sym typeface="Arial"/>
                </a:rPr>
                <a:t>5</a:t>
              </a:r>
              <a:endParaRPr lang="zh-CN" altLang="en-US" dirty="0">
                <a:solidFill>
                  <a:srgbClr val="292934"/>
                </a:solidFill>
                <a:latin typeface="Arial"/>
                <a:ea typeface="华文新魏" panose="02010800040101010101" pitchFamily="2" charset="-122"/>
                <a:sym typeface="Arial"/>
              </a:endParaRPr>
            </a:p>
          </p:txBody>
        </p:sp>
        <p:sp>
          <p:nvSpPr>
            <p:cNvPr id="19" name="椭圆 18"/>
            <p:cNvSpPr>
              <a:spLocks noChangeAspect="1"/>
            </p:cNvSpPr>
            <p:nvPr/>
          </p:nvSpPr>
          <p:spPr>
            <a:xfrm>
              <a:off x="2461172" y="2080956"/>
              <a:ext cx="288000" cy="288000"/>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altLang="zh-CN" dirty="0">
                  <a:solidFill>
                    <a:srgbClr val="292934"/>
                  </a:solidFill>
                  <a:latin typeface="Arial"/>
                  <a:ea typeface="华文新魏" panose="02010800040101010101" pitchFamily="2" charset="-122"/>
                  <a:sym typeface="Arial"/>
                </a:rPr>
                <a:t>7</a:t>
              </a:r>
              <a:endParaRPr lang="zh-CN" altLang="en-US" dirty="0">
                <a:solidFill>
                  <a:srgbClr val="292934"/>
                </a:solidFill>
                <a:latin typeface="Arial"/>
                <a:ea typeface="华文新魏" panose="02010800040101010101" pitchFamily="2" charset="-122"/>
                <a:sym typeface="Arial"/>
              </a:endParaRPr>
            </a:p>
          </p:txBody>
        </p:sp>
        <p:sp>
          <p:nvSpPr>
            <p:cNvPr id="20" name="椭圆 19"/>
            <p:cNvSpPr>
              <a:spLocks noChangeAspect="1"/>
            </p:cNvSpPr>
            <p:nvPr/>
          </p:nvSpPr>
          <p:spPr>
            <a:xfrm>
              <a:off x="4912062" y="2263750"/>
              <a:ext cx="288000" cy="288000"/>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altLang="zh-CN" dirty="0">
                  <a:solidFill>
                    <a:srgbClr val="292934"/>
                  </a:solidFill>
                  <a:latin typeface="Arial"/>
                  <a:ea typeface="华文新魏" panose="02010800040101010101" pitchFamily="2" charset="-122"/>
                  <a:sym typeface="Arial"/>
                </a:rPr>
                <a:t>8</a:t>
              </a:r>
              <a:endParaRPr lang="zh-CN" altLang="en-US" dirty="0">
                <a:solidFill>
                  <a:srgbClr val="292934"/>
                </a:solidFill>
                <a:latin typeface="Arial"/>
                <a:ea typeface="华文新魏" panose="02010800040101010101" pitchFamily="2" charset="-122"/>
                <a:sym typeface="Arial"/>
              </a:endParaRPr>
            </a:p>
          </p:txBody>
        </p:sp>
        <p:cxnSp>
          <p:nvCxnSpPr>
            <p:cNvPr id="21" name="直接连接符 20"/>
            <p:cNvCxnSpPr>
              <a:stCxn id="8" idx="2"/>
              <a:endCxn id="20" idx="6"/>
            </p:cNvCxnSpPr>
            <p:nvPr/>
          </p:nvCxnSpPr>
          <p:spPr>
            <a:xfrm flipH="1">
              <a:off x="5200062" y="2407750"/>
              <a:ext cx="3181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p:cNvSpPr>
              <a:spLocks noChangeAspect="1"/>
            </p:cNvSpPr>
            <p:nvPr/>
          </p:nvSpPr>
          <p:spPr>
            <a:xfrm>
              <a:off x="3178736" y="250957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zh-CN" altLang="en-US" dirty="0">
                <a:solidFill>
                  <a:srgbClr val="FFFFFF"/>
                </a:solidFill>
                <a:latin typeface="Arial"/>
                <a:ea typeface="华文新魏" panose="02010800040101010101" pitchFamily="2" charset="-122"/>
                <a:sym typeface="Arial"/>
              </a:endParaRPr>
            </a:p>
          </p:txBody>
        </p:sp>
        <p:sp>
          <p:nvSpPr>
            <p:cNvPr id="23" name="椭圆 22"/>
            <p:cNvSpPr>
              <a:spLocks noChangeAspect="1"/>
            </p:cNvSpPr>
            <p:nvPr/>
          </p:nvSpPr>
          <p:spPr>
            <a:xfrm>
              <a:off x="4311358" y="2511471"/>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zh-CN" altLang="en-US" dirty="0">
                <a:solidFill>
                  <a:srgbClr val="FFFFFF"/>
                </a:solidFill>
                <a:latin typeface="Arial"/>
                <a:ea typeface="华文新魏" panose="02010800040101010101" pitchFamily="2" charset="-122"/>
                <a:sym typeface="Arial"/>
              </a:endParaRPr>
            </a:p>
          </p:txBody>
        </p:sp>
        <p:cxnSp>
          <p:nvCxnSpPr>
            <p:cNvPr id="24" name="直接连接符 23"/>
            <p:cNvCxnSpPr>
              <a:stCxn id="12" idx="2"/>
              <a:endCxn id="19" idx="7"/>
            </p:cNvCxnSpPr>
            <p:nvPr/>
          </p:nvCxnSpPr>
          <p:spPr>
            <a:xfrm flipH="1">
              <a:off x="2706995" y="2050153"/>
              <a:ext cx="460241" cy="729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5"/>
              <a:endCxn id="20" idx="2"/>
            </p:cNvCxnSpPr>
            <p:nvPr/>
          </p:nvCxnSpPr>
          <p:spPr>
            <a:xfrm>
              <a:off x="4573570" y="2182617"/>
              <a:ext cx="338492" cy="2251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9" idx="2"/>
              <a:endCxn id="7" idx="6"/>
            </p:cNvCxnSpPr>
            <p:nvPr/>
          </p:nvCxnSpPr>
          <p:spPr>
            <a:xfrm flipH="1">
              <a:off x="2216912" y="2224956"/>
              <a:ext cx="244260" cy="594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2" idx="2"/>
              <a:endCxn id="19" idx="5"/>
            </p:cNvCxnSpPr>
            <p:nvPr/>
          </p:nvCxnSpPr>
          <p:spPr>
            <a:xfrm flipH="1" flipV="1">
              <a:off x="2706995" y="2326779"/>
              <a:ext cx="471741" cy="326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2" idx="4"/>
              <a:endCxn id="22" idx="0"/>
            </p:cNvCxnSpPr>
            <p:nvPr/>
          </p:nvCxnSpPr>
          <p:spPr>
            <a:xfrm>
              <a:off x="3311236" y="2194153"/>
              <a:ext cx="11500" cy="315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0" idx="3"/>
              <a:endCxn id="23" idx="6"/>
            </p:cNvCxnSpPr>
            <p:nvPr/>
          </p:nvCxnSpPr>
          <p:spPr>
            <a:xfrm flipH="1">
              <a:off x="4599358" y="2509573"/>
              <a:ext cx="354881" cy="145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31" idx="2"/>
              <a:endCxn id="12" idx="6"/>
            </p:cNvCxnSpPr>
            <p:nvPr/>
          </p:nvCxnSpPr>
          <p:spPr>
            <a:xfrm flipH="1">
              <a:off x="3455236" y="1893162"/>
              <a:ext cx="361051" cy="1569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椭圆 30"/>
            <p:cNvSpPr>
              <a:spLocks noChangeAspect="1"/>
            </p:cNvSpPr>
            <p:nvPr/>
          </p:nvSpPr>
          <p:spPr>
            <a:xfrm>
              <a:off x="3816287" y="1749162"/>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zh-CN" altLang="en-US" dirty="0">
                <a:solidFill>
                  <a:srgbClr val="FFFFFF"/>
                </a:solidFill>
                <a:latin typeface="Arial"/>
                <a:ea typeface="华文新魏" panose="02010800040101010101" pitchFamily="2" charset="-122"/>
                <a:sym typeface="Arial"/>
              </a:endParaRPr>
            </a:p>
          </p:txBody>
        </p:sp>
        <p:sp>
          <p:nvSpPr>
            <p:cNvPr id="32" name="椭圆 31"/>
            <p:cNvSpPr>
              <a:spLocks noChangeAspect="1"/>
            </p:cNvSpPr>
            <p:nvPr/>
          </p:nvSpPr>
          <p:spPr>
            <a:xfrm>
              <a:off x="3706389" y="2464952"/>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zh-CN" altLang="en-US" dirty="0">
                <a:solidFill>
                  <a:srgbClr val="FFFFFF"/>
                </a:solidFill>
                <a:latin typeface="Arial"/>
                <a:ea typeface="华文新魏" panose="02010800040101010101" pitchFamily="2" charset="-122"/>
                <a:sym typeface="Arial"/>
              </a:endParaRPr>
            </a:p>
          </p:txBody>
        </p:sp>
        <p:sp>
          <p:nvSpPr>
            <p:cNvPr id="33" name="椭圆 32"/>
            <p:cNvSpPr>
              <a:spLocks noChangeAspect="1"/>
            </p:cNvSpPr>
            <p:nvPr/>
          </p:nvSpPr>
          <p:spPr>
            <a:xfrm>
              <a:off x="3689056" y="304280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zh-CN" altLang="en-US" dirty="0">
                <a:solidFill>
                  <a:srgbClr val="FFFFFF"/>
                </a:solidFill>
                <a:latin typeface="Arial"/>
                <a:ea typeface="华文新魏" panose="02010800040101010101" pitchFamily="2" charset="-122"/>
                <a:sym typeface="Arial"/>
              </a:endParaRPr>
            </a:p>
          </p:txBody>
        </p:sp>
        <p:cxnSp>
          <p:nvCxnSpPr>
            <p:cNvPr id="34" name="直接连接符 33"/>
            <p:cNvCxnSpPr>
              <a:stCxn id="33" idx="1"/>
              <a:endCxn id="22" idx="5"/>
            </p:cNvCxnSpPr>
            <p:nvPr/>
          </p:nvCxnSpPr>
          <p:spPr>
            <a:xfrm flipH="1" flipV="1">
              <a:off x="3424559" y="2755396"/>
              <a:ext cx="306674" cy="3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3" idx="7"/>
              <a:endCxn id="23" idx="3"/>
            </p:cNvCxnSpPr>
            <p:nvPr/>
          </p:nvCxnSpPr>
          <p:spPr>
            <a:xfrm flipV="1">
              <a:off x="3934879" y="2757294"/>
              <a:ext cx="418656" cy="3276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0" idx="2"/>
              <a:endCxn id="31" idx="6"/>
            </p:cNvCxnSpPr>
            <p:nvPr/>
          </p:nvCxnSpPr>
          <p:spPr>
            <a:xfrm flipH="1" flipV="1">
              <a:off x="4104287" y="1893162"/>
              <a:ext cx="223460" cy="1876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3" idx="0"/>
              <a:endCxn id="10" idx="4"/>
            </p:cNvCxnSpPr>
            <p:nvPr/>
          </p:nvCxnSpPr>
          <p:spPr>
            <a:xfrm flipV="1">
              <a:off x="4455358" y="2224794"/>
              <a:ext cx="16389" cy="2866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3" idx="0"/>
              <a:endCxn id="32" idx="4"/>
            </p:cNvCxnSpPr>
            <p:nvPr/>
          </p:nvCxnSpPr>
          <p:spPr>
            <a:xfrm flipV="1">
              <a:off x="3833056" y="2752952"/>
              <a:ext cx="17333" cy="2898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2" idx="1"/>
              <a:endCxn id="12" idx="5"/>
            </p:cNvCxnSpPr>
            <p:nvPr/>
          </p:nvCxnSpPr>
          <p:spPr>
            <a:xfrm flipH="1" flipV="1">
              <a:off x="3413059" y="2151976"/>
              <a:ext cx="335507" cy="355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7"/>
              <a:endCxn id="10" idx="3"/>
            </p:cNvCxnSpPr>
            <p:nvPr/>
          </p:nvCxnSpPr>
          <p:spPr>
            <a:xfrm flipV="1">
              <a:off x="3952212" y="2182617"/>
              <a:ext cx="417712" cy="324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流程图: 接点 40"/>
          <p:cNvSpPr/>
          <p:nvPr/>
        </p:nvSpPr>
        <p:spPr>
          <a:xfrm>
            <a:off x="2092152" y="2908999"/>
            <a:ext cx="457200" cy="4572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dirty="0">
                <a:solidFill>
                  <a:srgbClr val="FFFFFF"/>
                </a:solidFill>
                <a:latin typeface="Arial"/>
                <a:ea typeface="华文新魏" panose="02010800040101010101" pitchFamily="2" charset="-122"/>
                <a:sym typeface="Arial"/>
              </a:rPr>
              <a:t>B</a:t>
            </a:r>
            <a:endParaRPr lang="zh-CN" altLang="en-US" dirty="0">
              <a:solidFill>
                <a:srgbClr val="FFFFFF"/>
              </a:solidFill>
              <a:latin typeface="Arial"/>
              <a:ea typeface="华文新魏" panose="02010800040101010101" pitchFamily="2" charset="-122"/>
              <a:sym typeface="Arial"/>
            </a:endParaRPr>
          </a:p>
        </p:txBody>
      </p:sp>
      <p:sp>
        <p:nvSpPr>
          <p:cNvPr id="42" name="流程图: 接点 41"/>
          <p:cNvSpPr/>
          <p:nvPr/>
        </p:nvSpPr>
        <p:spPr>
          <a:xfrm>
            <a:off x="1643645" y="3403848"/>
            <a:ext cx="457200" cy="4572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dirty="0">
                <a:solidFill>
                  <a:srgbClr val="FFFFFF"/>
                </a:solidFill>
                <a:latin typeface="Arial"/>
                <a:ea typeface="华文新魏" panose="02010800040101010101" pitchFamily="2" charset="-122"/>
                <a:sym typeface="Arial"/>
              </a:rPr>
              <a:t>A</a:t>
            </a:r>
            <a:endParaRPr lang="zh-CN" altLang="en-US" dirty="0">
              <a:solidFill>
                <a:srgbClr val="FFFFFF"/>
              </a:solidFill>
              <a:latin typeface="Arial"/>
              <a:ea typeface="华文新魏" panose="02010800040101010101" pitchFamily="2" charset="-122"/>
              <a:sym typeface="Arial"/>
            </a:endParaRPr>
          </a:p>
        </p:txBody>
      </p:sp>
      <p:sp>
        <p:nvSpPr>
          <p:cNvPr id="43" name="流程图: 接点 42"/>
          <p:cNvSpPr/>
          <p:nvPr/>
        </p:nvSpPr>
        <p:spPr>
          <a:xfrm>
            <a:off x="2491091" y="3403848"/>
            <a:ext cx="457200" cy="4572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ltLang="zh-CN" dirty="0">
                <a:solidFill>
                  <a:srgbClr val="FFFFFF"/>
                </a:solidFill>
                <a:latin typeface="Arial"/>
                <a:ea typeface="华文新魏" panose="02010800040101010101" pitchFamily="2" charset="-122"/>
                <a:sym typeface="Arial"/>
              </a:rPr>
              <a:t>C</a:t>
            </a:r>
            <a:endParaRPr lang="zh-CN" altLang="en-US" dirty="0">
              <a:solidFill>
                <a:srgbClr val="FFFFFF"/>
              </a:solidFill>
              <a:latin typeface="Arial"/>
              <a:ea typeface="华文新魏" panose="02010800040101010101" pitchFamily="2" charset="-122"/>
              <a:sym typeface="Arial"/>
            </a:endParaRPr>
          </a:p>
        </p:txBody>
      </p:sp>
      <p:cxnSp>
        <p:nvCxnSpPr>
          <p:cNvPr id="44" name="直接连接符 43"/>
          <p:cNvCxnSpPr>
            <a:stCxn id="41" idx="3"/>
            <a:endCxn id="42" idx="7"/>
          </p:cNvCxnSpPr>
          <p:nvPr/>
        </p:nvCxnSpPr>
        <p:spPr>
          <a:xfrm flipH="1">
            <a:off x="2033892" y="3299246"/>
            <a:ext cx="125217" cy="171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5"/>
            <a:endCxn id="43" idx="1"/>
          </p:cNvCxnSpPr>
          <p:nvPr/>
        </p:nvCxnSpPr>
        <p:spPr>
          <a:xfrm>
            <a:off x="2482397" y="3299246"/>
            <a:ext cx="75648" cy="171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2" idx="6"/>
            <a:endCxn id="43" idx="2"/>
          </p:cNvCxnSpPr>
          <p:nvPr/>
        </p:nvCxnSpPr>
        <p:spPr>
          <a:xfrm>
            <a:off x="2100846" y="3632448"/>
            <a:ext cx="390245"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703073" y="2003801"/>
            <a:ext cx="1274708" cy="369332"/>
          </a:xfrm>
          <a:prstGeom prst="rect">
            <a:avLst/>
          </a:prstGeom>
          <a:noFill/>
        </p:spPr>
        <p:txBody>
          <a:bodyPr wrap="none" rtlCol="0">
            <a:spAutoFit/>
          </a:bodyPr>
          <a:lstStyle/>
          <a:p>
            <a:pPr defTabSz="914377"/>
            <a:r>
              <a:rPr lang="en-US" altLang="zh-CN" dirty="0">
                <a:solidFill>
                  <a:srgbClr val="292934"/>
                </a:solidFill>
                <a:latin typeface="Arial"/>
                <a:ea typeface="华文新魏" panose="02010800040101010101" pitchFamily="2" charset="-122"/>
                <a:cs typeface="Arial"/>
                <a:sym typeface="Arial"/>
              </a:rPr>
              <a:t>High-order</a:t>
            </a:r>
            <a:endParaRPr lang="zh-CN" altLang="en-US" dirty="0">
              <a:solidFill>
                <a:srgbClr val="292934"/>
              </a:solidFill>
              <a:latin typeface="Arial"/>
              <a:ea typeface="华文新魏" panose="02010800040101010101" pitchFamily="2" charset="-122"/>
              <a:cs typeface="Arial"/>
              <a:sym typeface="Arial"/>
            </a:endParaRPr>
          </a:p>
        </p:txBody>
      </p:sp>
      <p:sp>
        <p:nvSpPr>
          <p:cNvPr id="52" name="文本框 51"/>
          <p:cNvSpPr txBox="1"/>
          <p:nvPr/>
        </p:nvSpPr>
        <p:spPr>
          <a:xfrm>
            <a:off x="1559496" y="3944221"/>
            <a:ext cx="1522512" cy="369332"/>
          </a:xfrm>
          <a:prstGeom prst="rect">
            <a:avLst/>
          </a:prstGeom>
          <a:noFill/>
        </p:spPr>
        <p:txBody>
          <a:bodyPr wrap="square" rtlCol="0">
            <a:spAutoFit/>
          </a:bodyPr>
          <a:lstStyle/>
          <a:p>
            <a:pPr algn="ctr" defTabSz="914377"/>
            <a:r>
              <a:rPr lang="en-US" altLang="zh-CN" dirty="0">
                <a:solidFill>
                  <a:srgbClr val="292934"/>
                </a:solidFill>
                <a:latin typeface="Arial"/>
                <a:ea typeface="华文新魏" panose="02010800040101010101" pitchFamily="2" charset="-122"/>
                <a:cs typeface="Arial"/>
                <a:sym typeface="Arial"/>
              </a:rPr>
              <a:t>Transitivity</a:t>
            </a:r>
            <a:endParaRPr lang="zh-CN" altLang="en-US" dirty="0">
              <a:solidFill>
                <a:srgbClr val="292934"/>
              </a:solidFill>
              <a:latin typeface="Arial"/>
              <a:ea typeface="华文新魏" panose="02010800040101010101" pitchFamily="2" charset="-122"/>
              <a:cs typeface="Arial"/>
              <a:sym typeface="Arial"/>
            </a:endParaRPr>
          </a:p>
        </p:txBody>
      </p:sp>
      <p:sp>
        <p:nvSpPr>
          <p:cNvPr id="53" name="文本框 52"/>
          <p:cNvSpPr txBox="1"/>
          <p:nvPr/>
        </p:nvSpPr>
        <p:spPr>
          <a:xfrm>
            <a:off x="3568750" y="3929756"/>
            <a:ext cx="1710725" cy="369332"/>
          </a:xfrm>
          <a:prstGeom prst="rect">
            <a:avLst/>
          </a:prstGeom>
          <a:noFill/>
        </p:spPr>
        <p:txBody>
          <a:bodyPr wrap="none" rtlCol="0">
            <a:spAutoFit/>
          </a:bodyPr>
          <a:lstStyle/>
          <a:p>
            <a:pPr defTabSz="914377"/>
            <a:r>
              <a:rPr lang="en-US" altLang="zh-CN" dirty="0">
                <a:solidFill>
                  <a:srgbClr val="292934"/>
                </a:solidFill>
                <a:latin typeface="Arial"/>
                <a:ea typeface="华文新魏" panose="02010800040101010101" pitchFamily="2" charset="-122"/>
                <a:cs typeface="Arial"/>
                <a:sym typeface="Arial"/>
              </a:rPr>
              <a:t>Global position</a:t>
            </a:r>
            <a:endParaRPr lang="zh-CN" altLang="en-US" dirty="0">
              <a:solidFill>
                <a:srgbClr val="292934"/>
              </a:solidFill>
              <a:latin typeface="Arial"/>
              <a:ea typeface="华文新魏" panose="02010800040101010101" pitchFamily="2" charset="-122"/>
              <a:cs typeface="Arial"/>
              <a:sym typeface="Arial"/>
            </a:endParaRPr>
          </a:p>
        </p:txBody>
      </p:sp>
      <p:sp>
        <p:nvSpPr>
          <p:cNvPr id="54" name="文本框 1"/>
          <p:cNvSpPr txBox="1"/>
          <p:nvPr/>
        </p:nvSpPr>
        <p:spPr>
          <a:xfrm>
            <a:off x="6397213" y="1628800"/>
            <a:ext cx="3538737" cy="27475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defTabSz="914377">
              <a:lnSpc>
                <a:spcPct val="125000"/>
              </a:lnSpc>
              <a:buFont typeface="Wingdings" panose="05000000000000000000" pitchFamily="2" charset="2"/>
              <a:buChar char="p"/>
            </a:pPr>
            <a:r>
              <a:rPr lang="en-US" altLang="zh-CN" sz="2000" dirty="0">
                <a:solidFill>
                  <a:srgbClr val="292934"/>
                </a:solidFill>
                <a:latin typeface="Arial"/>
                <a:ea typeface="华文新魏" panose="02010800040101010101" pitchFamily="2" charset="-122"/>
                <a:sym typeface="Arial"/>
              </a:rPr>
              <a:t>Link Prediction</a:t>
            </a:r>
          </a:p>
          <a:p>
            <a:pPr marL="285744" indent="-285744" defTabSz="914377">
              <a:lnSpc>
                <a:spcPct val="125000"/>
              </a:lnSpc>
              <a:buFont typeface="Wingdings" panose="05000000000000000000" pitchFamily="2" charset="2"/>
              <a:buChar char="p"/>
            </a:pPr>
            <a:r>
              <a:rPr lang="en-US" altLang="zh-CN" sz="2000" dirty="0">
                <a:solidFill>
                  <a:srgbClr val="292934"/>
                </a:solidFill>
                <a:latin typeface="Arial"/>
                <a:ea typeface="华文新魏" panose="02010800040101010101" pitchFamily="2" charset="-122"/>
                <a:sym typeface="Arial"/>
              </a:rPr>
              <a:t>Community Detection</a:t>
            </a:r>
          </a:p>
          <a:p>
            <a:pPr marL="285744" indent="-285744" defTabSz="914377">
              <a:lnSpc>
                <a:spcPct val="125000"/>
              </a:lnSpc>
              <a:buFont typeface="Wingdings" panose="05000000000000000000" pitchFamily="2" charset="2"/>
              <a:buChar char="p"/>
            </a:pPr>
            <a:r>
              <a:rPr lang="en-US" altLang="zh-CN" sz="2000" dirty="0">
                <a:solidFill>
                  <a:srgbClr val="292934"/>
                </a:solidFill>
                <a:latin typeface="Arial"/>
                <a:ea typeface="华文新魏" panose="02010800040101010101" pitchFamily="2" charset="-122"/>
                <a:sym typeface="Arial"/>
              </a:rPr>
              <a:t>Node Classification</a:t>
            </a:r>
          </a:p>
          <a:p>
            <a:pPr marL="285744" indent="-285744" defTabSz="914377">
              <a:lnSpc>
                <a:spcPct val="125000"/>
              </a:lnSpc>
              <a:buFont typeface="Wingdings" panose="05000000000000000000" pitchFamily="2" charset="2"/>
              <a:buChar char="p"/>
            </a:pPr>
            <a:r>
              <a:rPr lang="en-US" altLang="zh-CN" sz="2000" dirty="0">
                <a:solidFill>
                  <a:srgbClr val="292934"/>
                </a:solidFill>
                <a:latin typeface="Arial"/>
                <a:ea typeface="华文新魏" panose="02010800040101010101" pitchFamily="2" charset="-122"/>
                <a:sym typeface="Arial"/>
              </a:rPr>
              <a:t>Network Distance</a:t>
            </a:r>
          </a:p>
          <a:p>
            <a:pPr marL="285744" indent="-285744" defTabSz="914377">
              <a:lnSpc>
                <a:spcPct val="125000"/>
              </a:lnSpc>
              <a:buFont typeface="Wingdings" panose="05000000000000000000" pitchFamily="2" charset="2"/>
              <a:buChar char="p"/>
            </a:pPr>
            <a:r>
              <a:rPr lang="en-US" altLang="zh-CN" sz="2000" dirty="0">
                <a:solidFill>
                  <a:srgbClr val="292934"/>
                </a:solidFill>
                <a:latin typeface="Arial"/>
                <a:ea typeface="华文新魏" panose="02010800040101010101" pitchFamily="2" charset="-122"/>
                <a:sym typeface="Arial"/>
              </a:rPr>
              <a:t>Node Importance</a:t>
            </a:r>
          </a:p>
          <a:p>
            <a:pPr marL="285744" indent="-285744" defTabSz="914377">
              <a:lnSpc>
                <a:spcPct val="125000"/>
              </a:lnSpc>
              <a:buFont typeface="Wingdings" panose="05000000000000000000" pitchFamily="2" charset="2"/>
              <a:buChar char="p"/>
            </a:pPr>
            <a:r>
              <a:rPr lang="en-US" altLang="zh-CN" sz="2000" dirty="0">
                <a:solidFill>
                  <a:srgbClr val="292934"/>
                </a:solidFill>
                <a:latin typeface="Arial"/>
                <a:ea typeface="华文新魏" panose="02010800040101010101" pitchFamily="2" charset="-122"/>
                <a:sym typeface="Arial"/>
              </a:rPr>
              <a:t>…</a:t>
            </a:r>
          </a:p>
          <a:p>
            <a:pPr marL="285744" indent="-285744" defTabSz="914377">
              <a:lnSpc>
                <a:spcPct val="125000"/>
              </a:lnSpc>
              <a:buFont typeface="Wingdings" panose="05000000000000000000" pitchFamily="2" charset="2"/>
              <a:buChar char="p"/>
            </a:pPr>
            <a:endParaRPr lang="en-US" altLang="zh-CN" sz="2000" dirty="0">
              <a:solidFill>
                <a:srgbClr val="292934"/>
              </a:solidFill>
              <a:latin typeface="Arial"/>
              <a:ea typeface="华文新魏" panose="02010800040101010101" pitchFamily="2" charset="-122"/>
              <a:sym typeface="Arial"/>
            </a:endParaRPr>
          </a:p>
        </p:txBody>
      </p:sp>
      <p:sp>
        <p:nvSpPr>
          <p:cNvPr id="55" name="矩形 54"/>
          <p:cNvSpPr/>
          <p:nvPr/>
        </p:nvSpPr>
        <p:spPr>
          <a:xfrm>
            <a:off x="1617343" y="1556792"/>
            <a:ext cx="4285832" cy="2734336"/>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a:ea typeface="华文新魏" panose="02010800040101010101" pitchFamily="2" charset="-122"/>
              <a:sym typeface="Arial"/>
            </a:endParaRPr>
          </a:p>
        </p:txBody>
      </p:sp>
      <p:sp>
        <p:nvSpPr>
          <p:cNvPr id="56" name="矩形 55"/>
          <p:cNvSpPr/>
          <p:nvPr/>
        </p:nvSpPr>
        <p:spPr>
          <a:xfrm>
            <a:off x="6280334" y="1573224"/>
            <a:ext cx="4263489" cy="2719872"/>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a:ea typeface="华文新魏" panose="02010800040101010101" pitchFamily="2" charset="-122"/>
              <a:sym typeface="Arial"/>
            </a:endParaRPr>
          </a:p>
        </p:txBody>
      </p:sp>
      <p:sp>
        <p:nvSpPr>
          <p:cNvPr id="57" name="文本框 56"/>
          <p:cNvSpPr txBox="1"/>
          <p:nvPr/>
        </p:nvSpPr>
        <p:spPr>
          <a:xfrm>
            <a:off x="2183135" y="4467072"/>
            <a:ext cx="3214534" cy="400110"/>
          </a:xfrm>
          <a:prstGeom prst="rect">
            <a:avLst/>
          </a:prstGeom>
          <a:noFill/>
        </p:spPr>
        <p:txBody>
          <a:bodyPr wrap="none" rtlCol="0">
            <a:spAutoFit/>
          </a:bodyPr>
          <a:lstStyle/>
          <a:p>
            <a:pPr defTabSz="914377"/>
            <a:r>
              <a:rPr lang="en-US" altLang="zh-CN" sz="2000" dirty="0">
                <a:solidFill>
                  <a:srgbClr val="292934"/>
                </a:solidFill>
                <a:latin typeface="Arial"/>
                <a:ea typeface="华文新魏" panose="02010800040101010101" pitchFamily="2" charset="-122"/>
                <a:cs typeface="Arial"/>
                <a:sym typeface="Arial"/>
              </a:rPr>
              <a:t>Various network properties</a:t>
            </a:r>
            <a:endParaRPr lang="zh-CN" altLang="en-US" sz="2000" dirty="0">
              <a:solidFill>
                <a:srgbClr val="292934"/>
              </a:solidFill>
              <a:latin typeface="Arial"/>
              <a:ea typeface="华文新魏" panose="02010800040101010101" pitchFamily="2" charset="-122"/>
              <a:cs typeface="Arial"/>
              <a:sym typeface="Arial"/>
            </a:endParaRPr>
          </a:p>
        </p:txBody>
      </p:sp>
      <p:sp>
        <p:nvSpPr>
          <p:cNvPr id="58" name="文本框 57"/>
          <p:cNvSpPr txBox="1"/>
          <p:nvPr/>
        </p:nvSpPr>
        <p:spPr>
          <a:xfrm>
            <a:off x="7180716" y="4463744"/>
            <a:ext cx="2462725" cy="400110"/>
          </a:xfrm>
          <a:prstGeom prst="rect">
            <a:avLst/>
          </a:prstGeom>
          <a:noFill/>
        </p:spPr>
        <p:txBody>
          <a:bodyPr wrap="none" rtlCol="0">
            <a:spAutoFit/>
          </a:bodyPr>
          <a:lstStyle/>
          <a:p>
            <a:pPr defTabSz="914377"/>
            <a:r>
              <a:rPr lang="en-US" altLang="zh-CN" sz="2000" dirty="0">
                <a:solidFill>
                  <a:srgbClr val="292934"/>
                </a:solidFill>
                <a:latin typeface="Arial"/>
                <a:ea typeface="华文新魏" panose="02010800040101010101" pitchFamily="2" charset="-122"/>
                <a:cs typeface="Arial"/>
                <a:sym typeface="Arial"/>
              </a:rPr>
              <a:t>Various applications</a:t>
            </a:r>
            <a:endParaRPr lang="zh-CN" altLang="en-US" sz="2000" dirty="0">
              <a:solidFill>
                <a:srgbClr val="292934"/>
              </a:solidFill>
              <a:latin typeface="Arial"/>
              <a:ea typeface="华文新魏" panose="02010800040101010101" pitchFamily="2" charset="-122"/>
              <a:cs typeface="Arial"/>
              <a:sym typeface="Arial"/>
            </a:endParaRPr>
          </a:p>
        </p:txBody>
      </p:sp>
      <p:sp>
        <p:nvSpPr>
          <p:cNvPr id="60" name="文本框 59"/>
          <p:cNvSpPr txBox="1"/>
          <p:nvPr/>
        </p:nvSpPr>
        <p:spPr>
          <a:xfrm>
            <a:off x="2855641" y="5547361"/>
            <a:ext cx="5230919" cy="646331"/>
          </a:xfrm>
          <a:prstGeom prst="rect">
            <a:avLst/>
          </a:prstGeom>
          <a:noFill/>
        </p:spPr>
        <p:txBody>
          <a:bodyPr wrap="none" rtlCol="0">
            <a:spAutoFit/>
          </a:bodyPr>
          <a:lstStyle/>
          <a:p>
            <a:pPr marL="285744" indent="-285744" defTabSz="914377">
              <a:buFont typeface="Arial" panose="020B0604020202020204" pitchFamily="34" charset="0"/>
              <a:buChar char="•"/>
            </a:pPr>
            <a:r>
              <a:rPr lang="en-US" altLang="zh-CN" dirty="0">
                <a:solidFill>
                  <a:srgbClr val="292934"/>
                </a:solidFill>
                <a:latin typeface="Arial"/>
                <a:ea typeface="华文新魏" panose="02010800040101010101" pitchFamily="2" charset="-122"/>
                <a:cs typeface="Arial"/>
                <a:sym typeface="Arial"/>
              </a:rPr>
              <a:t>Leading to </a:t>
            </a:r>
            <a:r>
              <a:rPr lang="en-US" altLang="zh-CN" dirty="0">
                <a:solidFill>
                  <a:srgbClr val="FF0000"/>
                </a:solidFill>
                <a:latin typeface="Arial"/>
                <a:ea typeface="华文新魏" panose="02010800040101010101" pitchFamily="2" charset="-122"/>
                <a:cs typeface="Arial"/>
                <a:sym typeface="Arial"/>
              </a:rPr>
              <a:t>a large number </a:t>
            </a:r>
            <a:r>
              <a:rPr lang="en-US" altLang="zh-CN" dirty="0">
                <a:solidFill>
                  <a:srgbClr val="292934"/>
                </a:solidFill>
                <a:latin typeface="Arial"/>
                <a:ea typeface="华文新魏" panose="02010800040101010101" pitchFamily="2" charset="-122"/>
                <a:cs typeface="Arial"/>
                <a:sym typeface="Arial"/>
              </a:rPr>
              <a:t>of </a:t>
            </a:r>
            <a:r>
              <a:rPr lang="en-US" altLang="zh-CN" dirty="0" err="1">
                <a:solidFill>
                  <a:srgbClr val="292934"/>
                </a:solidFill>
                <a:latin typeface="Arial"/>
                <a:ea typeface="华文新魏" panose="02010800040101010101" pitchFamily="2" charset="-122"/>
                <a:cs typeface="Arial"/>
                <a:sym typeface="Arial"/>
              </a:rPr>
              <a:t>hyperparameters</a:t>
            </a:r>
            <a:endParaRPr lang="en-US" altLang="zh-CN" dirty="0">
              <a:solidFill>
                <a:srgbClr val="292934"/>
              </a:solidFill>
              <a:latin typeface="Arial"/>
              <a:ea typeface="华文新魏" panose="02010800040101010101" pitchFamily="2" charset="-122"/>
              <a:cs typeface="Arial"/>
              <a:sym typeface="Arial"/>
            </a:endParaRPr>
          </a:p>
          <a:p>
            <a:pPr marL="285744" indent="-285744" defTabSz="914377">
              <a:buFont typeface="Arial" panose="020B0604020202020204" pitchFamily="34" charset="0"/>
              <a:buChar char="•"/>
            </a:pPr>
            <a:r>
              <a:rPr lang="en-US" altLang="zh-CN" dirty="0">
                <a:solidFill>
                  <a:srgbClr val="292934"/>
                </a:solidFill>
                <a:latin typeface="Arial"/>
                <a:ea typeface="华文新魏" panose="02010800040101010101" pitchFamily="2" charset="-122"/>
                <a:cs typeface="Arial"/>
                <a:sym typeface="Arial"/>
              </a:rPr>
              <a:t>Must be </a:t>
            </a:r>
            <a:r>
              <a:rPr lang="en-US" altLang="zh-CN" dirty="0">
                <a:solidFill>
                  <a:srgbClr val="FF0000"/>
                </a:solidFill>
                <a:latin typeface="Arial"/>
                <a:ea typeface="华文新魏" panose="02010800040101010101" pitchFamily="2" charset="-122"/>
                <a:cs typeface="Arial"/>
                <a:sym typeface="Arial"/>
              </a:rPr>
              <a:t>carefully tuned</a:t>
            </a:r>
            <a:endParaRPr lang="zh-CN" altLang="en-US" dirty="0">
              <a:solidFill>
                <a:srgbClr val="FF0000"/>
              </a:solidFill>
              <a:latin typeface="Arial"/>
              <a:ea typeface="华文新魏" panose="02010800040101010101" pitchFamily="2" charset="-122"/>
              <a:cs typeface="Arial"/>
              <a:sym typeface="Arial"/>
            </a:endParaRPr>
          </a:p>
        </p:txBody>
      </p:sp>
      <p:sp>
        <p:nvSpPr>
          <p:cNvPr id="61" name="下箭头 60"/>
          <p:cNvSpPr/>
          <p:nvPr/>
        </p:nvSpPr>
        <p:spPr>
          <a:xfrm>
            <a:off x="5957002" y="4869037"/>
            <a:ext cx="277999" cy="5813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a:ea typeface="华文新魏" panose="02010800040101010101" pitchFamily="2" charset="-122"/>
              <a:sym typeface="Arial"/>
            </a:endParaRPr>
          </a:p>
        </p:txBody>
      </p:sp>
      <p:sp>
        <p:nvSpPr>
          <p:cNvPr id="62" name="矩形 61"/>
          <p:cNvSpPr/>
          <p:nvPr/>
        </p:nvSpPr>
        <p:spPr>
          <a:xfrm>
            <a:off x="2796698" y="5558855"/>
            <a:ext cx="5321439" cy="646331"/>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a:ea typeface="华文新魏" panose="02010800040101010101" pitchFamily="2" charset="-122"/>
              <a:sym typeface="Arial"/>
            </a:endParaRPr>
          </a:p>
        </p:txBody>
      </p:sp>
      <p:sp>
        <p:nvSpPr>
          <p:cNvPr id="63" name="右箭头 62"/>
          <p:cNvSpPr/>
          <p:nvPr/>
        </p:nvSpPr>
        <p:spPr>
          <a:xfrm>
            <a:off x="8184232" y="5733256"/>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a:ea typeface="华文新魏" panose="02010800040101010101" pitchFamily="2" charset="-122"/>
              <a:sym typeface="Arial"/>
            </a:endParaRPr>
          </a:p>
        </p:txBody>
      </p:sp>
      <p:sp>
        <p:nvSpPr>
          <p:cNvPr id="64" name="圆角矩形 63"/>
          <p:cNvSpPr/>
          <p:nvPr/>
        </p:nvSpPr>
        <p:spPr>
          <a:xfrm>
            <a:off x="8842648" y="5516723"/>
            <a:ext cx="1368152" cy="6480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defRPr/>
            </a:pPr>
            <a:r>
              <a:rPr lang="en-US" altLang="zh-CN" sz="2400" dirty="0" err="1">
                <a:solidFill>
                  <a:srgbClr val="FFFFFF"/>
                </a:solidFill>
                <a:latin typeface="Arial"/>
                <a:ea typeface="华文新魏" panose="02010800040101010101" pitchFamily="2" charset="-122"/>
                <a:sym typeface="Arial"/>
              </a:rPr>
              <a:t>AutoML</a:t>
            </a:r>
            <a:endParaRPr lang="en-US" altLang="zh-CN" sz="2400" dirty="0">
              <a:solidFill>
                <a:srgbClr val="FFFFFF"/>
              </a:solidFill>
              <a:latin typeface="Arial"/>
              <a:ea typeface="华文新魏" panose="02010800040101010101" pitchFamily="2" charset="-122"/>
              <a:sym typeface="Arial"/>
            </a:endParaRPr>
          </a:p>
        </p:txBody>
      </p:sp>
    </p:spTree>
    <p:extLst>
      <p:ext uri="{BB962C8B-B14F-4D97-AF65-F5344CB8AC3E}">
        <p14:creationId xmlns:p14="http://schemas.microsoft.com/office/powerpoint/2010/main" val="9266656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91544" y="908720"/>
            <a:ext cx="8229600" cy="562075"/>
          </a:xfrm>
          <a:noFill/>
          <a:ln>
            <a:noFill/>
          </a:ln>
        </p:spPr>
        <p:txBody>
          <a:bodyPr spcFirstLastPara="1" vert="horz" wrap="square" lIns="91440" tIns="45720" rIns="91440" bIns="45720" rtlCol="0" anchor="ctr" anchorCtr="0">
            <a:normAutofit fontScale="90000"/>
          </a:bodyPr>
          <a:lstStyle/>
          <a:p>
            <a:pPr algn="ctr" defTabSz="914377">
              <a:lnSpc>
                <a:spcPct val="90000"/>
              </a:lnSpc>
              <a:spcBef>
                <a:spcPct val="0"/>
              </a:spcBef>
              <a:buClrTx/>
            </a:pPr>
            <a:r>
              <a:rPr lang="en-US" altLang="zh-CN" sz="4267" b="1" kern="1200" dirty="0" err="1">
                <a:solidFill>
                  <a:srgbClr val="7030A0"/>
                </a:solidFill>
                <a:latin typeface="微软雅黑" panose="020B0503020204020204" pitchFamily="34" charset="-122"/>
                <a:ea typeface="微软雅黑" panose="020B0503020204020204" pitchFamily="34" charset="-122"/>
                <a:cs typeface="+mj-cs"/>
              </a:rPr>
              <a:t>AutoML</a:t>
            </a:r>
            <a:endParaRPr lang="zh-CN" altLang="en-US" sz="4267" b="1" kern="1200" dirty="0">
              <a:solidFill>
                <a:srgbClr val="7030A0"/>
              </a:solidFill>
              <a:latin typeface="微软雅黑" panose="020B0503020204020204" pitchFamily="34" charset="-122"/>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3" name="文本框 2"/>
              <p:cNvSpPr txBox="1"/>
              <p:nvPr/>
            </p:nvSpPr>
            <p:spPr>
              <a:xfrm>
                <a:off x="2135562" y="1700809"/>
                <a:ext cx="8260431" cy="4093428"/>
              </a:xfrm>
              <a:prstGeom prst="rect">
                <a:avLst/>
              </a:prstGeom>
              <a:noFill/>
            </p:spPr>
            <p:txBody>
              <a:bodyPr wrap="square" rtlCol="0">
                <a:spAutoFit/>
              </a:bodyPr>
              <a:lstStyle/>
              <a:p>
                <a:pPr marL="342891" indent="-342891" defTabSz="914377">
                  <a:buFont typeface="Arial" panose="020B0604020202020204" pitchFamily="34" charset="0"/>
                  <a:buChar char="•"/>
                </a:pPr>
                <a:r>
                  <a:rPr lang="en-US" altLang="zh-CN" sz="2000" dirty="0">
                    <a:solidFill>
                      <a:srgbClr val="292934"/>
                    </a:solidFill>
                    <a:latin typeface="Arial"/>
                    <a:ea typeface="华文新魏" panose="02010800040101010101" pitchFamily="2" charset="-122"/>
                    <a:cs typeface="Arial"/>
                    <a:sym typeface="Arial"/>
                  </a:rPr>
                  <a:t>Ease the adoption of machine learning and reduce the reliance on human experts</a:t>
                </a:r>
              </a:p>
              <a:p>
                <a:pPr marL="742932" lvl="1" indent="-285744" defTabSz="914377">
                  <a:buFont typeface="Arial" panose="020B0604020202020204" pitchFamily="34" charset="0"/>
                  <a:buChar char="•"/>
                </a:pPr>
                <a:r>
                  <a:rPr lang="en-US" altLang="zh-CN" sz="2000" dirty="0">
                    <a:solidFill>
                      <a:srgbClr val="292934"/>
                    </a:solidFill>
                    <a:latin typeface="Arial"/>
                    <a:ea typeface="华文新魏" panose="02010800040101010101" pitchFamily="2" charset="-122"/>
                    <a:cs typeface="Arial"/>
                    <a:sym typeface="Arial"/>
                  </a:rPr>
                  <a:t>e.g., </a:t>
                </a:r>
                <a:r>
                  <a:rPr lang="en-US" altLang="zh-CN" sz="2000" dirty="0" err="1">
                    <a:solidFill>
                      <a:srgbClr val="292934"/>
                    </a:solidFill>
                    <a:latin typeface="Arial"/>
                    <a:ea typeface="华文新魏" panose="02010800040101010101" pitchFamily="2" charset="-122"/>
                    <a:cs typeface="Arial"/>
                    <a:sym typeface="Arial"/>
                  </a:rPr>
                  <a:t>hyperparameter</a:t>
                </a:r>
                <a:r>
                  <a:rPr lang="en-US" altLang="zh-CN" sz="2000" dirty="0">
                    <a:solidFill>
                      <a:srgbClr val="292934"/>
                    </a:solidFill>
                    <a:latin typeface="Arial"/>
                    <a:ea typeface="华文新魏" panose="02010800040101010101" pitchFamily="2" charset="-122"/>
                    <a:cs typeface="Arial"/>
                    <a:sym typeface="Arial"/>
                  </a:rPr>
                  <a:t> optimization</a:t>
                </a:r>
              </a:p>
              <a:p>
                <a:pPr marL="285744" indent="-285744" defTabSz="914377">
                  <a:buFont typeface="Arial" panose="020B0604020202020204" pitchFamily="34" charset="0"/>
                  <a:buChar char="•"/>
                </a:pPr>
                <a:r>
                  <a:rPr lang="en-US" altLang="zh-CN" sz="2000" dirty="0">
                    <a:solidFill>
                      <a:srgbClr val="292934"/>
                    </a:solidFill>
                    <a:latin typeface="Arial"/>
                    <a:ea typeface="华文新魏" panose="02010800040101010101" pitchFamily="2" charset="-122"/>
                    <a:cs typeface="Arial"/>
                    <a:sym typeface="Arial"/>
                  </a:rPr>
                  <a:t>Largely unexplored on </a:t>
                </a:r>
                <a:r>
                  <a:rPr lang="en-US" altLang="zh-CN" sz="2000" dirty="0">
                    <a:solidFill>
                      <a:srgbClr val="FF0000"/>
                    </a:solidFill>
                    <a:latin typeface="Arial"/>
                    <a:ea typeface="华文新魏" panose="02010800040101010101" pitchFamily="2" charset="-122"/>
                    <a:cs typeface="Arial"/>
                    <a:sym typeface="Arial"/>
                  </a:rPr>
                  <a:t>network</a:t>
                </a:r>
                <a:r>
                  <a:rPr lang="en-US" altLang="zh-CN" sz="2000" dirty="0">
                    <a:solidFill>
                      <a:srgbClr val="292934"/>
                    </a:solidFill>
                    <a:latin typeface="Arial"/>
                    <a:ea typeface="华文新魏" panose="02010800040101010101" pitchFamily="2" charset="-122"/>
                    <a:cs typeface="Arial"/>
                    <a:sym typeface="Arial"/>
                  </a:rPr>
                  <a:t> data</a:t>
                </a:r>
              </a:p>
              <a:p>
                <a:pPr marL="285744" indent="-285744"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285744" indent="-285744" defTabSz="914377">
                  <a:buFont typeface="Arial" panose="020B0604020202020204" pitchFamily="34" charset="0"/>
                  <a:buChar char="•"/>
                </a:pPr>
                <a:r>
                  <a:rPr lang="en-US" altLang="zh-CN" sz="2000" dirty="0">
                    <a:solidFill>
                      <a:srgbClr val="FF0000"/>
                    </a:solidFill>
                    <a:latin typeface="Arial"/>
                    <a:ea typeface="华文新魏" panose="02010800040101010101" pitchFamily="2" charset="-122"/>
                    <a:cs typeface="Arial"/>
                    <a:sym typeface="Arial"/>
                  </a:rPr>
                  <a:t>Large scale issue</a:t>
                </a:r>
                <a:r>
                  <a:rPr lang="en-US" altLang="zh-CN" sz="2000" dirty="0">
                    <a:solidFill>
                      <a:srgbClr val="292934"/>
                    </a:solidFill>
                    <a:latin typeface="Arial"/>
                    <a:ea typeface="华文新魏" panose="02010800040101010101" pitchFamily="2" charset="-122"/>
                    <a:cs typeface="Arial"/>
                    <a:sym typeface="Arial"/>
                  </a:rPr>
                  <a:t>:</a:t>
                </a:r>
              </a:p>
              <a:p>
                <a:pPr marL="742932" lvl="1" indent="-285744" defTabSz="914377">
                  <a:buFont typeface="Arial" panose="020B0604020202020204" pitchFamily="34" charset="0"/>
                  <a:buChar char="•"/>
                </a:pPr>
                <a:r>
                  <a:rPr lang="en-US" altLang="zh-CN" sz="2000" dirty="0">
                    <a:solidFill>
                      <a:srgbClr val="292934"/>
                    </a:solidFill>
                    <a:latin typeface="Arial"/>
                    <a:ea typeface="华文新魏" panose="02010800040101010101" pitchFamily="2" charset="-122"/>
                    <a:cs typeface="Arial"/>
                    <a:sym typeface="Arial"/>
                  </a:rPr>
                  <a:t>Complexity of Network Embedding is usually at least  </a:t>
                </a:r>
                <a14:m>
                  <m:oMath xmlns:m="http://schemas.openxmlformats.org/officeDocument/2006/math">
                    <m:r>
                      <m:rPr>
                        <m:sty m:val="p"/>
                      </m:rPr>
                      <a:rPr lang="en-US" altLang="zh-CN" sz="2000" i="1" dirty="0">
                        <a:solidFill>
                          <a:srgbClr val="292934"/>
                        </a:solidFill>
                        <a:latin typeface="Cambria Math" panose="02040503050406030204" pitchFamily="18" charset="0"/>
                        <a:sym typeface="Arial"/>
                      </a:rPr>
                      <m:t>O</m:t>
                    </m:r>
                    <m:d>
                      <m:dPr>
                        <m:ctrlPr>
                          <a:rPr lang="en-US" altLang="zh-CN" sz="2000" i="1" dirty="0">
                            <a:solidFill>
                              <a:srgbClr val="292934"/>
                            </a:solidFill>
                            <a:latin typeface="Cambria Math" panose="02040503050406030204" pitchFamily="18" charset="0"/>
                            <a:sym typeface="Arial"/>
                          </a:rPr>
                        </m:ctrlPr>
                      </m:dPr>
                      <m:e>
                        <m:r>
                          <a:rPr lang="en-US" altLang="zh-CN" sz="2000" i="1" dirty="0">
                            <a:solidFill>
                              <a:srgbClr val="292934"/>
                            </a:solidFill>
                            <a:latin typeface="Cambria Math" panose="02040503050406030204" pitchFamily="18" charset="0"/>
                            <a:sym typeface="Arial"/>
                          </a:rPr>
                          <m:t>𝐸</m:t>
                        </m:r>
                      </m:e>
                    </m:d>
                  </m:oMath>
                </a14:m>
                <a:endParaRPr lang="en-US" altLang="zh-CN" sz="2000" dirty="0">
                  <a:solidFill>
                    <a:srgbClr val="292934"/>
                  </a:solidFill>
                  <a:latin typeface="Arial"/>
                  <a:ea typeface="华文新魏" panose="02010800040101010101" pitchFamily="2" charset="-122"/>
                  <a:cs typeface="Arial"/>
                  <a:sym typeface="Arial"/>
                </a:endParaRPr>
              </a:p>
              <a:p>
                <a:pPr marL="1200121" lvl="2" indent="-285744" defTabSz="914377">
                  <a:buFont typeface="Arial" panose="020B0604020202020204" pitchFamily="34" charset="0"/>
                  <a:buChar char="•"/>
                </a:pPr>
                <a:r>
                  <a:rPr lang="en-US" altLang="zh-CN" sz="2000" dirty="0">
                    <a:solidFill>
                      <a:srgbClr val="292934"/>
                    </a:solidFill>
                    <a:latin typeface="Arial"/>
                    <a:ea typeface="华文新魏" panose="02010800040101010101" pitchFamily="2" charset="-122"/>
                    <a:cs typeface="Arial"/>
                    <a:sym typeface="Arial"/>
                  </a:rPr>
                  <a:t>E is the number of edges (can be 10 billion)</a:t>
                </a:r>
              </a:p>
              <a:p>
                <a:pPr marL="742932" lvl="1" indent="-285744"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742932" lvl="1" indent="-285744" defTabSz="914377">
                  <a:buFont typeface="Arial" panose="020B0604020202020204" pitchFamily="34" charset="0"/>
                  <a:buChar char="•"/>
                </a:pPr>
                <a:r>
                  <a:rPr lang="en-US" altLang="zh-CN" sz="2000" dirty="0">
                    <a:solidFill>
                      <a:srgbClr val="292934"/>
                    </a:solidFill>
                    <a:latin typeface="Arial"/>
                    <a:ea typeface="华文新魏" panose="02010800040101010101" pitchFamily="2" charset="-122"/>
                    <a:cs typeface="Arial"/>
                    <a:sym typeface="Arial"/>
                  </a:rPr>
                  <a:t>Total complexity: </a:t>
                </a:r>
                <a14:m>
                  <m:oMath xmlns:m="http://schemas.openxmlformats.org/officeDocument/2006/math">
                    <m:r>
                      <m:rPr>
                        <m:sty m:val="p"/>
                      </m:rPr>
                      <a:rPr lang="en-US" altLang="zh-CN" sz="2000" i="1" dirty="0">
                        <a:solidFill>
                          <a:srgbClr val="292934"/>
                        </a:solidFill>
                        <a:latin typeface="Cambria Math" panose="02040503050406030204" pitchFamily="18" charset="0"/>
                        <a:sym typeface="Arial"/>
                      </a:rPr>
                      <m:t>O</m:t>
                    </m:r>
                    <m:d>
                      <m:dPr>
                        <m:ctrlPr>
                          <a:rPr lang="en-US" altLang="zh-CN" sz="2000" i="1" dirty="0">
                            <a:solidFill>
                              <a:srgbClr val="292934"/>
                            </a:solidFill>
                            <a:latin typeface="Cambria Math" panose="02040503050406030204" pitchFamily="18" charset="0"/>
                            <a:sym typeface="Arial"/>
                          </a:rPr>
                        </m:ctrlPr>
                      </m:dPr>
                      <m:e>
                        <m:r>
                          <a:rPr lang="en-US" altLang="zh-CN" sz="2000" i="1" dirty="0">
                            <a:solidFill>
                              <a:srgbClr val="292934"/>
                            </a:solidFill>
                            <a:latin typeface="Cambria Math" panose="02040503050406030204" pitchFamily="18" charset="0"/>
                            <a:sym typeface="Arial"/>
                          </a:rPr>
                          <m:t>𝐸𝐿</m:t>
                        </m:r>
                      </m:e>
                    </m:d>
                  </m:oMath>
                </a14:m>
                <a:r>
                  <a:rPr lang="en-US" altLang="zh-CN" sz="2000" dirty="0">
                    <a:solidFill>
                      <a:srgbClr val="292934"/>
                    </a:solidFill>
                    <a:latin typeface="Arial"/>
                    <a:ea typeface="华文新魏" panose="02010800040101010101" pitchFamily="2" charset="-122"/>
                    <a:cs typeface="Arial"/>
                    <a:sym typeface="Arial"/>
                  </a:rPr>
                  <a:t>, T is the times searching for optimal </a:t>
                </a:r>
                <a:r>
                  <a:rPr lang="en-US" altLang="zh-CN" sz="2000" dirty="0" err="1">
                    <a:solidFill>
                      <a:srgbClr val="292934"/>
                    </a:solidFill>
                    <a:latin typeface="Arial"/>
                    <a:ea typeface="华文新魏" panose="02010800040101010101" pitchFamily="2" charset="-122"/>
                    <a:cs typeface="Arial"/>
                    <a:sym typeface="Arial"/>
                  </a:rPr>
                  <a:t>hyperparameter</a:t>
                </a:r>
                <a:endParaRPr lang="en-US" altLang="zh-CN" sz="2000" dirty="0">
                  <a:solidFill>
                    <a:srgbClr val="292934"/>
                  </a:solidFill>
                  <a:latin typeface="Arial"/>
                  <a:ea typeface="华文新魏" panose="02010800040101010101" pitchFamily="2" charset="-122"/>
                  <a:cs typeface="Arial"/>
                  <a:sym typeface="Arial"/>
                </a:endParaRPr>
              </a:p>
              <a:p>
                <a:pPr marL="457189" lvl="1" defTabSz="914377"/>
                <a:endParaRPr lang="en-US" altLang="zh-CN" sz="2000" dirty="0">
                  <a:solidFill>
                    <a:srgbClr val="292934"/>
                  </a:solidFill>
                  <a:latin typeface="Arial"/>
                  <a:ea typeface="华文新魏" panose="02010800040101010101" pitchFamily="2" charset="-122"/>
                  <a:cs typeface="Arial"/>
                  <a:sym typeface="Arial"/>
                </a:endParaRPr>
              </a:p>
              <a:p>
                <a:pPr marL="285744" indent="-285744" defTabSz="914377">
                  <a:buFont typeface="Arial" panose="020B0604020202020204" pitchFamily="34" charset="0"/>
                  <a:buChar char="•"/>
                </a:pPr>
                <a:endParaRPr lang="zh-CN" altLang="en-US" sz="2000" dirty="0">
                  <a:solidFill>
                    <a:srgbClr val="292934"/>
                  </a:solidFill>
                  <a:latin typeface="Arial"/>
                  <a:ea typeface="华文新魏" panose="02010800040101010101" pitchFamily="2" charset="-122"/>
                  <a:cs typeface="Arial"/>
                  <a:sym typeface="Aria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135562" y="1700809"/>
                <a:ext cx="8260431" cy="4093428"/>
              </a:xfrm>
              <a:prstGeom prst="rect">
                <a:avLst/>
              </a:prstGeom>
              <a:blipFill>
                <a:blip r:embed="rId3"/>
                <a:stretch>
                  <a:fillRect l="-614" t="-619"/>
                </a:stretch>
              </a:blipFill>
            </p:spPr>
            <p:txBody>
              <a:bodyPr/>
              <a:lstStyle/>
              <a:p>
                <a:r>
                  <a:rPr lang="en-US">
                    <a:noFill/>
                  </a:rPr>
                  <a:t> </a:t>
                </a:r>
              </a:p>
            </p:txBody>
          </p:sp>
        </mc:Fallback>
      </mc:AlternateContent>
      <p:sp>
        <p:nvSpPr>
          <p:cNvPr id="7" name="圆角矩形 6"/>
          <p:cNvSpPr/>
          <p:nvPr/>
        </p:nvSpPr>
        <p:spPr>
          <a:xfrm>
            <a:off x="1904120" y="5326184"/>
            <a:ext cx="8404448" cy="936104"/>
          </a:xfrm>
          <a:prstGeom prst="round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defTabSz="914377">
              <a:defRPr/>
            </a:pPr>
            <a:r>
              <a:rPr lang="en-US" altLang="zh-CN" sz="2400" dirty="0">
                <a:solidFill>
                  <a:schemeClr val="tx1"/>
                </a:solidFill>
                <a:latin typeface="Arial"/>
                <a:ea typeface="华文新魏" panose="02010800040101010101" pitchFamily="2" charset="-122"/>
                <a:sym typeface="Arial"/>
              </a:rPr>
              <a:t>How to incorporate </a:t>
            </a:r>
            <a:r>
              <a:rPr lang="en-US" altLang="zh-CN" sz="2400" dirty="0" err="1">
                <a:solidFill>
                  <a:schemeClr val="tx1"/>
                </a:solidFill>
                <a:latin typeface="Arial"/>
                <a:ea typeface="华文新魏" panose="02010800040101010101" pitchFamily="2" charset="-122"/>
                <a:sym typeface="Arial"/>
              </a:rPr>
              <a:t>AutoML</a:t>
            </a:r>
            <a:r>
              <a:rPr lang="en-US" altLang="zh-CN" sz="2400" dirty="0">
                <a:solidFill>
                  <a:schemeClr val="tx1"/>
                </a:solidFill>
                <a:latin typeface="Arial"/>
                <a:ea typeface="华文新魏" panose="02010800040101010101" pitchFamily="2" charset="-122"/>
                <a:sym typeface="Arial"/>
              </a:rPr>
              <a:t> into massive network embedding efficiently? (reduce E and T)</a:t>
            </a:r>
          </a:p>
        </p:txBody>
      </p:sp>
      <p:pic>
        <p:nvPicPr>
          <p:cNvPr id="43" name="Picture 2" descr="https://upload.wikimedia.org/wikipedia/commons/9/9b/Social_Network_Analysis_Visualizat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8248" y="2105956"/>
            <a:ext cx="2065453" cy="153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8060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err="1">
                <a:solidFill>
                  <a:srgbClr val="7030A0"/>
                </a:solidFill>
                <a:latin typeface="微软雅黑" panose="020B0503020204020204" pitchFamily="34" charset="-122"/>
                <a:ea typeface="微软雅黑" panose="020B0503020204020204" pitchFamily="34" charset="-122"/>
                <a:cs typeface="+mj-cs"/>
              </a:rPr>
              <a:t>AutoML</a:t>
            </a:r>
            <a:r>
              <a:rPr lang="en-US" altLang="zh-CN" sz="4267" b="1" kern="1200" dirty="0">
                <a:solidFill>
                  <a:srgbClr val="7030A0"/>
                </a:solidFill>
                <a:latin typeface="微软雅黑" panose="020B0503020204020204" pitchFamily="34" charset="-122"/>
                <a:ea typeface="微软雅黑" panose="020B0503020204020204" pitchFamily="34" charset="-122"/>
                <a:cs typeface="+mj-cs"/>
              </a:rPr>
              <a:t> for network embedding</a:t>
            </a:r>
            <a:endParaRPr lang="zh-CN" altLang="en-US" sz="4267" b="1" kern="1200" dirty="0">
              <a:solidFill>
                <a:srgbClr val="7030A0"/>
              </a:solidFill>
              <a:latin typeface="微软雅黑" panose="020B0503020204020204" pitchFamily="34" charset="-122"/>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60" name="文本框 59"/>
              <p:cNvSpPr txBox="1"/>
              <p:nvPr/>
            </p:nvSpPr>
            <p:spPr>
              <a:xfrm>
                <a:off x="2156049" y="1560040"/>
                <a:ext cx="8729096" cy="5170646"/>
              </a:xfrm>
              <a:prstGeom prst="rect">
                <a:avLst/>
              </a:prstGeom>
              <a:noFill/>
            </p:spPr>
            <p:txBody>
              <a:bodyPr wrap="square" rtlCol="0">
                <a:spAutoFit/>
              </a:bodyPr>
              <a:lstStyle/>
              <a:p>
                <a:pPr marL="342891" indent="-342891" defTabSz="914377">
                  <a:buFont typeface="Arial" panose="020B0604020202020204" pitchFamily="34" charset="0"/>
                  <a:buChar char="•"/>
                </a:pPr>
                <a:r>
                  <a:rPr lang="en-US" altLang="zh-CN" sz="2000" dirty="0">
                    <a:solidFill>
                      <a:srgbClr val="292934"/>
                    </a:solidFill>
                    <a:latin typeface="Arial"/>
                    <a:ea typeface="华文新魏" panose="02010800040101010101" pitchFamily="2" charset="-122"/>
                    <a:cs typeface="Arial"/>
                    <a:sym typeface="Arial"/>
                  </a:rPr>
                  <a:t>A straightforward way: configuration selection on sampled sub-networks</a:t>
                </a:r>
              </a:p>
              <a:p>
                <a:pPr marL="342891" indent="-342891"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342891" indent="-342891"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342891" indent="-342891"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342891" indent="-342891"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342891" indent="-342891"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342891" indent="-342891"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342891" indent="-342891"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342891" indent="-342891"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342891" indent="-342891"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342891" indent="-342891"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a:p>
                <a:pPr marL="342891" indent="-342891" defTabSz="914377">
                  <a:buFont typeface="Arial" panose="020B0604020202020204" pitchFamily="34" charset="0"/>
                  <a:buChar char="•"/>
                </a:pPr>
                <a:endParaRPr lang="en-US" altLang="zh-CN" dirty="0">
                  <a:solidFill>
                    <a:srgbClr val="292934"/>
                  </a:solidFill>
                  <a:latin typeface="Arial"/>
                  <a:ea typeface="华文新魏" panose="02010800040101010101" pitchFamily="2" charset="-122"/>
                  <a:cs typeface="Arial"/>
                  <a:sym typeface="Arial"/>
                </a:endParaRPr>
              </a:p>
              <a:p>
                <a:pPr marL="342891" indent="-342891" defTabSz="914377">
                  <a:buFont typeface="Arial" panose="020B0604020202020204" pitchFamily="34" charset="0"/>
                  <a:buChar char="•"/>
                </a:pPr>
                <a:r>
                  <a:rPr lang="en-US" altLang="zh-CN" dirty="0">
                    <a:solidFill>
                      <a:srgbClr val="292934"/>
                    </a:solidFill>
                    <a:latin typeface="Arial"/>
                    <a:ea typeface="华文新魏" panose="02010800040101010101" pitchFamily="2" charset="-122"/>
                    <a:cs typeface="Arial"/>
                    <a:sym typeface="Arial"/>
                  </a:rPr>
                  <a:t>Transferability</a:t>
                </a:r>
              </a:p>
              <a:p>
                <a:pPr marL="800080" lvl="1" indent="-342891" defTabSz="914377">
                  <a:buFont typeface="Arial" panose="020B0604020202020204" pitchFamily="34" charset="0"/>
                  <a:buChar char="•"/>
                </a:pPr>
                <a14:m>
                  <m:oMath xmlns:m="http://schemas.openxmlformats.org/officeDocument/2006/math">
                    <m:r>
                      <a:rPr lang="zh-CN" altLang="en-US" i="1">
                        <a:solidFill>
                          <a:srgbClr val="292934"/>
                        </a:solidFill>
                        <a:latin typeface="Cambria Math" panose="02040503050406030204" pitchFamily="18" charset="0"/>
                        <a:sym typeface="Arial"/>
                      </a:rPr>
                      <m:t>𝜃</m:t>
                    </m:r>
                    <m:r>
                      <a:rPr lang="en-US" altLang="zh-CN" i="1">
                        <a:solidFill>
                          <a:srgbClr val="292934"/>
                        </a:solidFill>
                        <a:latin typeface="Cambria Math" panose="02040503050406030204" pitchFamily="18" charset="0"/>
                        <a:ea typeface="Cambria Math" panose="02040503050406030204" pitchFamily="18" charset="0"/>
                        <a:sym typeface="Arial"/>
                      </a:rPr>
                      <m:t>≠</m:t>
                    </m:r>
                  </m:oMath>
                </a14:m>
                <a:r>
                  <a:rPr lang="en-US" altLang="zh-CN" dirty="0">
                    <a:solidFill>
                      <a:srgbClr val="292934"/>
                    </a:solidFill>
                    <a:latin typeface="Arial"/>
                    <a:ea typeface="华文新魏" panose="02010800040101010101" pitchFamily="2" charset="-122"/>
                    <a:cs typeface="Arial"/>
                    <a:sym typeface="Arial"/>
                  </a:rPr>
                  <a:t> optimal configuration on origin network</a:t>
                </a:r>
              </a:p>
              <a:p>
                <a:pPr marL="342891" indent="-342891" defTabSz="914377">
                  <a:buFont typeface="Arial" panose="020B0604020202020204" pitchFamily="34" charset="0"/>
                  <a:buChar char="•"/>
                </a:pPr>
                <a:r>
                  <a:rPr lang="en-US" altLang="zh-CN" dirty="0">
                    <a:solidFill>
                      <a:srgbClr val="292934"/>
                    </a:solidFill>
                    <a:latin typeface="Arial"/>
                    <a:ea typeface="华文新魏" panose="02010800040101010101" pitchFamily="2" charset="-122"/>
                    <a:cs typeface="Arial"/>
                    <a:sym typeface="Arial"/>
                  </a:rPr>
                  <a:t>Heterogeneity</a:t>
                </a:r>
              </a:p>
              <a:p>
                <a:pPr marL="800080" lvl="1" indent="-342891" defTabSz="914377">
                  <a:buFont typeface="Arial" panose="020B0604020202020204" pitchFamily="34" charset="0"/>
                  <a:buChar char="•"/>
                </a:pPr>
                <a:r>
                  <a:rPr lang="en-US" altLang="zh-CN" dirty="0">
                    <a:solidFill>
                      <a:srgbClr val="292934"/>
                    </a:solidFill>
                    <a:latin typeface="Arial"/>
                    <a:ea typeface="华文新魏" panose="02010800040101010101" pitchFamily="2" charset="-122"/>
                    <a:cs typeface="Arial"/>
                    <a:sym typeface="Arial"/>
                  </a:rPr>
                  <a:t>several highly heterogeneous components =&gt; carefully designed sampling </a:t>
                </a:r>
              </a:p>
              <a:p>
                <a:pPr marL="800080" lvl="1" indent="-342891" defTabSz="914377">
                  <a:buFont typeface="Arial" panose="020B0604020202020204" pitchFamily="34" charset="0"/>
                  <a:buChar char="•"/>
                </a:pPr>
                <a:endParaRPr lang="en-US" altLang="zh-CN" sz="2000" dirty="0">
                  <a:solidFill>
                    <a:srgbClr val="292934"/>
                  </a:solidFill>
                  <a:latin typeface="Arial"/>
                  <a:ea typeface="华文新魏" panose="02010800040101010101" pitchFamily="2" charset="-122"/>
                  <a:cs typeface="Arial"/>
                  <a:sym typeface="Arial"/>
                </a:endParaRPr>
              </a:p>
            </p:txBody>
          </p:sp>
        </mc:Choice>
        <mc:Fallback xmlns="">
          <p:sp>
            <p:nvSpPr>
              <p:cNvPr id="60" name="文本框 59"/>
              <p:cNvSpPr txBox="1">
                <a:spLocks noRot="1" noChangeAspect="1" noMove="1" noResize="1" noEditPoints="1" noAdjustHandles="1" noChangeArrowheads="1" noChangeShapeType="1" noTextEdit="1"/>
              </p:cNvSpPr>
              <p:nvPr/>
            </p:nvSpPr>
            <p:spPr>
              <a:xfrm>
                <a:off x="2156049" y="1560040"/>
                <a:ext cx="8729096" cy="5170646"/>
              </a:xfrm>
              <a:prstGeom prst="rect">
                <a:avLst/>
              </a:prstGeom>
              <a:blipFill>
                <a:blip r:embed="rId3"/>
                <a:stretch>
                  <a:fillRect l="-581" t="-490"/>
                </a:stretch>
              </a:blipFill>
            </p:spPr>
            <p:txBody>
              <a:bodyPr/>
              <a:lstStyle/>
              <a:p>
                <a:r>
                  <a:rPr lang="en-US">
                    <a:noFill/>
                  </a:rPr>
                  <a:t> </a:t>
                </a:r>
              </a:p>
            </p:txBody>
          </p:sp>
        </mc:Fallback>
      </mc:AlternateContent>
      <p:pic>
        <p:nvPicPr>
          <p:cNvPr id="61" name="图片 6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927649" y="3592809"/>
            <a:ext cx="1258769" cy="900000"/>
          </a:xfrm>
          <a:prstGeom prst="rect">
            <a:avLst/>
          </a:prstGeom>
          <a:ln w="19050">
            <a:solidFill>
              <a:schemeClr val="tx2">
                <a:lumMod val="60000"/>
                <a:lumOff val="40000"/>
              </a:schemeClr>
            </a:solidFill>
          </a:ln>
        </p:spPr>
      </p:pic>
      <p:pic>
        <p:nvPicPr>
          <p:cNvPr id="62" name="图片 61">
            <a:extLst>
              <a:ext uri="{FF2B5EF4-FFF2-40B4-BE49-F238E27FC236}">
                <a16:creationId xmlns:a16="http://schemas.microsoft.com/office/drawing/2014/main" id="{200863AA-22C6-FA40-9A55-5817A8EF203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2939532" y="2492896"/>
            <a:ext cx="1269280" cy="900000"/>
          </a:xfrm>
          <a:prstGeom prst="rect">
            <a:avLst/>
          </a:prstGeom>
          <a:ln w="19050">
            <a:solidFill>
              <a:schemeClr val="tx2">
                <a:lumMod val="60000"/>
                <a:lumOff val="40000"/>
              </a:schemeClr>
            </a:solidFill>
          </a:ln>
        </p:spPr>
      </p:pic>
      <p:pic>
        <p:nvPicPr>
          <p:cNvPr id="64" name="内容占位符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5951985" y="2420889"/>
            <a:ext cx="3162873" cy="2033828"/>
          </a:xfrm>
          <a:ln w="19050">
            <a:solidFill>
              <a:schemeClr val="tx2">
                <a:lumMod val="60000"/>
                <a:lumOff val="40000"/>
              </a:schemeClr>
            </a:solidFill>
          </a:ln>
        </p:spPr>
      </p:pic>
      <mc:AlternateContent xmlns:mc="http://schemas.openxmlformats.org/markup-compatibility/2006" xmlns:a14="http://schemas.microsoft.com/office/drawing/2010/main">
        <mc:Choice Requires="a14">
          <p:sp>
            <p:nvSpPr>
              <p:cNvPr id="41" name="文本框 40"/>
              <p:cNvSpPr txBox="1"/>
              <p:nvPr/>
            </p:nvSpPr>
            <p:spPr>
              <a:xfrm>
                <a:off x="2366149" y="4562018"/>
                <a:ext cx="2629566" cy="646331"/>
              </a:xfrm>
              <a:prstGeom prst="rect">
                <a:avLst/>
              </a:prstGeom>
              <a:noFill/>
            </p:spPr>
            <p:txBody>
              <a:bodyPr wrap="none" rtlCol="0">
                <a:spAutoFit/>
              </a:bodyPr>
              <a:lstStyle/>
              <a:p>
                <a:pPr defTabSz="914377"/>
                <a:r>
                  <a:rPr lang="en-US" altLang="zh-CN" dirty="0">
                    <a:solidFill>
                      <a:srgbClr val="292934"/>
                    </a:solidFill>
                    <a:latin typeface="Arial"/>
                    <a:ea typeface="华文新魏" panose="02010800040101010101" pitchFamily="2" charset="-122"/>
                    <a:cs typeface="Arial"/>
                    <a:sym typeface="Arial"/>
                  </a:rPr>
                  <a:t>Sampled sub-network</a:t>
                </a:r>
              </a:p>
              <a:p>
                <a:pPr defTabSz="914377"/>
                <a:r>
                  <a:rPr lang="en-US" altLang="zh-CN" dirty="0">
                    <a:solidFill>
                      <a:srgbClr val="292934"/>
                    </a:solidFill>
                    <a:latin typeface="Arial"/>
                    <a:ea typeface="华文新魏" panose="02010800040101010101" pitchFamily="2" charset="-122"/>
                    <a:cs typeface="Arial"/>
                    <a:sym typeface="Arial"/>
                  </a:rPr>
                  <a:t>Optimal configuration </a:t>
                </a:r>
                <a14:m>
                  <m:oMath xmlns:m="http://schemas.openxmlformats.org/officeDocument/2006/math">
                    <m:r>
                      <a:rPr lang="zh-CN" altLang="en-US" i="1">
                        <a:solidFill>
                          <a:srgbClr val="292934"/>
                        </a:solidFill>
                        <a:latin typeface="Cambria Math" panose="02040503050406030204" pitchFamily="18" charset="0"/>
                        <a:sym typeface="Arial"/>
                      </a:rPr>
                      <m:t>𝜃</m:t>
                    </m:r>
                  </m:oMath>
                </a14:m>
                <a:r>
                  <a:rPr lang="en-US" altLang="zh-CN" dirty="0">
                    <a:solidFill>
                      <a:srgbClr val="292934"/>
                    </a:solidFill>
                    <a:latin typeface="Arial"/>
                    <a:ea typeface="华文新魏" panose="02010800040101010101" pitchFamily="2" charset="-122"/>
                    <a:cs typeface="Arial"/>
                    <a:sym typeface="Arial"/>
                  </a:rPr>
                  <a:t> </a:t>
                </a:r>
                <a:endParaRPr lang="zh-CN" altLang="en-US" dirty="0">
                  <a:solidFill>
                    <a:srgbClr val="292934"/>
                  </a:solidFill>
                  <a:latin typeface="Arial"/>
                  <a:ea typeface="华文新魏" panose="02010800040101010101" pitchFamily="2" charset="-122"/>
                  <a:cs typeface="Arial"/>
                  <a:sym typeface="Aria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2366149" y="4562018"/>
                <a:ext cx="2629566" cy="646331"/>
              </a:xfrm>
              <a:prstGeom prst="rect">
                <a:avLst/>
              </a:prstGeom>
              <a:blipFill>
                <a:blip r:embed="rId7"/>
                <a:stretch>
                  <a:fillRect l="-1442" t="-1923" b="-13462"/>
                </a:stretch>
              </a:blipFill>
            </p:spPr>
            <p:txBody>
              <a:bodyPr/>
              <a:lstStyle/>
              <a:p>
                <a:r>
                  <a:rPr lang="en-US">
                    <a:noFill/>
                  </a:rPr>
                  <a:t> </a:t>
                </a:r>
              </a:p>
            </p:txBody>
          </p:sp>
        </mc:Fallback>
      </mc:AlternateContent>
      <p:sp>
        <p:nvSpPr>
          <p:cNvPr id="42" name="文本框 41"/>
          <p:cNvSpPr txBox="1"/>
          <p:nvPr/>
        </p:nvSpPr>
        <p:spPr>
          <a:xfrm>
            <a:off x="6312026" y="4550106"/>
            <a:ext cx="2582758" cy="646331"/>
          </a:xfrm>
          <a:prstGeom prst="rect">
            <a:avLst/>
          </a:prstGeom>
          <a:noFill/>
        </p:spPr>
        <p:txBody>
          <a:bodyPr wrap="none" rtlCol="0">
            <a:spAutoFit/>
          </a:bodyPr>
          <a:lstStyle/>
          <a:p>
            <a:pPr defTabSz="914377"/>
            <a:r>
              <a:rPr lang="en-US" altLang="zh-CN" dirty="0">
                <a:solidFill>
                  <a:srgbClr val="292934"/>
                </a:solidFill>
                <a:latin typeface="Arial"/>
                <a:ea typeface="华文新魏" panose="02010800040101010101" pitchFamily="2" charset="-122"/>
                <a:cs typeface="Arial"/>
                <a:sym typeface="Arial"/>
              </a:rPr>
              <a:t>Origin massive network</a:t>
            </a:r>
          </a:p>
          <a:p>
            <a:pPr defTabSz="914377"/>
            <a:r>
              <a:rPr lang="en-US" altLang="zh-CN" dirty="0">
                <a:solidFill>
                  <a:srgbClr val="292934"/>
                </a:solidFill>
                <a:latin typeface="Arial"/>
                <a:ea typeface="华文新魏" panose="02010800040101010101" pitchFamily="2" charset="-122"/>
                <a:cs typeface="Arial"/>
                <a:sym typeface="Arial"/>
              </a:rPr>
              <a:t>	</a:t>
            </a:r>
            <a:endParaRPr lang="zh-CN" altLang="en-US" dirty="0">
              <a:solidFill>
                <a:srgbClr val="292934"/>
              </a:solidFill>
              <a:latin typeface="Arial"/>
              <a:ea typeface="华文新魏" panose="02010800040101010101" pitchFamily="2" charset="-122"/>
              <a:cs typeface="Arial"/>
              <a:sym typeface="Arial"/>
            </a:endParaRPr>
          </a:p>
        </p:txBody>
      </p:sp>
      <p:sp>
        <p:nvSpPr>
          <p:cNvPr id="43" name="右箭头 42"/>
          <p:cNvSpPr/>
          <p:nvPr/>
        </p:nvSpPr>
        <p:spPr>
          <a:xfrm>
            <a:off x="4827748" y="3318427"/>
            <a:ext cx="521717" cy="324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a:ea typeface="华文新魏" panose="02010800040101010101" pitchFamily="2" charset="-122"/>
              <a:sym typeface="Arial"/>
            </a:endParaRPr>
          </a:p>
        </p:txBody>
      </p:sp>
      <p:sp>
        <p:nvSpPr>
          <p:cNvPr id="44" name="文本框 43"/>
          <p:cNvSpPr txBox="1"/>
          <p:nvPr/>
        </p:nvSpPr>
        <p:spPr>
          <a:xfrm>
            <a:off x="2927650" y="5013176"/>
            <a:ext cx="184731" cy="369332"/>
          </a:xfrm>
          <a:prstGeom prst="rect">
            <a:avLst/>
          </a:prstGeom>
          <a:noFill/>
        </p:spPr>
        <p:txBody>
          <a:bodyPr wrap="none" rtlCol="0">
            <a:spAutoFit/>
          </a:bodyPr>
          <a:lstStyle/>
          <a:p>
            <a:pPr defTabSz="914377"/>
            <a:endParaRPr lang="zh-CN" altLang="en-US" dirty="0">
              <a:solidFill>
                <a:srgbClr val="292934"/>
              </a:solidFill>
              <a:latin typeface="Arial"/>
              <a:ea typeface="华文新魏" panose="02010800040101010101" pitchFamily="2" charset="-122"/>
              <a:cs typeface="Arial"/>
              <a:sym typeface="Arial"/>
            </a:endParaRPr>
          </a:p>
        </p:txBody>
      </p:sp>
      <p:sp>
        <p:nvSpPr>
          <p:cNvPr id="3" name="矩形 2"/>
          <p:cNvSpPr/>
          <p:nvPr/>
        </p:nvSpPr>
        <p:spPr>
          <a:xfrm>
            <a:off x="231091" y="6481859"/>
            <a:ext cx="11960909" cy="318100"/>
          </a:xfrm>
          <a:prstGeom prst="rect">
            <a:avLst/>
          </a:prstGeom>
        </p:spPr>
        <p:txBody>
          <a:bodyPr wrap="square">
            <a:spAutoFit/>
          </a:bodyPr>
          <a:lstStyle/>
          <a:p>
            <a:pPr defTabSz="1219170">
              <a:buClr>
                <a:srgbClr val="000000"/>
              </a:buClr>
            </a:pPr>
            <a:r>
              <a:rPr lang="en-US" altLang="zh-CN" sz="1467" kern="0" dirty="0" err="1">
                <a:solidFill>
                  <a:srgbClr val="111111"/>
                </a:solidFill>
                <a:latin typeface="Times New Roman" panose="02020603050405020304" pitchFamily="18" charset="0"/>
                <a:cs typeface="Arial"/>
                <a:sym typeface="Arial"/>
              </a:rPr>
              <a:t>Ke</a:t>
            </a:r>
            <a:r>
              <a:rPr lang="en-US" altLang="zh-CN" sz="1467" kern="0" dirty="0">
                <a:solidFill>
                  <a:srgbClr val="111111"/>
                </a:solidFill>
                <a:latin typeface="Times New Roman" panose="02020603050405020304" pitchFamily="18" charset="0"/>
                <a:cs typeface="Arial"/>
                <a:sym typeface="Arial"/>
              </a:rPr>
              <a:t> </a:t>
            </a:r>
            <a:r>
              <a:rPr lang="en-US" altLang="zh-CN" sz="1467" kern="0" dirty="0" err="1">
                <a:solidFill>
                  <a:srgbClr val="111111"/>
                </a:solidFill>
                <a:latin typeface="Times New Roman" panose="02020603050405020304" pitchFamily="18" charset="0"/>
                <a:cs typeface="Arial"/>
                <a:sym typeface="Arial"/>
              </a:rPr>
              <a:t>Tu</a:t>
            </a:r>
            <a:r>
              <a:rPr lang="en-US" altLang="zh-CN" sz="1467" kern="0" dirty="0">
                <a:solidFill>
                  <a:srgbClr val="111111"/>
                </a:solidFill>
                <a:latin typeface="Times New Roman" panose="02020603050405020304" pitchFamily="18" charset="0"/>
                <a:cs typeface="Arial"/>
                <a:sym typeface="Arial"/>
              </a:rPr>
              <a:t>, Jianxin Ma, </a:t>
            </a:r>
            <a:r>
              <a:rPr lang="en-US" altLang="zh-CN" sz="1467" b="1" kern="0" dirty="0">
                <a:solidFill>
                  <a:srgbClr val="111111"/>
                </a:solidFill>
                <a:latin typeface="Times New Roman" panose="02020603050405020304" pitchFamily="18" charset="0"/>
                <a:cs typeface="Arial"/>
                <a:sym typeface="Arial"/>
              </a:rPr>
              <a:t>Peng Cui</a:t>
            </a:r>
            <a:r>
              <a:rPr lang="en-US" altLang="zh-CN" sz="1467" kern="0" dirty="0">
                <a:solidFill>
                  <a:srgbClr val="111111"/>
                </a:solidFill>
                <a:latin typeface="Times New Roman" panose="02020603050405020304" pitchFamily="18" charset="0"/>
                <a:cs typeface="Arial"/>
                <a:sym typeface="Arial"/>
              </a:rPr>
              <a:t>, Jian Pei, Wenwu Zhu. </a:t>
            </a:r>
            <a:r>
              <a:rPr lang="en-US" altLang="zh-CN" sz="1467" kern="0" dirty="0" err="1">
                <a:solidFill>
                  <a:srgbClr val="111111"/>
                </a:solidFill>
                <a:latin typeface="Times New Roman" panose="02020603050405020304" pitchFamily="18" charset="0"/>
                <a:cs typeface="Arial"/>
                <a:sym typeface="Arial"/>
              </a:rPr>
              <a:t>AutoNRL</a:t>
            </a:r>
            <a:r>
              <a:rPr lang="en-US" altLang="zh-CN" sz="1467" kern="0" dirty="0">
                <a:solidFill>
                  <a:srgbClr val="111111"/>
                </a:solidFill>
                <a:latin typeface="Times New Roman" panose="02020603050405020304" pitchFamily="18" charset="0"/>
                <a:cs typeface="Arial"/>
                <a:sym typeface="Arial"/>
              </a:rPr>
              <a:t>: </a:t>
            </a:r>
            <a:r>
              <a:rPr lang="en-US" altLang="zh-CN" sz="1467" kern="0" dirty="0" err="1">
                <a:solidFill>
                  <a:srgbClr val="111111"/>
                </a:solidFill>
                <a:latin typeface="Times New Roman" panose="02020603050405020304" pitchFamily="18" charset="0"/>
                <a:cs typeface="Arial"/>
                <a:sym typeface="Arial"/>
              </a:rPr>
              <a:t>Hyperparameter</a:t>
            </a:r>
            <a:r>
              <a:rPr lang="en-US" altLang="zh-CN" sz="1467" kern="0" dirty="0">
                <a:solidFill>
                  <a:srgbClr val="111111"/>
                </a:solidFill>
                <a:latin typeface="Times New Roman" panose="02020603050405020304" pitchFamily="18" charset="0"/>
                <a:cs typeface="Arial"/>
                <a:sym typeface="Arial"/>
              </a:rPr>
              <a:t> Optimization for Massive Network Representation Learning. </a:t>
            </a:r>
            <a:r>
              <a:rPr lang="en-US" altLang="zh-CN" sz="1467" i="1" kern="0" dirty="0">
                <a:solidFill>
                  <a:srgbClr val="111111"/>
                </a:solidFill>
                <a:latin typeface="Times New Roman" panose="02020603050405020304" pitchFamily="18" charset="0"/>
                <a:cs typeface="Arial"/>
                <a:sym typeface="Arial"/>
              </a:rPr>
              <a:t>KDD</a:t>
            </a:r>
            <a:r>
              <a:rPr lang="en-US" altLang="zh-CN" sz="1467" kern="0" dirty="0">
                <a:solidFill>
                  <a:srgbClr val="111111"/>
                </a:solidFill>
                <a:latin typeface="Times New Roman" panose="02020603050405020304" pitchFamily="18" charset="0"/>
                <a:cs typeface="Arial"/>
                <a:sym typeface="Arial"/>
              </a:rPr>
              <a:t>, 2019.</a:t>
            </a:r>
            <a:endParaRPr lang="zh-CN" altLang="en-US" sz="1467" kern="0" dirty="0">
              <a:solidFill>
                <a:srgbClr val="000000"/>
              </a:solidFill>
              <a:latin typeface="Arial"/>
              <a:cs typeface="Arial"/>
              <a:sym typeface="Arial"/>
            </a:endParaRPr>
          </a:p>
        </p:txBody>
      </p:sp>
    </p:spTree>
    <p:extLst>
      <p:ext uri="{BB962C8B-B14F-4D97-AF65-F5344CB8AC3E}">
        <p14:creationId xmlns:p14="http://schemas.microsoft.com/office/powerpoint/2010/main" val="758901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txBody>
          <a:bodyPr spcFirstLastPara="1" vert="horz" wrap="square" lIns="91440" tIns="45720" rIns="91440" bIns="45720" rtlCol="0" anchor="ctr" anchorCtr="0">
            <a:normAutofit/>
          </a:bodyPr>
          <a:lstStyle/>
          <a:p>
            <a:pPr algn="ctr" defTabSz="914377">
              <a:lnSpc>
                <a:spcPct val="90000"/>
              </a:lnSpc>
              <a:spcBef>
                <a:spcPct val="0"/>
              </a:spcBef>
              <a:buClrTx/>
            </a:pPr>
            <a:r>
              <a:rPr lang="en-US" altLang="zh-CN" sz="4267" b="1" kern="1200" dirty="0" err="1">
                <a:solidFill>
                  <a:srgbClr val="7030A0"/>
                </a:solidFill>
                <a:latin typeface="微软雅黑" panose="020B0503020204020204" pitchFamily="34" charset="-122"/>
                <a:ea typeface="微软雅黑" panose="020B0503020204020204" pitchFamily="34" charset="-122"/>
                <a:cs typeface="+mj-cs"/>
              </a:rPr>
              <a:t>AutoNE</a:t>
            </a:r>
            <a:endParaRPr lang="zh-CN" altLang="en-US" sz="4267" b="1" kern="1200" dirty="0">
              <a:solidFill>
                <a:srgbClr val="7030A0"/>
              </a:solidFill>
              <a:latin typeface="微软雅黑" panose="020B0503020204020204" pitchFamily="34" charset="-122"/>
              <a:ea typeface="微软雅黑" panose="020B0503020204020204" pitchFamily="34" charset="-122"/>
              <a:cs typeface="+mj-cs"/>
            </a:endParaRPr>
          </a:p>
        </p:txBody>
      </p:sp>
      <p:pic>
        <p:nvPicPr>
          <p:cNvPr id="94" name="图片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1628801"/>
            <a:ext cx="8686800" cy="3572235"/>
          </a:xfrm>
          <a:prstGeom prst="rect">
            <a:avLst/>
          </a:prstGeom>
        </p:spPr>
      </p:pic>
      <p:sp>
        <p:nvSpPr>
          <p:cNvPr id="96" name="圆角矩形 95"/>
          <p:cNvSpPr/>
          <p:nvPr/>
        </p:nvSpPr>
        <p:spPr>
          <a:xfrm>
            <a:off x="1916696" y="5445224"/>
            <a:ext cx="8404448" cy="936104"/>
          </a:xfrm>
          <a:prstGeom prst="roundRect">
            <a:avLst/>
          </a:prstGeom>
          <a:solidFill>
            <a:schemeClr val="accent1">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defTabSz="914377">
              <a:defRPr/>
            </a:pPr>
            <a:r>
              <a:rPr lang="en-US" altLang="zh-CN" sz="2400" dirty="0">
                <a:solidFill>
                  <a:schemeClr val="tx1"/>
                </a:solidFill>
                <a:latin typeface="Arial"/>
                <a:ea typeface="华文新魏" panose="02010800040101010101" pitchFamily="2" charset="-122"/>
                <a:sym typeface="Arial"/>
              </a:rPr>
              <a:t>Transfer the knowledge about optimal </a:t>
            </a:r>
            <a:r>
              <a:rPr lang="en-US" altLang="zh-CN" sz="2400" dirty="0" err="1">
                <a:solidFill>
                  <a:schemeClr val="tx1"/>
                </a:solidFill>
                <a:latin typeface="Arial"/>
                <a:ea typeface="华文新魏" panose="02010800040101010101" pitchFamily="2" charset="-122"/>
                <a:sym typeface="Arial"/>
              </a:rPr>
              <a:t>hyperparameters</a:t>
            </a:r>
            <a:r>
              <a:rPr lang="en-US" altLang="zh-CN" sz="2400" dirty="0">
                <a:solidFill>
                  <a:schemeClr val="tx1"/>
                </a:solidFill>
                <a:latin typeface="Arial"/>
                <a:ea typeface="华文新魏" panose="02010800040101010101" pitchFamily="2" charset="-122"/>
                <a:sym typeface="Arial"/>
              </a:rPr>
              <a:t> from the sub-networks to the original massive network</a:t>
            </a:r>
          </a:p>
        </p:txBody>
      </p:sp>
      <p:sp>
        <p:nvSpPr>
          <p:cNvPr id="6" name="矩形 5"/>
          <p:cNvSpPr/>
          <p:nvPr/>
        </p:nvSpPr>
        <p:spPr>
          <a:xfrm>
            <a:off x="231091" y="6481859"/>
            <a:ext cx="11960909" cy="318100"/>
          </a:xfrm>
          <a:prstGeom prst="rect">
            <a:avLst/>
          </a:prstGeom>
        </p:spPr>
        <p:txBody>
          <a:bodyPr wrap="square">
            <a:spAutoFit/>
          </a:bodyPr>
          <a:lstStyle/>
          <a:p>
            <a:pPr defTabSz="1219170">
              <a:buClr>
                <a:srgbClr val="000000"/>
              </a:buClr>
            </a:pPr>
            <a:r>
              <a:rPr lang="en-US" altLang="zh-CN" sz="1467" kern="0" dirty="0" err="1">
                <a:solidFill>
                  <a:srgbClr val="111111"/>
                </a:solidFill>
                <a:latin typeface="Times New Roman" panose="02020603050405020304" pitchFamily="18" charset="0"/>
                <a:cs typeface="Arial"/>
                <a:sym typeface="Arial"/>
              </a:rPr>
              <a:t>Ke</a:t>
            </a:r>
            <a:r>
              <a:rPr lang="en-US" altLang="zh-CN" sz="1467" kern="0" dirty="0">
                <a:solidFill>
                  <a:srgbClr val="111111"/>
                </a:solidFill>
                <a:latin typeface="Times New Roman" panose="02020603050405020304" pitchFamily="18" charset="0"/>
                <a:cs typeface="Arial"/>
                <a:sym typeface="Arial"/>
              </a:rPr>
              <a:t> </a:t>
            </a:r>
            <a:r>
              <a:rPr lang="en-US" altLang="zh-CN" sz="1467" kern="0" dirty="0" err="1">
                <a:solidFill>
                  <a:srgbClr val="111111"/>
                </a:solidFill>
                <a:latin typeface="Times New Roman" panose="02020603050405020304" pitchFamily="18" charset="0"/>
                <a:cs typeface="Arial"/>
                <a:sym typeface="Arial"/>
              </a:rPr>
              <a:t>Tu</a:t>
            </a:r>
            <a:r>
              <a:rPr lang="en-US" altLang="zh-CN" sz="1467" kern="0" dirty="0">
                <a:solidFill>
                  <a:srgbClr val="111111"/>
                </a:solidFill>
                <a:latin typeface="Times New Roman" panose="02020603050405020304" pitchFamily="18" charset="0"/>
                <a:cs typeface="Arial"/>
                <a:sym typeface="Arial"/>
              </a:rPr>
              <a:t>, Jianxin Ma, </a:t>
            </a:r>
            <a:r>
              <a:rPr lang="en-US" altLang="zh-CN" sz="1467" b="1" kern="0" dirty="0">
                <a:solidFill>
                  <a:srgbClr val="111111"/>
                </a:solidFill>
                <a:latin typeface="Times New Roman" panose="02020603050405020304" pitchFamily="18" charset="0"/>
                <a:cs typeface="Arial"/>
                <a:sym typeface="Arial"/>
              </a:rPr>
              <a:t>Peng Cui</a:t>
            </a:r>
            <a:r>
              <a:rPr lang="en-US" altLang="zh-CN" sz="1467" kern="0" dirty="0">
                <a:solidFill>
                  <a:srgbClr val="111111"/>
                </a:solidFill>
                <a:latin typeface="Times New Roman" panose="02020603050405020304" pitchFamily="18" charset="0"/>
                <a:cs typeface="Arial"/>
                <a:sym typeface="Arial"/>
              </a:rPr>
              <a:t>, Jian Pei, Wenwu Zhu. </a:t>
            </a:r>
            <a:r>
              <a:rPr lang="en-US" altLang="zh-CN" sz="1467" kern="0" dirty="0" err="1">
                <a:solidFill>
                  <a:srgbClr val="111111"/>
                </a:solidFill>
                <a:latin typeface="Times New Roman" panose="02020603050405020304" pitchFamily="18" charset="0"/>
                <a:cs typeface="Arial"/>
                <a:sym typeface="Arial"/>
              </a:rPr>
              <a:t>AutoNRL</a:t>
            </a:r>
            <a:r>
              <a:rPr lang="en-US" altLang="zh-CN" sz="1467" kern="0" dirty="0">
                <a:solidFill>
                  <a:srgbClr val="111111"/>
                </a:solidFill>
                <a:latin typeface="Times New Roman" panose="02020603050405020304" pitchFamily="18" charset="0"/>
                <a:cs typeface="Arial"/>
                <a:sym typeface="Arial"/>
              </a:rPr>
              <a:t>: </a:t>
            </a:r>
            <a:r>
              <a:rPr lang="en-US" altLang="zh-CN" sz="1467" kern="0" dirty="0" err="1">
                <a:solidFill>
                  <a:srgbClr val="111111"/>
                </a:solidFill>
                <a:latin typeface="Times New Roman" panose="02020603050405020304" pitchFamily="18" charset="0"/>
                <a:cs typeface="Arial"/>
                <a:sym typeface="Arial"/>
              </a:rPr>
              <a:t>Hyperparameter</a:t>
            </a:r>
            <a:r>
              <a:rPr lang="en-US" altLang="zh-CN" sz="1467" kern="0" dirty="0">
                <a:solidFill>
                  <a:srgbClr val="111111"/>
                </a:solidFill>
                <a:latin typeface="Times New Roman" panose="02020603050405020304" pitchFamily="18" charset="0"/>
                <a:cs typeface="Arial"/>
                <a:sym typeface="Arial"/>
              </a:rPr>
              <a:t> Optimization for Massive Network Representation Learning. </a:t>
            </a:r>
            <a:r>
              <a:rPr lang="en-US" altLang="zh-CN" sz="1467" i="1" kern="0" dirty="0">
                <a:solidFill>
                  <a:srgbClr val="111111"/>
                </a:solidFill>
                <a:latin typeface="Times New Roman" panose="02020603050405020304" pitchFamily="18" charset="0"/>
                <a:cs typeface="Arial"/>
                <a:sym typeface="Arial"/>
              </a:rPr>
              <a:t>KDD</a:t>
            </a:r>
            <a:r>
              <a:rPr lang="en-US" altLang="zh-CN" sz="1467" kern="0" dirty="0">
                <a:solidFill>
                  <a:srgbClr val="111111"/>
                </a:solidFill>
                <a:latin typeface="Times New Roman" panose="02020603050405020304" pitchFamily="18" charset="0"/>
                <a:cs typeface="Arial"/>
                <a:sym typeface="Arial"/>
              </a:rPr>
              <a:t>, 2019.</a:t>
            </a:r>
            <a:endParaRPr lang="zh-CN" altLang="en-US" sz="1467" kern="0" dirty="0">
              <a:solidFill>
                <a:srgbClr val="000000"/>
              </a:solidFill>
              <a:latin typeface="Arial"/>
              <a:cs typeface="Arial"/>
              <a:sym typeface="Arial"/>
            </a:endParaRPr>
          </a:p>
        </p:txBody>
      </p:sp>
    </p:spTree>
    <p:extLst>
      <p:ext uri="{BB962C8B-B14F-4D97-AF65-F5344CB8AC3E}">
        <p14:creationId xmlns:p14="http://schemas.microsoft.com/office/powerpoint/2010/main" val="1175816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 name="Google Shape;153;p19">
            <a:extLst>
              <a:ext uri="{FF2B5EF4-FFF2-40B4-BE49-F238E27FC236}">
                <a16:creationId xmlns:a16="http://schemas.microsoft.com/office/drawing/2014/main" id="{30E484A4-9C77-9F49-A5CA-2FB24A58C61F}"/>
              </a:ext>
            </a:extLst>
          </p:cNvPr>
          <p:cNvSpPr/>
          <p:nvPr/>
        </p:nvSpPr>
        <p:spPr>
          <a:xfrm>
            <a:off x="4614085" y="2937338"/>
            <a:ext cx="2719290" cy="994000"/>
          </a:xfrm>
          <a:prstGeom prst="chevron">
            <a:avLst>
              <a:gd name="adj" fmla="val 50000"/>
            </a:avLst>
          </a:prstGeom>
          <a:solidFill>
            <a:srgbClr val="A4C2F4"/>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63" name="Google Shape;63;p14"/>
          <p:cNvSpPr/>
          <p:nvPr/>
        </p:nvSpPr>
        <p:spPr>
          <a:xfrm>
            <a:off x="454579" y="2932000"/>
            <a:ext cx="2496400" cy="994000"/>
          </a:xfrm>
          <a:prstGeom prst="homePlate">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64" name="Google Shape;64;p14"/>
          <p:cNvSpPr txBox="1">
            <a:spLocks noGrp="1"/>
          </p:cNvSpPr>
          <p:nvPr>
            <p:ph type="body" idx="4294967295"/>
          </p:nvPr>
        </p:nvSpPr>
        <p:spPr>
          <a:xfrm>
            <a:off x="454564" y="3115400"/>
            <a:ext cx="19400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1</a:t>
            </a:r>
            <a:r>
              <a:rPr lang="en" dirty="0">
                <a:solidFill>
                  <a:schemeClr val="lt1"/>
                </a:solidFill>
              </a:rPr>
              <a:t>5 mins </a:t>
            </a:r>
            <a:endParaRPr dirty="0">
              <a:solidFill>
                <a:schemeClr val="lt1"/>
              </a:solidFill>
            </a:endParaRPr>
          </a:p>
        </p:txBody>
      </p:sp>
      <p:grpSp>
        <p:nvGrpSpPr>
          <p:cNvPr id="65" name="Google Shape;65;p14"/>
          <p:cNvGrpSpPr/>
          <p:nvPr/>
        </p:nvGrpSpPr>
        <p:grpSpPr>
          <a:xfrm>
            <a:off x="1217093" y="2146954"/>
            <a:ext cx="265200" cy="791541"/>
            <a:chOff x="777447" y="1610215"/>
            <a:chExt cx="198900" cy="593656"/>
          </a:xfrm>
        </p:grpSpPr>
        <p:cxnSp>
          <p:nvCxnSpPr>
            <p:cNvPr id="66" name="Google Shape;66;p14"/>
            <p:cNvCxnSpPr>
              <a:cxnSpLocks/>
              <a:stCxn id="67" idx="4"/>
            </p:cNvCxnSpPr>
            <p:nvPr/>
          </p:nvCxnSpPr>
          <p:spPr>
            <a:xfrm>
              <a:off x="876897" y="1809115"/>
              <a:ext cx="12" cy="394756"/>
            </a:xfrm>
            <a:prstGeom prst="straightConnector1">
              <a:avLst/>
            </a:prstGeom>
            <a:noFill/>
            <a:ln w="9525" cap="flat" cmpd="sng">
              <a:solidFill>
                <a:schemeClr val="dk2"/>
              </a:solidFill>
              <a:prstDash val="solid"/>
              <a:round/>
              <a:headEnd type="none" w="sm" len="sm"/>
              <a:tailEnd type="none" w="sm" len="sm"/>
            </a:ln>
          </p:spPr>
        </p:cxnSp>
        <p:sp>
          <p:nvSpPr>
            <p:cNvPr id="67" name="Google Shape;67;p14"/>
            <p:cNvSpPr/>
            <p:nvPr/>
          </p:nvSpPr>
          <p:spPr>
            <a:xfrm>
              <a:off x="777447"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68" name="Google Shape;68;p14"/>
          <p:cNvSpPr txBox="1">
            <a:spLocks noGrp="1"/>
          </p:cNvSpPr>
          <p:nvPr>
            <p:ph type="body" idx="4294967295"/>
          </p:nvPr>
        </p:nvSpPr>
        <p:spPr>
          <a:xfrm>
            <a:off x="-70300" y="1058400"/>
            <a:ext cx="299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 sz="3200">
                <a:solidFill>
                  <a:srgbClr val="000000"/>
                </a:solidFill>
              </a:rPr>
              <a:t>Motivations</a:t>
            </a:r>
            <a:endParaRPr sz="3200">
              <a:solidFill>
                <a:srgbClr val="000000"/>
              </a:solidFill>
            </a:endParaRPr>
          </a:p>
        </p:txBody>
      </p:sp>
      <p:sp>
        <p:nvSpPr>
          <p:cNvPr id="70" name="Google Shape;70;p14"/>
          <p:cNvSpPr txBox="1">
            <a:spLocks noGrp="1"/>
          </p:cNvSpPr>
          <p:nvPr>
            <p:ph type="body" idx="4294967295"/>
          </p:nvPr>
        </p:nvSpPr>
        <p:spPr>
          <a:xfrm>
            <a:off x="2834267"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 </a:t>
            </a:r>
            <a:endParaRPr dirty="0">
              <a:solidFill>
                <a:schemeClr val="lt1"/>
              </a:solidFill>
            </a:endParaRPr>
          </a:p>
          <a:p>
            <a:pPr marL="0" indent="0" algn="ctr">
              <a:lnSpc>
                <a:spcPct val="100000"/>
              </a:lnSpc>
              <a:spcBef>
                <a:spcPts val="0"/>
              </a:spcBef>
              <a:buNone/>
            </a:pPr>
            <a:r>
              <a:rPr lang="en" dirty="0">
                <a:solidFill>
                  <a:schemeClr val="lt1"/>
                </a:solidFill>
              </a:rPr>
              <a:t>AM</a:t>
            </a:r>
            <a:endParaRPr dirty="0">
              <a:solidFill>
                <a:schemeClr val="lt1"/>
              </a:solidFill>
            </a:endParaRPr>
          </a:p>
        </p:txBody>
      </p:sp>
      <p:grpSp>
        <p:nvGrpSpPr>
          <p:cNvPr id="71" name="Google Shape;71;p14"/>
          <p:cNvGrpSpPr/>
          <p:nvPr/>
        </p:nvGrpSpPr>
        <p:grpSpPr>
          <a:xfrm>
            <a:off x="3021709" y="3918611"/>
            <a:ext cx="265200" cy="791541"/>
            <a:chOff x="2223534" y="2938958"/>
            <a:chExt cx="198900" cy="593656"/>
          </a:xfrm>
        </p:grpSpPr>
        <p:cxnSp>
          <p:nvCxnSpPr>
            <p:cNvPr id="72" name="Google Shape;72;p14"/>
            <p:cNvCxnSpPr>
              <a:cxnSpLocks/>
              <a:stCxn id="73" idx="4"/>
            </p:cNvCxnSpPr>
            <p:nvPr/>
          </p:nvCxnSpPr>
          <p:spPr>
            <a:xfrm flipV="1">
              <a:off x="2322984" y="2938958"/>
              <a:ext cx="13" cy="394756"/>
            </a:xfrm>
            <a:prstGeom prst="straightConnector1">
              <a:avLst/>
            </a:prstGeom>
            <a:noFill/>
            <a:ln w="9525" cap="flat" cmpd="sng">
              <a:solidFill>
                <a:schemeClr val="dk2"/>
              </a:solidFill>
              <a:prstDash val="solid"/>
              <a:round/>
              <a:headEnd type="none" w="sm" len="sm"/>
              <a:tailEnd type="none" w="sm" len="sm"/>
            </a:ln>
          </p:spPr>
        </p:cxnSp>
        <p:sp>
          <p:nvSpPr>
            <p:cNvPr id="73" name="Google Shape;73;p14"/>
            <p:cNvSpPr/>
            <p:nvPr/>
          </p:nvSpPr>
          <p:spPr>
            <a:xfrm rot="10800000" flipH="1">
              <a:off x="2223534" y="3333714"/>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74" name="Google Shape;74;p14"/>
          <p:cNvSpPr txBox="1">
            <a:spLocks noGrp="1"/>
          </p:cNvSpPr>
          <p:nvPr>
            <p:ph type="body" idx="4294967295"/>
          </p:nvPr>
        </p:nvSpPr>
        <p:spPr>
          <a:xfrm>
            <a:off x="1659116" y="4705500"/>
            <a:ext cx="299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US" sz="3200" dirty="0">
                <a:solidFill>
                  <a:srgbClr val="000000"/>
                </a:solidFill>
              </a:rPr>
              <a:t>Network Embedding</a:t>
            </a:r>
          </a:p>
        </p:txBody>
      </p:sp>
      <p:sp>
        <p:nvSpPr>
          <p:cNvPr id="75" name="Google Shape;75;p14"/>
          <p:cNvSpPr/>
          <p:nvPr/>
        </p:nvSpPr>
        <p:spPr>
          <a:xfrm>
            <a:off x="2408210" y="295133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76" name="Google Shape;76;p14"/>
          <p:cNvSpPr txBox="1">
            <a:spLocks noGrp="1"/>
          </p:cNvSpPr>
          <p:nvPr>
            <p:ph type="body" idx="4294967295"/>
          </p:nvPr>
        </p:nvSpPr>
        <p:spPr>
          <a:xfrm>
            <a:off x="5022093"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77" name="Google Shape;77;p14"/>
          <p:cNvGrpSpPr/>
          <p:nvPr/>
        </p:nvGrpSpPr>
        <p:grpSpPr>
          <a:xfrm>
            <a:off x="5411643" y="2146954"/>
            <a:ext cx="265200" cy="791541"/>
            <a:chOff x="3918084" y="1610215"/>
            <a:chExt cx="198900" cy="593656"/>
          </a:xfrm>
        </p:grpSpPr>
        <p:cxnSp>
          <p:nvCxnSpPr>
            <p:cNvPr id="78" name="Google Shape;78;p14"/>
            <p:cNvCxnSpPr>
              <a:cxnSpLocks/>
              <a:stCxn id="79" idx="4"/>
            </p:cNvCxnSpPr>
            <p:nvPr/>
          </p:nvCxnSpPr>
          <p:spPr>
            <a:xfrm>
              <a:off x="4017534" y="1809115"/>
              <a:ext cx="12" cy="394756"/>
            </a:xfrm>
            <a:prstGeom prst="straightConnector1">
              <a:avLst/>
            </a:prstGeom>
            <a:noFill/>
            <a:ln w="9525" cap="flat" cmpd="sng">
              <a:solidFill>
                <a:schemeClr val="dk2"/>
              </a:solidFill>
              <a:prstDash val="solid"/>
              <a:round/>
              <a:headEnd type="none" w="sm" len="sm"/>
              <a:tailEnd type="none" w="sm" len="sm"/>
            </a:ln>
          </p:spPr>
        </p:cxnSp>
        <p:sp>
          <p:nvSpPr>
            <p:cNvPr id="79" name="Google Shape;79;p14"/>
            <p:cNvSpPr/>
            <p:nvPr/>
          </p:nvSpPr>
          <p:spPr>
            <a:xfrm>
              <a:off x="3918084"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81" name="Google Shape;81;p14"/>
          <p:cNvSpPr/>
          <p:nvPr/>
        </p:nvSpPr>
        <p:spPr>
          <a:xfrm>
            <a:off x="6835857"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82" name="Google Shape;82;p14"/>
          <p:cNvSpPr txBox="1">
            <a:spLocks noGrp="1"/>
          </p:cNvSpPr>
          <p:nvPr>
            <p:ph type="body" idx="4294967295"/>
          </p:nvPr>
        </p:nvSpPr>
        <p:spPr>
          <a:xfrm>
            <a:off x="7219927"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83" name="Google Shape;83;p14"/>
          <p:cNvGrpSpPr/>
          <p:nvPr/>
        </p:nvGrpSpPr>
        <p:grpSpPr>
          <a:xfrm>
            <a:off x="7964093" y="3918611"/>
            <a:ext cx="265200" cy="791541"/>
            <a:chOff x="5958946" y="2938958"/>
            <a:chExt cx="198900" cy="593656"/>
          </a:xfrm>
        </p:grpSpPr>
        <p:cxnSp>
          <p:nvCxnSpPr>
            <p:cNvPr id="84" name="Google Shape;84;p14"/>
            <p:cNvCxnSpPr>
              <a:cxnSpLocks/>
              <a:stCxn id="85" idx="4"/>
            </p:cNvCxnSpPr>
            <p:nvPr/>
          </p:nvCxnSpPr>
          <p:spPr>
            <a:xfrm flipV="1">
              <a:off x="6058396" y="2938958"/>
              <a:ext cx="13" cy="394756"/>
            </a:xfrm>
            <a:prstGeom prst="straightConnector1">
              <a:avLst/>
            </a:prstGeom>
            <a:noFill/>
            <a:ln w="9525" cap="flat" cmpd="sng">
              <a:solidFill>
                <a:schemeClr val="dk2"/>
              </a:solidFill>
              <a:prstDash val="solid"/>
              <a:round/>
              <a:headEnd type="none" w="sm" len="sm"/>
              <a:tailEnd type="none" w="sm" len="sm"/>
            </a:ln>
          </p:spPr>
        </p:cxnSp>
        <p:sp>
          <p:nvSpPr>
            <p:cNvPr id="85" name="Google Shape;85;p14"/>
            <p:cNvSpPr/>
            <p:nvPr/>
          </p:nvSpPr>
          <p:spPr>
            <a:xfrm rot="10800000" flipH="1">
              <a:off x="5958946" y="3333714"/>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86" name="Google Shape;86;p14"/>
          <p:cNvSpPr txBox="1">
            <a:spLocks noGrp="1"/>
          </p:cNvSpPr>
          <p:nvPr>
            <p:ph type="body" idx="4294967295"/>
          </p:nvPr>
        </p:nvSpPr>
        <p:spPr>
          <a:xfrm>
            <a:off x="6268900" y="4705500"/>
            <a:ext cx="4070400" cy="120840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US" altLang="zh-CN" sz="3200" dirty="0"/>
              <a:t>Practical</a:t>
            </a:r>
            <a:r>
              <a:rPr lang="zh-CN" altLang="en-US" sz="3200" dirty="0"/>
              <a:t> </a:t>
            </a:r>
            <a:r>
              <a:rPr lang="en-US" altLang="zh-CN" sz="3200" dirty="0"/>
              <a:t>Applications</a:t>
            </a:r>
            <a:endParaRPr lang="en-US" sz="3200" dirty="0">
              <a:solidFill>
                <a:srgbClr val="000000"/>
              </a:solidFill>
            </a:endParaRPr>
          </a:p>
        </p:txBody>
      </p:sp>
      <p:sp>
        <p:nvSpPr>
          <p:cNvPr id="87" name="Google Shape;87;p14"/>
          <p:cNvSpPr/>
          <p:nvPr/>
        </p:nvSpPr>
        <p:spPr>
          <a:xfrm>
            <a:off x="9042417" y="2932000"/>
            <a:ext cx="2734800" cy="994000"/>
          </a:xfrm>
          <a:prstGeom prst="chevron">
            <a:avLst>
              <a:gd name="adj" fmla="val 50000"/>
            </a:avLst>
          </a:prstGeom>
          <a:solidFill>
            <a:srgbClr val="3C78D8"/>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88" name="Google Shape;88;p14"/>
          <p:cNvSpPr txBox="1">
            <a:spLocks noGrp="1"/>
          </p:cNvSpPr>
          <p:nvPr>
            <p:ph type="body" idx="4294967295"/>
          </p:nvPr>
        </p:nvSpPr>
        <p:spPr>
          <a:xfrm>
            <a:off x="9478896" y="3115400"/>
            <a:ext cx="17532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US" altLang="zh-CN" dirty="0">
                <a:solidFill>
                  <a:schemeClr val="lt1"/>
                </a:solidFill>
              </a:rPr>
              <a:t>30</a:t>
            </a:r>
            <a:r>
              <a:rPr lang="en" dirty="0">
                <a:solidFill>
                  <a:schemeClr val="lt1"/>
                </a:solidFill>
              </a:rPr>
              <a:t> mins</a:t>
            </a:r>
            <a:endParaRPr dirty="0">
              <a:solidFill>
                <a:schemeClr val="lt1"/>
              </a:solidFill>
            </a:endParaRPr>
          </a:p>
        </p:txBody>
      </p:sp>
      <p:grpSp>
        <p:nvGrpSpPr>
          <p:cNvPr id="89" name="Google Shape;89;p14"/>
          <p:cNvGrpSpPr/>
          <p:nvPr/>
        </p:nvGrpSpPr>
        <p:grpSpPr>
          <a:xfrm>
            <a:off x="10226409" y="2146954"/>
            <a:ext cx="265200" cy="791541"/>
            <a:chOff x="3918084" y="1610215"/>
            <a:chExt cx="198900" cy="593656"/>
          </a:xfrm>
        </p:grpSpPr>
        <p:cxnSp>
          <p:nvCxnSpPr>
            <p:cNvPr id="90" name="Google Shape;90;p14"/>
            <p:cNvCxnSpPr>
              <a:cxnSpLocks/>
              <a:stCxn id="91" idx="4"/>
            </p:cNvCxnSpPr>
            <p:nvPr/>
          </p:nvCxnSpPr>
          <p:spPr>
            <a:xfrm>
              <a:off x="4017534" y="1809115"/>
              <a:ext cx="12" cy="394756"/>
            </a:xfrm>
            <a:prstGeom prst="straightConnector1">
              <a:avLst/>
            </a:prstGeom>
            <a:noFill/>
            <a:ln w="9525" cap="flat" cmpd="sng">
              <a:solidFill>
                <a:schemeClr val="dk2"/>
              </a:solidFill>
              <a:prstDash val="solid"/>
              <a:round/>
              <a:headEnd type="none" w="sm" len="sm"/>
              <a:tailEnd type="none" w="sm" len="sm"/>
            </a:ln>
          </p:spPr>
        </p:cxnSp>
        <p:sp>
          <p:nvSpPr>
            <p:cNvPr id="91" name="Google Shape;91;p14"/>
            <p:cNvSpPr/>
            <p:nvPr/>
          </p:nvSpPr>
          <p:spPr>
            <a:xfrm>
              <a:off x="3918084" y="1610215"/>
              <a:ext cx="198900" cy="198900"/>
            </a:xfrm>
            <a:prstGeom prst="ellipse">
              <a:avLst/>
            </a:prstGeom>
            <a:solidFill>
              <a:srgbClr val="FF9900"/>
            </a:solidFill>
            <a:ln>
              <a:noFill/>
            </a:ln>
          </p:spPr>
          <p:txBody>
            <a:bodyPr spcFirstLastPara="1" wrap="square" lIns="121900" tIns="121900" rIns="121900" bIns="121900" anchor="ctr" anchorCtr="0">
              <a:noAutofit/>
            </a:bodyPr>
            <a:lstStyle/>
            <a:p>
              <a:endParaRPr sz="2400"/>
            </a:p>
          </p:txBody>
        </p:sp>
      </p:grpSp>
      <p:sp>
        <p:nvSpPr>
          <p:cNvPr id="92" name="Google Shape;92;p14"/>
          <p:cNvSpPr txBox="1">
            <a:spLocks noGrp="1"/>
          </p:cNvSpPr>
          <p:nvPr>
            <p:ph type="body" idx="4294967295"/>
          </p:nvPr>
        </p:nvSpPr>
        <p:spPr>
          <a:xfrm>
            <a:off x="8860305" y="761667"/>
            <a:ext cx="2990400" cy="1208400"/>
          </a:xfrm>
          <a:prstGeom prst="rect">
            <a:avLst/>
          </a:prstGeom>
        </p:spPr>
        <p:txBody>
          <a:bodyPr spcFirstLastPara="1" vert="horz" wrap="square" lIns="121900" tIns="121900" rIns="121900" bIns="121900" rtlCol="0" anchor="t" anchorCtr="0">
            <a:noAutofit/>
          </a:bodyPr>
          <a:lstStyle/>
          <a:p>
            <a:pPr marL="0" indent="0" algn="ctr">
              <a:lnSpc>
                <a:spcPct val="100000"/>
              </a:lnSpc>
              <a:spcBef>
                <a:spcPts val="0"/>
              </a:spcBef>
              <a:buNone/>
            </a:pPr>
            <a:r>
              <a:rPr lang="en-US" altLang="zh-CN" sz="3200" dirty="0">
                <a:solidFill>
                  <a:srgbClr val="000000"/>
                </a:solidFill>
              </a:rPr>
              <a:t>Cognitive</a:t>
            </a:r>
            <a:r>
              <a:rPr lang="zh-CN" altLang="en-US" sz="3200" dirty="0">
                <a:solidFill>
                  <a:srgbClr val="000000"/>
                </a:solidFill>
              </a:rPr>
              <a:t> </a:t>
            </a:r>
            <a:endParaRPr lang="en-US" altLang="zh-CN" sz="3200" dirty="0">
              <a:solidFill>
                <a:srgbClr val="000000"/>
              </a:solidFill>
            </a:endParaRPr>
          </a:p>
          <a:p>
            <a:pPr marL="0" indent="0" algn="ctr">
              <a:lnSpc>
                <a:spcPct val="100000"/>
              </a:lnSpc>
              <a:spcBef>
                <a:spcPts val="0"/>
              </a:spcBef>
              <a:buNone/>
            </a:pPr>
            <a:r>
              <a:rPr lang="en-US" altLang="zh-CN" sz="3200" dirty="0">
                <a:solidFill>
                  <a:srgbClr val="000000"/>
                </a:solidFill>
              </a:rPr>
              <a:t>Graph</a:t>
            </a:r>
            <a:endParaRPr sz="3200" dirty="0">
              <a:solidFill>
                <a:srgbClr val="000000"/>
              </a:solidFill>
            </a:endParaRPr>
          </a:p>
        </p:txBody>
      </p:sp>
      <p:sp>
        <p:nvSpPr>
          <p:cNvPr id="34" name="Google Shape;76;p14">
            <a:extLst>
              <a:ext uri="{FF2B5EF4-FFF2-40B4-BE49-F238E27FC236}">
                <a16:creationId xmlns:a16="http://schemas.microsoft.com/office/drawing/2014/main" id="{3E637DEC-6399-5A4A-8E88-A8E2E5F6E827}"/>
              </a:ext>
            </a:extLst>
          </p:cNvPr>
          <p:cNvSpPr txBox="1">
            <a:spLocks/>
          </p:cNvSpPr>
          <p:nvPr/>
        </p:nvSpPr>
        <p:spPr>
          <a:xfrm>
            <a:off x="2885714" y="3122789"/>
            <a:ext cx="1753200" cy="627200"/>
          </a:xfrm>
          <a:prstGeom prst="rect">
            <a:avLst/>
          </a:prstGeom>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L="426709" marR="0" lvl="0" indent="-304792" algn="l" rtl="0">
              <a:lnSpc>
                <a:spcPct val="100000"/>
              </a:lnSpc>
              <a:spcBef>
                <a:spcPts val="0"/>
              </a:spcBef>
              <a:spcAft>
                <a:spcPts val="0"/>
              </a:spcAft>
              <a:buClr>
                <a:srgbClr val="000000"/>
              </a:buClr>
              <a:buFont typeface="Arial"/>
              <a:defRPr sz="2667" b="0" i="0" u="none" strike="noStrike" cap="none">
                <a:solidFill>
                  <a:srgbClr val="000000"/>
                </a:solidFill>
                <a:latin typeface="Arial"/>
                <a:ea typeface="Arial"/>
                <a:cs typeface="Arial"/>
                <a:sym typeface="Arial"/>
              </a:defRPr>
            </a:lvl1pPr>
            <a:lvl2pPr marL="795847" marR="0" lvl="1" indent="0" algn="l" rtl="0">
              <a:lnSpc>
                <a:spcPct val="100000"/>
              </a:lnSpc>
              <a:spcBef>
                <a:spcPts val="0"/>
              </a:spcBef>
              <a:spcAft>
                <a:spcPts val="0"/>
              </a:spcAft>
              <a:buClr>
                <a:srgbClr val="000000"/>
              </a:buClr>
              <a:buFontTx/>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lgn="ctr"/>
            <a:r>
              <a:rPr lang="en-US" altLang="zh-CN" sz="1800" dirty="0">
                <a:solidFill>
                  <a:schemeClr val="lt1"/>
                </a:solidFill>
              </a:rPr>
              <a:t>30</a:t>
            </a:r>
            <a:r>
              <a:rPr lang="en-US" sz="1800" dirty="0">
                <a:solidFill>
                  <a:schemeClr val="lt1"/>
                </a:solidFill>
              </a:rPr>
              <a:t> mins</a:t>
            </a:r>
          </a:p>
        </p:txBody>
      </p:sp>
      <p:sp>
        <p:nvSpPr>
          <p:cNvPr id="35" name="Google Shape;86;p14">
            <a:extLst>
              <a:ext uri="{FF2B5EF4-FFF2-40B4-BE49-F238E27FC236}">
                <a16:creationId xmlns:a16="http://schemas.microsoft.com/office/drawing/2014/main" id="{11026326-70B3-E441-810D-54BC969E8BA0}"/>
              </a:ext>
            </a:extLst>
          </p:cNvPr>
          <p:cNvSpPr txBox="1">
            <a:spLocks/>
          </p:cNvSpPr>
          <p:nvPr/>
        </p:nvSpPr>
        <p:spPr>
          <a:xfrm>
            <a:off x="3509043" y="934860"/>
            <a:ext cx="4070400" cy="1208400"/>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L="426709" marR="0" lvl="0" indent="-304792" algn="l" rtl="0">
              <a:lnSpc>
                <a:spcPct val="100000"/>
              </a:lnSpc>
              <a:spcBef>
                <a:spcPts val="0"/>
              </a:spcBef>
              <a:spcAft>
                <a:spcPts val="0"/>
              </a:spcAft>
              <a:buClr>
                <a:srgbClr val="000000"/>
              </a:buClr>
              <a:buFont typeface="Arial"/>
              <a:defRPr sz="2667" b="0" i="0" u="none" strike="noStrike" cap="none">
                <a:solidFill>
                  <a:srgbClr val="000000"/>
                </a:solidFill>
                <a:latin typeface="Arial"/>
                <a:ea typeface="Arial"/>
                <a:cs typeface="Arial"/>
                <a:sym typeface="Arial"/>
              </a:defRPr>
            </a:lvl1pPr>
            <a:lvl2pPr marL="795847" marR="0" lvl="1" indent="0" algn="l" rtl="0">
              <a:lnSpc>
                <a:spcPct val="100000"/>
              </a:lnSpc>
              <a:spcBef>
                <a:spcPts val="0"/>
              </a:spcBef>
              <a:spcAft>
                <a:spcPts val="0"/>
              </a:spcAft>
              <a:buClr>
                <a:srgbClr val="000000"/>
              </a:buClr>
              <a:buFontTx/>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lgn="ctr">
              <a:spcAft>
                <a:spcPts val="2133"/>
              </a:spcAft>
            </a:pPr>
            <a:r>
              <a:rPr lang="en-US" sz="3200" kern="0"/>
              <a:t>Graph Neural Networks</a:t>
            </a:r>
            <a:endParaRPr lang="en-US" sz="3200" kern="0" dirty="0"/>
          </a:p>
        </p:txBody>
      </p:sp>
    </p:spTree>
    <p:extLst>
      <p:ext uri="{BB962C8B-B14F-4D97-AF65-F5344CB8AC3E}">
        <p14:creationId xmlns:p14="http://schemas.microsoft.com/office/powerpoint/2010/main" val="34884866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415600" y="85367"/>
            <a:ext cx="11360800" cy="763600"/>
          </a:xfrm>
          <a:prstGeom prst="rect">
            <a:avLst/>
          </a:prstGeom>
          <a:noFill/>
          <a:ln>
            <a:noFill/>
          </a:ln>
        </p:spPr>
        <p:txBody>
          <a:bodyPr spcFirstLastPara="1" vert="horz" wrap="square" lIns="91440" tIns="45720" rIns="91440" bIns="45720" rtlCol="0" anchor="ctr" anchorCtr="0">
            <a:normAutofit/>
          </a:bodyPr>
          <a:lstStyle/>
          <a:p>
            <a:pPr defTabSz="914377">
              <a:lnSpc>
                <a:spcPct val="90000"/>
              </a:lnSpc>
              <a:spcBef>
                <a:spcPct val="0"/>
              </a:spcBef>
              <a:buClrTx/>
            </a:pPr>
            <a:r>
              <a:rPr lang="en-US" sz="3200" kern="1200" dirty="0">
                <a:solidFill>
                  <a:schemeClr val="tx1"/>
                </a:solidFill>
                <a:latin typeface="+mj-lt"/>
                <a:ea typeface="微软雅黑" panose="020B0503020204020204" pitchFamily="34" charset="-122"/>
                <a:cs typeface="+mj-cs"/>
              </a:rPr>
              <a:t>Connecting NE with graph neural networks</a:t>
            </a:r>
            <a:endParaRPr sz="3200" kern="1200" dirty="0">
              <a:solidFill>
                <a:schemeClr val="tx1"/>
              </a:solidFill>
              <a:latin typeface="+mj-lt"/>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29" name="Rounded Rectangle 5">
                <a:extLst>
                  <a:ext uri="{FF2B5EF4-FFF2-40B4-BE49-F238E27FC236}">
                    <a16:creationId xmlns:a16="http://schemas.microsoft.com/office/drawing/2014/main" id="{A48FCE47-66F2-4A3D-995D-42260239DE58}"/>
                  </a:ext>
                </a:extLst>
              </p:cNvPr>
              <p:cNvSpPr/>
              <p:nvPr/>
            </p:nvSpPr>
            <p:spPr>
              <a:xfrm>
                <a:off x="683097" y="2269512"/>
                <a:ext cx="1837551" cy="2063224"/>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2133" kern="0" dirty="0">
                    <a:solidFill>
                      <a:srgbClr val="000000"/>
                    </a:solidFill>
                    <a:latin typeface="Helvetica Neue" charset="0"/>
                    <a:ea typeface="Helvetica Neue" charset="0"/>
                    <a:cs typeface="Helvetica Neue" charset="0"/>
                    <a:sym typeface="Arial"/>
                  </a:rPr>
                  <a:t>Input: </a:t>
                </a:r>
              </a:p>
              <a:p>
                <a:pPr algn="ctr" defTabSz="1100562">
                  <a:buClr>
                    <a:srgbClr val="000000"/>
                  </a:buClr>
                </a:pPr>
                <a:endParaRPr lang="en-US" sz="1333" kern="0" dirty="0">
                  <a:solidFill>
                    <a:srgbClr val="000000"/>
                  </a:solidFill>
                  <a:latin typeface="Helvetica Neue" charset="0"/>
                  <a:ea typeface="Helvetica Neue" charset="0"/>
                  <a:cs typeface="Helvetica Neue" charset="0"/>
                  <a:sym typeface="Arial"/>
                </a:endParaRPr>
              </a:p>
              <a:p>
                <a:pPr algn="ctr" defTabSz="1100562">
                  <a:buClr>
                    <a:srgbClr val="000000"/>
                  </a:buClr>
                </a:pPr>
                <a:r>
                  <a:rPr lang="en-US" sz="1600" kern="0" dirty="0">
                    <a:solidFill>
                      <a:srgbClr val="000000"/>
                    </a:solidFill>
                    <a:latin typeface="Helvetica Neue" charset="0"/>
                    <a:ea typeface="Helvetica Neue" charset="0"/>
                    <a:cs typeface="Helvetica Neue" charset="0"/>
                    <a:sym typeface="Arial"/>
                  </a:rPr>
                  <a:t>Adjacency Matrix</a:t>
                </a:r>
              </a:p>
              <a:p>
                <a:pPr algn="ctr" defTabSz="1100562">
                  <a:buClr>
                    <a:srgbClr val="000000"/>
                  </a:buClr>
                </a:pPr>
                <a14:m>
                  <m:oMathPara xmlns:m="http://schemas.openxmlformats.org/officeDocument/2006/math">
                    <m:oMathParaPr>
                      <m:jc m:val="centerGroup"/>
                    </m:oMathParaPr>
                    <m:oMath xmlns:m="http://schemas.openxmlformats.org/officeDocument/2006/math">
                      <m:r>
                        <a:rPr lang="en-US" sz="2400" b="1" i="1" kern="0" dirty="0">
                          <a:solidFill>
                            <a:srgbClr val="000000"/>
                          </a:solidFill>
                          <a:latin typeface="Cambria Math" panose="02040503050406030204" pitchFamily="18" charset="0"/>
                          <a:ea typeface="Helvetica Neue" charset="0"/>
                          <a:cs typeface="Helvetica Neue" charset="0"/>
                          <a:sym typeface="Arial"/>
                        </a:rPr>
                        <m:t>𝑨</m:t>
                      </m:r>
                    </m:oMath>
                  </m:oMathPara>
                </a14:m>
                <a:endParaRPr lang="en-US" sz="2400" b="1" kern="0" dirty="0">
                  <a:solidFill>
                    <a:srgbClr val="000000"/>
                  </a:solidFill>
                  <a:latin typeface="Helvetica Neue" charset="0"/>
                  <a:ea typeface="Helvetica Neue" charset="0"/>
                  <a:cs typeface="Helvetica Neue" charset="0"/>
                  <a:sym typeface="Arial"/>
                </a:endParaRPr>
              </a:p>
            </p:txBody>
          </p:sp>
        </mc:Choice>
        <mc:Fallback xmlns="">
          <p:sp>
            <p:nvSpPr>
              <p:cNvPr id="29" name="Rounded Rectangle 5">
                <a:extLst>
                  <a:ext uri="{FF2B5EF4-FFF2-40B4-BE49-F238E27FC236}">
                    <a16:creationId xmlns:a16="http://schemas.microsoft.com/office/drawing/2014/main" id="{A48FCE47-66F2-4A3D-995D-42260239DE58}"/>
                  </a:ext>
                </a:extLst>
              </p:cNvPr>
              <p:cNvSpPr>
                <a:spLocks noRot="1" noChangeAspect="1" noMove="1" noResize="1" noEditPoints="1" noAdjustHandles="1" noChangeArrowheads="1" noChangeShapeType="1" noTextEdit="1"/>
              </p:cNvSpPr>
              <p:nvPr/>
            </p:nvSpPr>
            <p:spPr>
              <a:xfrm>
                <a:off x="683097" y="2269512"/>
                <a:ext cx="1837551" cy="2063224"/>
              </a:xfrm>
              <a:prstGeom prst="roundRect">
                <a:avLst>
                  <a:gd name="adj" fmla="val 0"/>
                </a:avLst>
              </a:prstGeom>
              <a:blipFill>
                <a:blip r:embed="rId3"/>
                <a:stretch>
                  <a:fillRect/>
                </a:stretch>
              </a:blipFill>
              <a:ln w="19050">
                <a:solidFill>
                  <a:schemeClr val="tx1"/>
                </a:solidFill>
              </a:ln>
            </p:spPr>
            <p:txBody>
              <a:bodyPr/>
              <a:lstStyle/>
              <a:p>
                <a:r>
                  <a:rPr lang="en-US">
                    <a:noFill/>
                  </a:rPr>
                  <a:t> </a:t>
                </a:r>
              </a:p>
            </p:txBody>
          </p:sp>
        </mc:Fallback>
      </mc:AlternateContent>
      <p:sp>
        <p:nvSpPr>
          <p:cNvPr id="30" name="Rounded Rectangle 5">
            <a:extLst>
              <a:ext uri="{FF2B5EF4-FFF2-40B4-BE49-F238E27FC236}">
                <a16:creationId xmlns:a16="http://schemas.microsoft.com/office/drawing/2014/main" id="{F6834810-8E8C-4A5B-B009-BDA270543267}"/>
              </a:ext>
            </a:extLst>
          </p:cNvPr>
          <p:cNvSpPr/>
          <p:nvPr/>
        </p:nvSpPr>
        <p:spPr>
          <a:xfrm>
            <a:off x="3776493" y="1649860"/>
            <a:ext cx="2006060" cy="436835"/>
          </a:xfrm>
          <a:prstGeom prst="roundRect">
            <a:avLst>
              <a:gd name="adj" fmla="val 9498"/>
            </a:avLst>
          </a:prstGeom>
          <a:solidFill>
            <a:srgbClr val="FF0000">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1867" kern="0" dirty="0">
                <a:solidFill>
                  <a:srgbClr val="000000"/>
                </a:solidFill>
                <a:latin typeface="Helvetica Neue" charset="0"/>
                <a:ea typeface="Helvetica Neue" charset="0"/>
                <a:cs typeface="Helvetica Neue" charset="0"/>
                <a:sym typeface="Arial"/>
              </a:rPr>
              <a:t>Random Walk</a:t>
            </a:r>
          </a:p>
        </p:txBody>
      </p:sp>
      <p:sp>
        <p:nvSpPr>
          <p:cNvPr id="31" name="Rounded Rectangle 5">
            <a:extLst>
              <a:ext uri="{FF2B5EF4-FFF2-40B4-BE49-F238E27FC236}">
                <a16:creationId xmlns:a16="http://schemas.microsoft.com/office/drawing/2014/main" id="{C5DE51B4-4084-4747-978A-3582722BBCDF}"/>
              </a:ext>
            </a:extLst>
          </p:cNvPr>
          <p:cNvSpPr/>
          <p:nvPr/>
        </p:nvSpPr>
        <p:spPr>
          <a:xfrm>
            <a:off x="6722558" y="1645884"/>
            <a:ext cx="2006060" cy="436835"/>
          </a:xfrm>
          <a:prstGeom prst="roundRect">
            <a:avLst>
              <a:gd name="adj" fmla="val 9498"/>
            </a:avLst>
          </a:prstGeom>
          <a:solidFill>
            <a:srgbClr val="FF0000">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1867" kern="0" dirty="0">
                <a:solidFill>
                  <a:srgbClr val="000000"/>
                </a:solidFill>
                <a:latin typeface="Helvetica Neue" charset="0"/>
                <a:ea typeface="Helvetica Neue" charset="0"/>
                <a:cs typeface="Helvetica Neue" charset="0"/>
                <a:sym typeface="Arial"/>
              </a:rPr>
              <a:t>Skip Gram</a:t>
            </a:r>
          </a:p>
        </p:txBody>
      </p:sp>
      <mc:AlternateContent xmlns:mc="http://schemas.openxmlformats.org/markup-compatibility/2006" xmlns:a14="http://schemas.microsoft.com/office/drawing/2010/main">
        <mc:Choice Requires="a14">
          <p:sp>
            <p:nvSpPr>
              <p:cNvPr id="32" name="Rounded Rectangle 5">
                <a:extLst>
                  <a:ext uri="{FF2B5EF4-FFF2-40B4-BE49-F238E27FC236}">
                    <a16:creationId xmlns:a16="http://schemas.microsoft.com/office/drawing/2014/main" id="{7BACF644-16F8-4191-ABDC-2A014AFE16CB}"/>
                  </a:ext>
                </a:extLst>
              </p:cNvPr>
              <p:cNvSpPr/>
              <p:nvPr/>
            </p:nvSpPr>
            <p:spPr>
              <a:xfrm>
                <a:off x="3776493" y="3137063"/>
                <a:ext cx="2006060" cy="591827"/>
              </a:xfrm>
              <a:prstGeom prst="roundRect">
                <a:avLst>
                  <a:gd name="adj" fmla="val 9498"/>
                </a:avLst>
              </a:prstGeom>
              <a:solidFill>
                <a:srgbClr val="0070C0">
                  <a:alpha val="16078"/>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14:m>
                  <m:oMathPara xmlns:m="http://schemas.openxmlformats.org/officeDocument/2006/math">
                    <m:oMathParaPr>
                      <m:jc m:val="centerGroup"/>
                    </m:oMathParaPr>
                    <m:oMath xmlns:m="http://schemas.openxmlformats.org/officeDocument/2006/math">
                      <m:r>
                        <a:rPr lang="en-US" sz="2400" b="1" i="1" kern="0" dirty="0">
                          <a:solidFill>
                            <a:srgbClr val="000000"/>
                          </a:solidFill>
                          <a:latin typeface="Cambria Math" panose="02040503050406030204" pitchFamily="18" charset="0"/>
                          <a:ea typeface="Helvetica Neue" charset="0"/>
                          <a:cs typeface="Helvetica Neue" charset="0"/>
                          <a:sym typeface="Arial"/>
                        </a:rPr>
                        <m:t>𝑺</m:t>
                      </m:r>
                      <m:r>
                        <a:rPr lang="en-US" sz="2400" i="1" kern="0" dirty="0">
                          <a:solidFill>
                            <a:srgbClr val="000000"/>
                          </a:solidFill>
                          <a:latin typeface="Cambria Math" panose="02040503050406030204" pitchFamily="18" charset="0"/>
                          <a:ea typeface="Helvetica Neue" charset="0"/>
                          <a:cs typeface="Helvetica Neue" charset="0"/>
                          <a:sym typeface="Arial"/>
                        </a:rPr>
                        <m:t>=</m:t>
                      </m:r>
                      <m:r>
                        <a:rPr lang="en-US" sz="2400" i="1" kern="0" dirty="0">
                          <a:solidFill>
                            <a:srgbClr val="000000"/>
                          </a:solidFill>
                          <a:latin typeface="Cambria Math" panose="02040503050406030204" pitchFamily="18" charset="0"/>
                          <a:ea typeface="Helvetica Neue" charset="0"/>
                          <a:cs typeface="Helvetica Neue" charset="0"/>
                          <a:sym typeface="Arial"/>
                        </a:rPr>
                        <m:t>𝑓</m:t>
                      </m:r>
                      <m:r>
                        <a:rPr lang="en-US" sz="2400" i="1" kern="0" dirty="0">
                          <a:solidFill>
                            <a:srgbClr val="000000"/>
                          </a:solidFill>
                          <a:latin typeface="Cambria Math" panose="02040503050406030204" pitchFamily="18" charset="0"/>
                          <a:ea typeface="Helvetica Neue" charset="0"/>
                          <a:cs typeface="Helvetica Neue" charset="0"/>
                          <a:sym typeface="Arial"/>
                        </a:rPr>
                        <m:t>(</m:t>
                      </m:r>
                      <m:r>
                        <a:rPr lang="en-US" sz="2400" b="1" i="1" kern="0" dirty="0">
                          <a:solidFill>
                            <a:srgbClr val="000000"/>
                          </a:solidFill>
                          <a:latin typeface="Cambria Math" panose="02040503050406030204" pitchFamily="18" charset="0"/>
                          <a:ea typeface="Helvetica Neue" charset="0"/>
                          <a:cs typeface="Helvetica Neue" charset="0"/>
                          <a:sym typeface="Arial"/>
                        </a:rPr>
                        <m:t>𝑨</m:t>
                      </m:r>
                      <m:r>
                        <a:rPr lang="en-US" sz="2400" i="1" kern="0" dirty="0">
                          <a:solidFill>
                            <a:srgbClr val="000000"/>
                          </a:solidFill>
                          <a:latin typeface="Cambria Math" panose="02040503050406030204" pitchFamily="18" charset="0"/>
                          <a:ea typeface="Helvetica Neue" charset="0"/>
                          <a:cs typeface="Helvetica Neue" charset="0"/>
                          <a:sym typeface="Arial"/>
                        </a:rPr>
                        <m:t>)</m:t>
                      </m:r>
                    </m:oMath>
                  </m:oMathPara>
                </a14:m>
                <a:endParaRPr lang="en-US" sz="2133" kern="0" dirty="0">
                  <a:solidFill>
                    <a:srgbClr val="000000"/>
                  </a:solidFill>
                  <a:latin typeface="Helvetica Neue" charset="0"/>
                  <a:ea typeface="Helvetica Neue" charset="0"/>
                  <a:cs typeface="Helvetica Neue" charset="0"/>
                  <a:sym typeface="Arial"/>
                </a:endParaRPr>
              </a:p>
            </p:txBody>
          </p:sp>
        </mc:Choice>
        <mc:Fallback xmlns="">
          <p:sp>
            <p:nvSpPr>
              <p:cNvPr id="32" name="Rounded Rectangle 5">
                <a:extLst>
                  <a:ext uri="{FF2B5EF4-FFF2-40B4-BE49-F238E27FC236}">
                    <a16:creationId xmlns:a16="http://schemas.microsoft.com/office/drawing/2014/main" id="{7BACF644-16F8-4191-ABDC-2A014AFE16CB}"/>
                  </a:ext>
                </a:extLst>
              </p:cNvPr>
              <p:cNvSpPr>
                <a:spLocks noRot="1" noChangeAspect="1" noMove="1" noResize="1" noEditPoints="1" noAdjustHandles="1" noChangeArrowheads="1" noChangeShapeType="1" noTextEdit="1"/>
              </p:cNvSpPr>
              <p:nvPr/>
            </p:nvSpPr>
            <p:spPr>
              <a:xfrm>
                <a:off x="3776493" y="3137063"/>
                <a:ext cx="2006060" cy="591827"/>
              </a:xfrm>
              <a:prstGeom prst="roundRect">
                <a:avLst>
                  <a:gd name="adj" fmla="val 9498"/>
                </a:avLst>
              </a:prstGeom>
              <a:blipFill>
                <a:blip r:embed="rId4"/>
                <a:stretch>
                  <a:fillRect/>
                </a:stretch>
              </a:blipFill>
              <a:ln w="19050">
                <a:solidFill>
                  <a:schemeClr val="tx1"/>
                </a:solidFill>
              </a:ln>
            </p:spPr>
            <p:txBody>
              <a:bodyPr/>
              <a:lstStyle/>
              <a:p>
                <a:r>
                  <a:rPr lang="en-US">
                    <a:noFill/>
                  </a:rPr>
                  <a:t> </a:t>
                </a:r>
              </a:p>
            </p:txBody>
          </p:sp>
        </mc:Fallback>
      </mc:AlternateContent>
      <p:sp>
        <p:nvSpPr>
          <p:cNvPr id="33" name="Rounded Rectangle 5">
            <a:extLst>
              <a:ext uri="{FF2B5EF4-FFF2-40B4-BE49-F238E27FC236}">
                <a16:creationId xmlns:a16="http://schemas.microsoft.com/office/drawing/2014/main" id="{5AB94FB3-0DD9-4C39-9B0E-7F758343EA6F}"/>
              </a:ext>
            </a:extLst>
          </p:cNvPr>
          <p:cNvSpPr/>
          <p:nvPr/>
        </p:nvSpPr>
        <p:spPr>
          <a:xfrm>
            <a:off x="6722558" y="3133087"/>
            <a:ext cx="2006060" cy="591827"/>
          </a:xfrm>
          <a:prstGeom prst="roundRect">
            <a:avLst>
              <a:gd name="adj" fmla="val 9498"/>
            </a:avLst>
          </a:prstGeom>
          <a:solidFill>
            <a:srgbClr val="0070C0">
              <a:alpha val="16078"/>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1467" kern="0" dirty="0">
                <a:solidFill>
                  <a:srgbClr val="000000"/>
                </a:solidFill>
                <a:latin typeface="Helvetica Neue" charset="0"/>
                <a:ea typeface="Helvetica Neue" charset="0"/>
                <a:cs typeface="Helvetica Neue" charset="0"/>
                <a:sym typeface="Arial"/>
              </a:rPr>
              <a:t>Matrix Factorization</a:t>
            </a:r>
          </a:p>
        </p:txBody>
      </p:sp>
      <mc:AlternateContent xmlns:mc="http://schemas.openxmlformats.org/markup-compatibility/2006" xmlns:a14="http://schemas.microsoft.com/office/drawing/2010/main">
        <mc:Choice Requires="a14">
          <p:sp>
            <p:nvSpPr>
              <p:cNvPr id="34" name="Rounded Rectangle 5">
                <a:extLst>
                  <a:ext uri="{FF2B5EF4-FFF2-40B4-BE49-F238E27FC236}">
                    <a16:creationId xmlns:a16="http://schemas.microsoft.com/office/drawing/2014/main" id="{569EFCA3-7A68-44FB-A363-5FCA77E89E37}"/>
                  </a:ext>
                </a:extLst>
              </p:cNvPr>
              <p:cNvSpPr/>
              <p:nvPr/>
            </p:nvSpPr>
            <p:spPr>
              <a:xfrm>
                <a:off x="10088327" y="2435045"/>
                <a:ext cx="1206747" cy="1978975"/>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2133" kern="0" dirty="0">
                    <a:solidFill>
                      <a:srgbClr val="000000"/>
                    </a:solidFill>
                    <a:latin typeface="Helvetica Neue" charset="0"/>
                    <a:ea typeface="Helvetica Neue" charset="0"/>
                    <a:cs typeface="Helvetica Neue" charset="0"/>
                    <a:sym typeface="Arial"/>
                  </a:rPr>
                  <a:t>Output: </a:t>
                </a:r>
              </a:p>
              <a:p>
                <a:pPr algn="ctr" defTabSz="1100562">
                  <a:buClr>
                    <a:srgbClr val="000000"/>
                  </a:buClr>
                </a:pPr>
                <a:endParaRPr lang="en-US" sz="1333" kern="0" dirty="0">
                  <a:solidFill>
                    <a:srgbClr val="000000"/>
                  </a:solidFill>
                  <a:latin typeface="Helvetica Neue" charset="0"/>
                  <a:ea typeface="Helvetica Neue" charset="0"/>
                  <a:cs typeface="Helvetica Neue" charset="0"/>
                  <a:sym typeface="Arial"/>
                </a:endParaRPr>
              </a:p>
              <a:p>
                <a:pPr algn="ctr" defTabSz="1100562">
                  <a:buClr>
                    <a:srgbClr val="000000"/>
                  </a:buClr>
                </a:pPr>
                <a:r>
                  <a:rPr lang="en-US" sz="1600" kern="0" dirty="0">
                    <a:solidFill>
                      <a:srgbClr val="000000"/>
                    </a:solidFill>
                    <a:latin typeface="Helvetica Neue" charset="0"/>
                    <a:ea typeface="Helvetica Neue" charset="0"/>
                    <a:cs typeface="Helvetica Neue" charset="0"/>
                    <a:sym typeface="Arial"/>
                  </a:rPr>
                  <a:t>Vectors</a:t>
                </a:r>
              </a:p>
              <a:p>
                <a:pPr algn="ctr" defTabSz="1100562">
                  <a:buClr>
                    <a:srgbClr val="000000"/>
                  </a:buClr>
                </a:pPr>
                <a14:m>
                  <m:oMathPara xmlns:m="http://schemas.openxmlformats.org/officeDocument/2006/math">
                    <m:oMathParaPr>
                      <m:jc m:val="centerGroup"/>
                    </m:oMathParaPr>
                    <m:oMath xmlns:m="http://schemas.openxmlformats.org/officeDocument/2006/math">
                      <m:r>
                        <a:rPr lang="en-US" sz="2400" b="1" i="1" kern="0" dirty="0">
                          <a:solidFill>
                            <a:srgbClr val="000000"/>
                          </a:solidFill>
                          <a:latin typeface="Cambria Math" panose="02040503050406030204" pitchFamily="18" charset="0"/>
                          <a:ea typeface="Helvetica Neue" charset="0"/>
                          <a:cs typeface="Helvetica Neue" charset="0"/>
                          <a:sym typeface="Arial"/>
                        </a:rPr>
                        <m:t>𝒁</m:t>
                      </m:r>
                    </m:oMath>
                  </m:oMathPara>
                </a14:m>
                <a:endParaRPr lang="en-US" sz="2400" b="1" kern="0" dirty="0">
                  <a:solidFill>
                    <a:srgbClr val="000000"/>
                  </a:solidFill>
                  <a:latin typeface="Helvetica Neue" charset="0"/>
                  <a:ea typeface="Helvetica Neue" charset="0"/>
                  <a:cs typeface="Helvetica Neue" charset="0"/>
                  <a:sym typeface="Arial"/>
                </a:endParaRPr>
              </a:p>
            </p:txBody>
          </p:sp>
        </mc:Choice>
        <mc:Fallback xmlns="">
          <p:sp>
            <p:nvSpPr>
              <p:cNvPr id="34" name="Rounded Rectangle 5">
                <a:extLst>
                  <a:ext uri="{FF2B5EF4-FFF2-40B4-BE49-F238E27FC236}">
                    <a16:creationId xmlns:a16="http://schemas.microsoft.com/office/drawing/2014/main" id="{569EFCA3-7A68-44FB-A363-5FCA77E89E37}"/>
                  </a:ext>
                </a:extLst>
              </p:cNvPr>
              <p:cNvSpPr>
                <a:spLocks noRot="1" noChangeAspect="1" noMove="1" noResize="1" noEditPoints="1" noAdjustHandles="1" noChangeArrowheads="1" noChangeShapeType="1" noTextEdit="1"/>
              </p:cNvSpPr>
              <p:nvPr/>
            </p:nvSpPr>
            <p:spPr>
              <a:xfrm>
                <a:off x="10088327" y="2435045"/>
                <a:ext cx="1206747" cy="1978975"/>
              </a:xfrm>
              <a:prstGeom prst="roundRect">
                <a:avLst>
                  <a:gd name="adj" fmla="val 0"/>
                </a:avLst>
              </a:prstGeom>
              <a:blipFill>
                <a:blip r:embed="rId5"/>
                <a:stretch>
                  <a:fillRect r="-7143"/>
                </a:stretch>
              </a:blipFill>
              <a:ln w="19050">
                <a:solidFill>
                  <a:schemeClr val="tx1"/>
                </a:solidFill>
              </a:ln>
            </p:spPr>
            <p:txBody>
              <a:bodyPr/>
              <a:lstStyle/>
              <a:p>
                <a:r>
                  <a:rPr lang="en-US">
                    <a:noFill/>
                  </a:rPr>
                  <a:t> </a:t>
                </a:r>
              </a:p>
            </p:txBody>
          </p:sp>
        </mc:Fallback>
      </mc:AlternateContent>
      <p:sp>
        <p:nvSpPr>
          <p:cNvPr id="35" name="Right Arrow 4">
            <a:extLst>
              <a:ext uri="{FF2B5EF4-FFF2-40B4-BE49-F238E27FC236}">
                <a16:creationId xmlns:a16="http://schemas.microsoft.com/office/drawing/2014/main" id="{1B6F6286-0223-4876-8A08-9B5EF17DAC74}"/>
              </a:ext>
            </a:extLst>
          </p:cNvPr>
          <p:cNvSpPr/>
          <p:nvPr/>
        </p:nvSpPr>
        <p:spPr>
          <a:xfrm>
            <a:off x="6123000" y="3301701"/>
            <a:ext cx="254675" cy="245665"/>
          </a:xfrm>
          <a:prstGeom prst="rightArrow">
            <a:avLst/>
          </a:prstGeom>
          <a:solidFill>
            <a:srgbClr val="0070C0">
              <a:alpha val="16078"/>
            </a:srgbClr>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333" kern="0">
              <a:ln>
                <a:solidFill>
                  <a:srgbClr val="0C2340"/>
                </a:solidFill>
              </a:ln>
              <a:solidFill>
                <a:srgbClr val="0C2340"/>
              </a:solidFill>
              <a:latin typeface="Arial"/>
              <a:sym typeface="Arial"/>
            </a:endParaRPr>
          </a:p>
        </p:txBody>
      </p:sp>
      <p:sp>
        <p:nvSpPr>
          <p:cNvPr id="36" name="Right Arrow 4">
            <a:extLst>
              <a:ext uri="{FF2B5EF4-FFF2-40B4-BE49-F238E27FC236}">
                <a16:creationId xmlns:a16="http://schemas.microsoft.com/office/drawing/2014/main" id="{D0E0FC14-B396-46E8-B3B3-CA4E3FAFA9E3}"/>
              </a:ext>
            </a:extLst>
          </p:cNvPr>
          <p:cNvSpPr/>
          <p:nvPr/>
        </p:nvSpPr>
        <p:spPr>
          <a:xfrm>
            <a:off x="6122996" y="1739485"/>
            <a:ext cx="254675" cy="253952"/>
          </a:xfrm>
          <a:prstGeom prst="rightArrow">
            <a:avLst/>
          </a:prstGeom>
          <a:solidFill>
            <a:srgbClr val="FF0000">
              <a:alpha val="14902"/>
            </a:srgbClr>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333" kern="0">
              <a:ln>
                <a:solidFill>
                  <a:srgbClr val="0C2340"/>
                </a:solidFill>
              </a:ln>
              <a:solidFill>
                <a:srgbClr val="000000"/>
              </a:solidFill>
              <a:latin typeface="Arial"/>
              <a:sym typeface="Arial"/>
            </a:endParaRPr>
          </a:p>
        </p:txBody>
      </p:sp>
      <p:sp>
        <p:nvSpPr>
          <p:cNvPr id="43" name="Rounded Rectangle 5">
            <a:extLst>
              <a:ext uri="{FF2B5EF4-FFF2-40B4-BE49-F238E27FC236}">
                <a16:creationId xmlns:a16="http://schemas.microsoft.com/office/drawing/2014/main" id="{05E37FA6-FCD0-4D75-B5F2-A67FF71C418A}"/>
              </a:ext>
            </a:extLst>
          </p:cNvPr>
          <p:cNvSpPr/>
          <p:nvPr/>
        </p:nvSpPr>
        <p:spPr>
          <a:xfrm>
            <a:off x="3755053" y="4531157"/>
            <a:ext cx="2002623" cy="541167"/>
          </a:xfrm>
          <a:prstGeom prst="roundRect">
            <a:avLst>
              <a:gd name="adj" fmla="val 9498"/>
            </a:avLst>
          </a:prstGeom>
          <a:solidFill>
            <a:srgbClr val="7030A0">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1467" kern="0" dirty="0">
                <a:solidFill>
                  <a:srgbClr val="000000"/>
                </a:solidFill>
                <a:latin typeface="Helvetica Neue" charset="0"/>
                <a:ea typeface="Helvetica Neue" charset="0"/>
                <a:cs typeface="Helvetica Neue" charset="0"/>
                <a:sym typeface="Arial"/>
              </a:rPr>
              <a:t>(sparse) Matrix Factorization</a:t>
            </a:r>
          </a:p>
        </p:txBody>
      </p:sp>
      <mc:AlternateContent xmlns:mc="http://schemas.openxmlformats.org/markup-compatibility/2006" xmlns:a14="http://schemas.microsoft.com/office/drawing/2010/main">
        <mc:Choice Requires="a14">
          <p:sp>
            <p:nvSpPr>
              <p:cNvPr id="44" name="Rounded Rectangle 5">
                <a:extLst>
                  <a:ext uri="{FF2B5EF4-FFF2-40B4-BE49-F238E27FC236}">
                    <a16:creationId xmlns:a16="http://schemas.microsoft.com/office/drawing/2014/main" id="{E99327DC-8D50-4E74-99C8-F0D6C2E0767C}"/>
                  </a:ext>
                </a:extLst>
              </p:cNvPr>
              <p:cNvSpPr/>
              <p:nvPr/>
            </p:nvSpPr>
            <p:spPr>
              <a:xfrm>
                <a:off x="6722558" y="4527181"/>
                <a:ext cx="2002623" cy="541167"/>
              </a:xfrm>
              <a:prstGeom prst="roundRect">
                <a:avLst>
                  <a:gd name="adj" fmla="val 9498"/>
                </a:avLst>
              </a:prstGeom>
              <a:solidFill>
                <a:srgbClr val="7030A0">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14:m>
                  <m:oMathPara xmlns:m="http://schemas.openxmlformats.org/officeDocument/2006/math">
                    <m:oMathParaPr>
                      <m:jc m:val="centerGroup"/>
                    </m:oMathParaPr>
                    <m:oMath xmlns:m="http://schemas.openxmlformats.org/officeDocument/2006/math">
                      <m:r>
                        <a:rPr lang="en-US" sz="2400" b="1" i="1" kern="0" dirty="0">
                          <a:solidFill>
                            <a:srgbClr val="000000"/>
                          </a:solidFill>
                          <a:latin typeface="Cambria Math" panose="02040503050406030204" pitchFamily="18" charset="0"/>
                          <a:ea typeface="Helvetica Neue" charset="0"/>
                          <a:cs typeface="Helvetica Neue" charset="0"/>
                          <a:sym typeface="Arial"/>
                        </a:rPr>
                        <m:t>𝒁</m:t>
                      </m:r>
                      <m:r>
                        <a:rPr lang="en-US" sz="2400" i="1" kern="0" dirty="0">
                          <a:solidFill>
                            <a:srgbClr val="000000"/>
                          </a:solidFill>
                          <a:latin typeface="Cambria Math" panose="02040503050406030204" pitchFamily="18" charset="0"/>
                          <a:ea typeface="Helvetica Neue" charset="0"/>
                          <a:cs typeface="Helvetica Neue" charset="0"/>
                          <a:sym typeface="Arial"/>
                        </a:rPr>
                        <m:t>=</m:t>
                      </m:r>
                      <m:r>
                        <a:rPr lang="en-US" sz="2400" i="1" kern="0" dirty="0">
                          <a:solidFill>
                            <a:srgbClr val="000000"/>
                          </a:solidFill>
                          <a:latin typeface="Cambria Math" panose="02040503050406030204" pitchFamily="18" charset="0"/>
                          <a:ea typeface="Helvetica Neue" charset="0"/>
                          <a:cs typeface="Helvetica Neue" charset="0"/>
                          <a:sym typeface="Arial"/>
                        </a:rPr>
                        <m:t>𝑓</m:t>
                      </m:r>
                      <m:r>
                        <a:rPr lang="en-US" sz="2400" i="1" kern="0" dirty="0">
                          <a:solidFill>
                            <a:srgbClr val="000000"/>
                          </a:solidFill>
                          <a:latin typeface="Cambria Math" panose="02040503050406030204" pitchFamily="18" charset="0"/>
                          <a:ea typeface="Helvetica Neue" charset="0"/>
                          <a:cs typeface="Helvetica Neue" charset="0"/>
                          <a:sym typeface="Arial"/>
                        </a:rPr>
                        <m:t>(</m:t>
                      </m:r>
                      <m:r>
                        <a:rPr lang="en-US" sz="2400" b="1" i="1" kern="0" dirty="0">
                          <a:solidFill>
                            <a:srgbClr val="000000"/>
                          </a:solidFill>
                          <a:latin typeface="Cambria Math" panose="02040503050406030204" pitchFamily="18" charset="0"/>
                          <a:ea typeface="Helvetica Neue" charset="0"/>
                          <a:cs typeface="Helvetica Neue" charset="0"/>
                          <a:sym typeface="Arial"/>
                        </a:rPr>
                        <m:t>𝒁</m:t>
                      </m:r>
                      <m:r>
                        <a:rPr lang="en-US" sz="2400" b="1" i="1" kern="0" dirty="0">
                          <a:solidFill>
                            <a:srgbClr val="000000"/>
                          </a:solidFill>
                          <a:latin typeface="Cambria Math" panose="02040503050406030204" pitchFamily="18" charset="0"/>
                          <a:ea typeface="Helvetica Neue" charset="0"/>
                          <a:cs typeface="Helvetica Neue" charset="0"/>
                          <a:sym typeface="Arial"/>
                        </a:rPr>
                        <m:t>′</m:t>
                      </m:r>
                      <m:r>
                        <a:rPr lang="en-US" sz="2400" i="1" kern="0" dirty="0">
                          <a:solidFill>
                            <a:srgbClr val="000000"/>
                          </a:solidFill>
                          <a:latin typeface="Cambria Math" panose="02040503050406030204" pitchFamily="18" charset="0"/>
                          <a:ea typeface="Helvetica Neue" charset="0"/>
                          <a:cs typeface="Helvetica Neue" charset="0"/>
                          <a:sym typeface="Arial"/>
                        </a:rPr>
                        <m:t>)</m:t>
                      </m:r>
                    </m:oMath>
                  </m:oMathPara>
                </a14:m>
                <a:endParaRPr lang="en-US" sz="2133" kern="0" dirty="0">
                  <a:solidFill>
                    <a:srgbClr val="000000"/>
                  </a:solidFill>
                  <a:latin typeface="Helvetica Neue" charset="0"/>
                  <a:ea typeface="Helvetica Neue" charset="0"/>
                  <a:cs typeface="Helvetica Neue" charset="0"/>
                  <a:sym typeface="Arial"/>
                </a:endParaRPr>
              </a:p>
            </p:txBody>
          </p:sp>
        </mc:Choice>
        <mc:Fallback xmlns="">
          <p:sp>
            <p:nvSpPr>
              <p:cNvPr id="44" name="Rounded Rectangle 5">
                <a:extLst>
                  <a:ext uri="{FF2B5EF4-FFF2-40B4-BE49-F238E27FC236}">
                    <a16:creationId xmlns:a16="http://schemas.microsoft.com/office/drawing/2014/main" id="{E99327DC-8D50-4E74-99C8-F0D6C2E0767C}"/>
                  </a:ext>
                </a:extLst>
              </p:cNvPr>
              <p:cNvSpPr>
                <a:spLocks noRot="1" noChangeAspect="1" noMove="1" noResize="1" noEditPoints="1" noAdjustHandles="1" noChangeArrowheads="1" noChangeShapeType="1" noTextEdit="1"/>
              </p:cNvSpPr>
              <p:nvPr/>
            </p:nvSpPr>
            <p:spPr>
              <a:xfrm>
                <a:off x="6722558" y="4527181"/>
                <a:ext cx="2002623" cy="541167"/>
              </a:xfrm>
              <a:prstGeom prst="roundRect">
                <a:avLst>
                  <a:gd name="adj" fmla="val 9498"/>
                </a:avLst>
              </a:prstGeom>
              <a:blipFill>
                <a:blip r:embed="rId6"/>
                <a:stretch>
                  <a:fillRect b="-4348"/>
                </a:stretch>
              </a:blipFill>
              <a:ln w="19050">
                <a:solidFill>
                  <a:schemeClr val="tx1"/>
                </a:solidFill>
              </a:ln>
            </p:spPr>
            <p:txBody>
              <a:bodyPr/>
              <a:lstStyle/>
              <a:p>
                <a:r>
                  <a:rPr lang="en-US">
                    <a:noFill/>
                  </a:rPr>
                  <a:t> </a:t>
                </a:r>
              </a:p>
            </p:txBody>
          </p:sp>
        </mc:Fallback>
      </mc:AlternateContent>
      <p:sp>
        <p:nvSpPr>
          <p:cNvPr id="45" name="Right Arrow 4">
            <a:extLst>
              <a:ext uri="{FF2B5EF4-FFF2-40B4-BE49-F238E27FC236}">
                <a16:creationId xmlns:a16="http://schemas.microsoft.com/office/drawing/2014/main" id="{BC63EBBD-F847-4D87-AAE3-B63519731853}"/>
              </a:ext>
            </a:extLst>
          </p:cNvPr>
          <p:cNvSpPr/>
          <p:nvPr/>
        </p:nvSpPr>
        <p:spPr>
          <a:xfrm>
            <a:off x="6097927" y="4662998"/>
            <a:ext cx="254675" cy="245665"/>
          </a:xfrm>
          <a:prstGeom prst="rightArrow">
            <a:avLst/>
          </a:prstGeom>
          <a:solidFill>
            <a:srgbClr val="7030A0">
              <a:alpha val="14902"/>
            </a:srgbClr>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333" kern="0">
              <a:ln>
                <a:solidFill>
                  <a:srgbClr val="0C2340"/>
                </a:solidFill>
              </a:ln>
              <a:solidFill>
                <a:srgbClr val="0C2340"/>
              </a:solidFill>
              <a:latin typeface="Arial"/>
              <a:sym typeface="Arial"/>
            </a:endParaRPr>
          </a:p>
        </p:txBody>
      </p:sp>
      <p:sp>
        <p:nvSpPr>
          <p:cNvPr id="47" name="Equals 46">
            <a:extLst>
              <a:ext uri="{FF2B5EF4-FFF2-40B4-BE49-F238E27FC236}">
                <a16:creationId xmlns:a16="http://schemas.microsoft.com/office/drawing/2014/main" id="{38DEE854-3AF3-4E38-BD61-FE8B1441C57E}"/>
              </a:ext>
            </a:extLst>
          </p:cNvPr>
          <p:cNvSpPr/>
          <p:nvPr/>
        </p:nvSpPr>
        <p:spPr>
          <a:xfrm rot="5400000">
            <a:off x="5869664" y="2425010"/>
            <a:ext cx="711200" cy="445117"/>
          </a:xfrm>
          <a:prstGeom prst="mathEqual">
            <a:avLst>
              <a:gd name="adj1" fmla="val 24244"/>
              <a:gd name="adj2" fmla="val 117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000000"/>
              </a:solidFill>
              <a:latin typeface="Arial"/>
              <a:sym typeface="Arial"/>
            </a:endParaRPr>
          </a:p>
        </p:txBody>
      </p:sp>
      <p:sp>
        <p:nvSpPr>
          <p:cNvPr id="50" name="Right Arrow 4">
            <a:extLst>
              <a:ext uri="{FF2B5EF4-FFF2-40B4-BE49-F238E27FC236}">
                <a16:creationId xmlns:a16="http://schemas.microsoft.com/office/drawing/2014/main" id="{7DA70E05-E7D4-406F-A0A9-F92143A51931}"/>
              </a:ext>
            </a:extLst>
          </p:cNvPr>
          <p:cNvSpPr/>
          <p:nvPr/>
        </p:nvSpPr>
        <p:spPr>
          <a:xfrm>
            <a:off x="9368475" y="3307541"/>
            <a:ext cx="242693" cy="276417"/>
          </a:xfrm>
          <a:prstGeom prst="rightArrow">
            <a:avLst/>
          </a:prstGeom>
          <a:no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ln>
                <a:solidFill>
                  <a:srgbClr val="0C2340"/>
                </a:solidFill>
              </a:ln>
              <a:solidFill>
                <a:srgbClr val="0C2340"/>
              </a:solidFill>
              <a:latin typeface="Arial"/>
              <a:sym typeface="Arial"/>
            </a:endParaRPr>
          </a:p>
        </p:txBody>
      </p:sp>
      <mc:AlternateContent xmlns:mc="http://schemas.openxmlformats.org/markup-compatibility/2006" xmlns:a14="http://schemas.microsoft.com/office/drawing/2010/main">
        <mc:Choice Requires="a14">
          <p:sp>
            <p:nvSpPr>
              <p:cNvPr id="52" name="Rounded Rectangle 5">
                <a:extLst>
                  <a:ext uri="{FF2B5EF4-FFF2-40B4-BE49-F238E27FC236}">
                    <a16:creationId xmlns:a16="http://schemas.microsoft.com/office/drawing/2014/main" id="{6F426134-CC54-4171-BD17-5D7E6B7A211F}"/>
                  </a:ext>
                </a:extLst>
              </p:cNvPr>
              <p:cNvSpPr/>
              <p:nvPr/>
            </p:nvSpPr>
            <p:spPr>
              <a:xfrm>
                <a:off x="5110480" y="5904803"/>
                <a:ext cx="2915920" cy="436835"/>
              </a:xfrm>
              <a:prstGeom prst="roundRect">
                <a:avLst>
                  <a:gd name="adj" fmla="val 9498"/>
                </a:avLst>
              </a:prstGeom>
              <a:solidFill>
                <a:srgbClr val="00A642">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14:m>
                  <m:oMathPara xmlns:m="http://schemas.openxmlformats.org/officeDocument/2006/math">
                    <m:oMathParaPr>
                      <m:jc m:val="centerGroup"/>
                    </m:oMathParaPr>
                    <m:oMath xmlns:m="http://schemas.openxmlformats.org/officeDocument/2006/math">
                      <m:r>
                        <a:rPr lang="en-US" sz="2133" b="1" i="1" kern="0" dirty="0">
                          <a:solidFill>
                            <a:srgbClr val="000000"/>
                          </a:solidFill>
                          <a:latin typeface="Cambria Math" panose="02040503050406030204" pitchFamily="18" charset="0"/>
                          <a:ea typeface="Helvetica Neue" charset="0"/>
                          <a:cs typeface="Helvetica Neue" charset="0"/>
                          <a:sym typeface="Arial"/>
                        </a:rPr>
                        <m:t>𝒉</m:t>
                      </m:r>
                      <m:r>
                        <a:rPr lang="en-US" sz="2133" i="1" kern="0" dirty="0">
                          <a:solidFill>
                            <a:srgbClr val="000000"/>
                          </a:solidFill>
                          <a:latin typeface="Cambria Math" panose="02040503050406030204" pitchFamily="18" charset="0"/>
                          <a:ea typeface="Helvetica Neue" charset="0"/>
                          <a:cs typeface="Helvetica Neue" charset="0"/>
                          <a:sym typeface="Arial"/>
                        </a:rPr>
                        <m:t>=</m:t>
                      </m:r>
                      <m:r>
                        <a:rPr lang="en-US" sz="2133" i="1" kern="0" dirty="0">
                          <a:solidFill>
                            <a:srgbClr val="000000"/>
                          </a:solidFill>
                          <a:latin typeface="Cambria Math" panose="02040503050406030204" pitchFamily="18" charset="0"/>
                          <a:ea typeface="Helvetica Neue" charset="0"/>
                          <a:cs typeface="Helvetica Neue" charset="0"/>
                          <a:sym typeface="Arial"/>
                        </a:rPr>
                        <m:t>𝑓</m:t>
                      </m:r>
                      <m:r>
                        <a:rPr lang="en-US" sz="2133" i="1" kern="0" dirty="0">
                          <a:solidFill>
                            <a:srgbClr val="000000"/>
                          </a:solidFill>
                          <a:latin typeface="Cambria Math" panose="02040503050406030204" pitchFamily="18" charset="0"/>
                          <a:ea typeface="Helvetica Neue" charset="0"/>
                          <a:cs typeface="Helvetica Neue" charset="0"/>
                          <a:sym typeface="Arial"/>
                        </a:rPr>
                        <m:t>(</m:t>
                      </m:r>
                      <m:r>
                        <a:rPr lang="en-US" sz="2133" b="1" i="1" kern="0" dirty="0">
                          <a:solidFill>
                            <a:srgbClr val="000000"/>
                          </a:solidFill>
                          <a:latin typeface="Cambria Math" panose="02040503050406030204" pitchFamily="18" charset="0"/>
                          <a:ea typeface="Helvetica Neue" charset="0"/>
                          <a:cs typeface="Helvetica Neue" charset="0"/>
                          <a:sym typeface="Arial"/>
                        </a:rPr>
                        <m:t>𝑨𝒉</m:t>
                      </m:r>
                      <m:r>
                        <a:rPr lang="en-US" sz="2133" b="1" i="1" kern="0" dirty="0">
                          <a:solidFill>
                            <a:srgbClr val="000000"/>
                          </a:solidFill>
                          <a:latin typeface="Cambria Math" panose="02040503050406030204" pitchFamily="18" charset="0"/>
                          <a:ea typeface="Helvetica Neue" charset="0"/>
                          <a:cs typeface="Helvetica Neue" charset="0"/>
                          <a:sym typeface="Arial"/>
                        </a:rPr>
                        <m:t>′</m:t>
                      </m:r>
                      <m:r>
                        <a:rPr lang="en-US" sz="2133" i="1" kern="0" dirty="0">
                          <a:solidFill>
                            <a:srgbClr val="000000"/>
                          </a:solidFill>
                          <a:latin typeface="Cambria Math" panose="02040503050406030204" pitchFamily="18" charset="0"/>
                          <a:ea typeface="Helvetica Neue" charset="0"/>
                          <a:cs typeface="Helvetica Neue" charset="0"/>
                          <a:sym typeface="Arial"/>
                        </a:rPr>
                        <m:t>)</m:t>
                      </m:r>
                    </m:oMath>
                  </m:oMathPara>
                </a14:m>
                <a:endParaRPr lang="en-US" sz="1867" kern="0" dirty="0">
                  <a:solidFill>
                    <a:srgbClr val="000000"/>
                  </a:solidFill>
                  <a:latin typeface="Helvetica Neue" charset="0"/>
                  <a:ea typeface="Helvetica Neue" charset="0"/>
                  <a:cs typeface="Helvetica Neue" charset="0"/>
                  <a:sym typeface="Arial"/>
                </a:endParaRPr>
              </a:p>
            </p:txBody>
          </p:sp>
        </mc:Choice>
        <mc:Fallback xmlns="">
          <p:sp>
            <p:nvSpPr>
              <p:cNvPr id="52" name="Rounded Rectangle 5">
                <a:extLst>
                  <a:ext uri="{FF2B5EF4-FFF2-40B4-BE49-F238E27FC236}">
                    <a16:creationId xmlns:a16="http://schemas.microsoft.com/office/drawing/2014/main" id="{6F426134-CC54-4171-BD17-5D7E6B7A211F}"/>
                  </a:ext>
                </a:extLst>
              </p:cNvPr>
              <p:cNvSpPr>
                <a:spLocks noRot="1" noChangeAspect="1" noMove="1" noResize="1" noEditPoints="1" noAdjustHandles="1" noChangeArrowheads="1" noChangeShapeType="1" noTextEdit="1"/>
              </p:cNvSpPr>
              <p:nvPr/>
            </p:nvSpPr>
            <p:spPr>
              <a:xfrm>
                <a:off x="5110480" y="5904803"/>
                <a:ext cx="2915920" cy="436835"/>
              </a:xfrm>
              <a:prstGeom prst="roundRect">
                <a:avLst>
                  <a:gd name="adj" fmla="val 9498"/>
                </a:avLst>
              </a:prstGeom>
              <a:blipFill>
                <a:blip r:embed="rId7"/>
                <a:stretch>
                  <a:fillRect b="-13514"/>
                </a:stretch>
              </a:blipFill>
              <a:ln w="19050">
                <a:solidFill>
                  <a:schemeClr val="tx1"/>
                </a:solidFill>
              </a:ln>
            </p:spPr>
            <p:txBody>
              <a:bodyPr/>
              <a:lstStyle/>
              <a:p>
                <a:r>
                  <a:rPr lang="en-US">
                    <a:noFill/>
                  </a:rPr>
                  <a:t> </a:t>
                </a:r>
              </a:p>
            </p:txBody>
          </p:sp>
        </mc:Fallback>
      </mc:AlternateContent>
      <p:sp>
        <p:nvSpPr>
          <p:cNvPr id="54" name="Arrow: Circular 53">
            <a:extLst>
              <a:ext uri="{FF2B5EF4-FFF2-40B4-BE49-F238E27FC236}">
                <a16:creationId xmlns:a16="http://schemas.microsoft.com/office/drawing/2014/main" id="{DC97890A-FAAB-4C4A-B820-9A4DA8F7BB7B}"/>
              </a:ext>
            </a:extLst>
          </p:cNvPr>
          <p:cNvSpPr/>
          <p:nvPr/>
        </p:nvSpPr>
        <p:spPr>
          <a:xfrm rot="16845889">
            <a:off x="4479436" y="5568627"/>
            <a:ext cx="916280" cy="1546020"/>
          </a:xfrm>
          <a:prstGeom prst="circularArrow">
            <a:avLst>
              <a:gd name="adj1" fmla="val 8977"/>
              <a:gd name="adj2" fmla="val 951740"/>
              <a:gd name="adj3" fmla="val 20211348"/>
              <a:gd name="adj4" fmla="val 5398998"/>
              <a:gd name="adj5" fmla="val 12500"/>
            </a:avLst>
          </a:prstGeom>
          <a:solidFill>
            <a:srgbClr val="D9F2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0000"/>
              </a:solidFill>
              <a:latin typeface="Arial"/>
              <a:sym typeface="Arial"/>
            </a:endParaRPr>
          </a:p>
        </p:txBody>
      </p:sp>
      <p:sp>
        <p:nvSpPr>
          <p:cNvPr id="20" name="Right Arrow 4">
            <a:extLst>
              <a:ext uri="{FF2B5EF4-FFF2-40B4-BE49-F238E27FC236}">
                <a16:creationId xmlns:a16="http://schemas.microsoft.com/office/drawing/2014/main" id="{9A9648F0-77F3-4CA5-9A1E-2E0515971B22}"/>
              </a:ext>
            </a:extLst>
          </p:cNvPr>
          <p:cNvSpPr/>
          <p:nvPr/>
        </p:nvSpPr>
        <p:spPr>
          <a:xfrm>
            <a:off x="2997806" y="3301125"/>
            <a:ext cx="242693" cy="276417"/>
          </a:xfrm>
          <a:prstGeom prst="rightArrow">
            <a:avLst/>
          </a:prstGeom>
          <a:no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ln>
                <a:solidFill>
                  <a:srgbClr val="0C2340"/>
                </a:solidFill>
              </a:ln>
              <a:solidFill>
                <a:srgbClr val="0C2340"/>
              </a:solidFill>
              <a:latin typeface="Arial"/>
              <a:sym typeface="Arial"/>
            </a:endParaRPr>
          </a:p>
        </p:txBody>
      </p:sp>
    </p:spTree>
    <p:extLst>
      <p:ext uri="{BB962C8B-B14F-4D97-AF65-F5344CB8AC3E}">
        <p14:creationId xmlns:p14="http://schemas.microsoft.com/office/powerpoint/2010/main" val="2925263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CBB1F93D-D9ED-42E8-AB13-08C9C43AC654}"/>
              </a:ext>
            </a:extLst>
          </p:cNvPr>
          <p:cNvSpPr>
            <a:spLocks noGrp="1"/>
          </p:cNvSpPr>
          <p:nvPr>
            <p:ph type="title"/>
          </p:nvPr>
        </p:nvSpPr>
        <p:spPr>
          <a:xfrm>
            <a:off x="415600" y="77500"/>
            <a:ext cx="11360800" cy="768096"/>
          </a:xfrm>
        </p:spPr>
        <p:txBody>
          <a:bodyPr/>
          <a:lstStyle/>
          <a:p>
            <a:pPr defTabSz="914377">
              <a:buClrTx/>
              <a:defRPr/>
            </a:pPr>
            <a:r>
              <a:rPr lang="en-US" altLang="zh-CN" sz="3200" b="1" dirty="0">
                <a:solidFill>
                  <a:srgbClr val="7030A0"/>
                </a:solidFill>
                <a:latin typeface="微软雅黑" panose="020B0503020204020204" pitchFamily="34" charset="-122"/>
                <a:ea typeface="微软雅黑" panose="020B0503020204020204" pitchFamily="34" charset="-122"/>
              </a:rPr>
              <a:t>Graph Neural Networks</a:t>
            </a:r>
            <a:endParaRPr lang="zh-CN" altLang="en-US" sz="3200" b="1" dirty="0">
              <a:solidFill>
                <a:srgbClr val="7030A0"/>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95636B81-7EDA-B742-AEE3-ECFBA1B49F1A}"/>
              </a:ext>
            </a:extLst>
          </p:cNvPr>
          <p:cNvGrpSpPr/>
          <p:nvPr/>
        </p:nvGrpSpPr>
        <p:grpSpPr>
          <a:xfrm>
            <a:off x="623799" y="696738"/>
            <a:ext cx="11921080" cy="6024117"/>
            <a:chOff x="340253" y="511920"/>
            <a:chExt cx="8940810" cy="4518088"/>
          </a:xfrm>
        </p:grpSpPr>
        <p:sp>
          <p:nvSpPr>
            <p:cNvPr id="12" name="TextBox 11">
              <a:extLst>
                <a:ext uri="{FF2B5EF4-FFF2-40B4-BE49-F238E27FC236}">
                  <a16:creationId xmlns:a16="http://schemas.microsoft.com/office/drawing/2014/main" id="{E7739712-7432-48B9-99B0-CABC89859635}"/>
                </a:ext>
              </a:extLst>
            </p:cNvPr>
            <p:cNvSpPr txBox="1"/>
            <p:nvPr/>
          </p:nvSpPr>
          <p:spPr>
            <a:xfrm>
              <a:off x="4203302" y="3250054"/>
              <a:ext cx="5077761" cy="216983"/>
            </a:xfrm>
            <a:prstGeom prst="rect">
              <a:avLst/>
            </a:prstGeom>
            <a:noFill/>
          </p:spPr>
          <p:txBody>
            <a:bodyPr wrap="square" rtlCol="0">
              <a:spAutoFit/>
            </a:bodyPr>
            <a:lstStyle/>
            <a:p>
              <a:pPr defTabSz="1219170">
                <a:lnSpc>
                  <a:spcPct val="80000"/>
                </a:lnSpc>
                <a:buClr>
                  <a:srgbClr val="000000"/>
                </a:buClr>
              </a:pPr>
              <a:r>
                <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20</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15:</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err="1">
                  <a:solidFill>
                    <a:srgbClr val="0070C0"/>
                  </a:solidFill>
                  <a:latin typeface="Times New Roman" panose="02020603050405020304" pitchFamily="18" charset="0"/>
                  <a:ea typeface="Times New Roman" charset="0"/>
                  <a:cs typeface="Times New Roman" panose="02020603050405020304" pitchFamily="18" charset="0"/>
                  <a:sym typeface="Arial"/>
                </a:rPr>
                <a:t>Duvenaud</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et</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al.,</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NIPS’15; </a:t>
              </a:r>
              <a:r>
                <a:rPr lang="en-US" sz="1600" kern="0" dirty="0" err="1">
                  <a:solidFill>
                    <a:srgbClr val="0070C0"/>
                  </a:solidFill>
                  <a:latin typeface="Times New Roman" panose="02020603050405020304" pitchFamily="18" charset="0"/>
                  <a:cs typeface="Times New Roman" panose="02020603050405020304" pitchFamily="18" charset="0"/>
                  <a:sym typeface="Arial"/>
                </a:rPr>
                <a:t>Kipf</a:t>
              </a:r>
              <a:r>
                <a:rPr lang="en-US" sz="1600" kern="0" dirty="0">
                  <a:solidFill>
                    <a:srgbClr val="0070C0"/>
                  </a:solidFill>
                  <a:latin typeface="Times New Roman" panose="02020603050405020304" pitchFamily="18" charset="0"/>
                  <a:cs typeface="Times New Roman" panose="02020603050405020304" pitchFamily="18" charset="0"/>
                  <a:sym typeface="Arial"/>
                </a:rPr>
                <a:t> &amp; Welling ICLR’17</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grpSp>
          <p:nvGrpSpPr>
            <p:cNvPr id="4" name="组合 3">
              <a:extLst>
                <a:ext uri="{FF2B5EF4-FFF2-40B4-BE49-F238E27FC236}">
                  <a16:creationId xmlns:a16="http://schemas.microsoft.com/office/drawing/2014/main" id="{8F7492EF-E806-BD4A-A50E-7A6A7F98ADEB}"/>
                </a:ext>
              </a:extLst>
            </p:cNvPr>
            <p:cNvGrpSpPr/>
            <p:nvPr/>
          </p:nvGrpSpPr>
          <p:grpSpPr>
            <a:xfrm>
              <a:off x="340253" y="511920"/>
              <a:ext cx="8940805" cy="4518088"/>
              <a:chOff x="340253" y="511920"/>
              <a:chExt cx="8940805" cy="4518088"/>
            </a:xfrm>
          </p:grpSpPr>
          <p:pic>
            <p:nvPicPr>
              <p:cNvPr id="3" name="图片 2">
                <a:extLst>
                  <a:ext uri="{FF2B5EF4-FFF2-40B4-BE49-F238E27FC236}">
                    <a16:creationId xmlns:a16="http://schemas.microsoft.com/office/drawing/2014/main" id="{B3988FF2-F233-C14E-B46B-9630B34E7A4D}"/>
                  </a:ext>
                </a:extLst>
              </p:cNvPr>
              <p:cNvPicPr>
                <a:picLocks noChangeAspect="1"/>
              </p:cNvPicPr>
              <p:nvPr/>
            </p:nvPicPr>
            <p:blipFill>
              <a:blip r:embed="rId2"/>
              <a:stretch>
                <a:fillRect/>
              </a:stretch>
            </p:blipFill>
            <p:spPr>
              <a:xfrm>
                <a:off x="358443" y="511920"/>
                <a:ext cx="2412813" cy="905303"/>
              </a:xfrm>
              <a:prstGeom prst="rect">
                <a:avLst/>
              </a:prstGeom>
            </p:spPr>
          </p:pic>
          <p:cxnSp>
            <p:nvCxnSpPr>
              <p:cNvPr id="5" name="Straight Connector 4">
                <a:extLst>
                  <a:ext uri="{FF2B5EF4-FFF2-40B4-BE49-F238E27FC236}">
                    <a16:creationId xmlns:a16="http://schemas.microsoft.com/office/drawing/2014/main" id="{559CF350-4CE7-48ED-90B6-498019A96A5D}"/>
                  </a:ext>
                </a:extLst>
              </p:cNvPr>
              <p:cNvCxnSpPr>
                <a:cxnSpLocks/>
              </p:cNvCxnSpPr>
              <p:nvPr/>
            </p:nvCxnSpPr>
            <p:spPr>
              <a:xfrm>
                <a:off x="4113282" y="616690"/>
                <a:ext cx="0" cy="4282221"/>
              </a:xfrm>
              <a:prstGeom prst="line">
                <a:avLst/>
              </a:prstGeom>
              <a:ln w="38100">
                <a:solidFill>
                  <a:srgbClr val="115CB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0B00708-14E5-401E-AFEB-7997A532A5C9}"/>
                  </a:ext>
                </a:extLst>
              </p:cNvPr>
              <p:cNvSpPr txBox="1"/>
              <p:nvPr/>
            </p:nvSpPr>
            <p:spPr>
              <a:xfrm>
                <a:off x="4203301" y="4267937"/>
                <a:ext cx="4772961" cy="253916"/>
              </a:xfrm>
              <a:prstGeom prst="rect">
                <a:avLst/>
              </a:prstGeom>
              <a:noFill/>
            </p:spPr>
            <p:txBody>
              <a:bodyPr wrap="square" rtlCol="0">
                <a:spAutoFit/>
              </a:bodyPr>
              <a:lstStyle/>
              <a:p>
                <a:pPr defTabSz="1219170">
                  <a:buClr>
                    <a:srgbClr val="000000"/>
                  </a:buClr>
                </a:pPr>
                <a:r>
                  <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20</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05:</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Gori</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et</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al.,</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IJCNN’05</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19" name="Oval 18">
                <a:extLst>
                  <a:ext uri="{FF2B5EF4-FFF2-40B4-BE49-F238E27FC236}">
                    <a16:creationId xmlns:a16="http://schemas.microsoft.com/office/drawing/2014/main" id="{A043AD19-61D2-4BCC-AF77-C7BFBECC87C8}"/>
                  </a:ext>
                </a:extLst>
              </p:cNvPr>
              <p:cNvSpPr>
                <a:spLocks noChangeAspect="1"/>
              </p:cNvSpPr>
              <p:nvPr/>
            </p:nvSpPr>
            <p:spPr>
              <a:xfrm>
                <a:off x="4054537" y="3313818"/>
                <a:ext cx="124762" cy="116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33" kern="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24" name="TextBox 35">
                <a:extLst>
                  <a:ext uri="{FF2B5EF4-FFF2-40B4-BE49-F238E27FC236}">
                    <a16:creationId xmlns:a16="http://schemas.microsoft.com/office/drawing/2014/main" id="{524B9067-0E9B-49C5-BED7-D4898F4ECD55}"/>
                  </a:ext>
                </a:extLst>
              </p:cNvPr>
              <p:cNvSpPr txBox="1"/>
              <p:nvPr/>
            </p:nvSpPr>
            <p:spPr>
              <a:xfrm>
                <a:off x="4203301" y="1327188"/>
                <a:ext cx="5077757" cy="216983"/>
              </a:xfrm>
              <a:prstGeom prst="rect">
                <a:avLst/>
              </a:prstGeom>
              <a:noFill/>
            </p:spPr>
            <p:txBody>
              <a:bodyPr wrap="square" rtlCol="0">
                <a:spAutoFit/>
              </a:bodyPr>
              <a:lstStyle/>
              <a:p>
                <a:pPr defTabSz="1219170">
                  <a:lnSpc>
                    <a:spcPct val="80000"/>
                  </a:lnSpc>
                  <a:buClr>
                    <a:srgbClr val="000000"/>
                  </a:buClr>
                </a:pPr>
                <a:r>
                  <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20</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18: </a:t>
                </a:r>
                <a:r>
                  <a:rPr lang="en-US" altLang="zh-CN" sz="1600" kern="0" dirty="0" err="1">
                    <a:solidFill>
                      <a:srgbClr val="0070C0"/>
                    </a:solidFill>
                    <a:latin typeface="Times New Roman" panose="02020603050405020304" pitchFamily="18" charset="0"/>
                    <a:ea typeface="Times New Roman" charset="0"/>
                    <a:cs typeface="Times New Roman" panose="02020603050405020304" pitchFamily="18" charset="0"/>
                    <a:sym typeface="Arial"/>
                  </a:rPr>
                  <a:t>Velickovic</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et al., ICLR’18, Chen et al., ICLR 2018</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26" name="Rectangle 37">
                <a:extLst>
                  <a:ext uri="{FF2B5EF4-FFF2-40B4-BE49-F238E27FC236}">
                    <a16:creationId xmlns:a16="http://schemas.microsoft.com/office/drawing/2014/main" id="{C226CAE5-E493-4DBB-9E1F-B767C208983E}"/>
                  </a:ext>
                </a:extLst>
              </p:cNvPr>
              <p:cNvSpPr/>
              <p:nvPr/>
            </p:nvSpPr>
            <p:spPr>
              <a:xfrm>
                <a:off x="1554383" y="1294946"/>
                <a:ext cx="2484924" cy="253916"/>
              </a:xfrm>
              <a:prstGeom prst="rect">
                <a:avLst/>
              </a:prstGeom>
            </p:spPr>
            <p:txBody>
              <a:bodyPr wrap="square">
                <a:spAutoFit/>
              </a:bodyPr>
              <a:lstStyle/>
              <a:p>
                <a:pPr algn="r" defTabSz="1219170">
                  <a:buClr>
                    <a:srgbClr val="000000"/>
                  </a:buClr>
                </a:pPr>
                <a:r>
                  <a:rPr lang="en-US" altLang="zh-CN" sz="1600" kern="0" dirty="0" err="1">
                    <a:solidFill>
                      <a:srgbClr val="0070C0"/>
                    </a:solidFill>
                    <a:latin typeface="Times New Roman" panose="02020603050405020304" pitchFamily="18" charset="0"/>
                    <a:ea typeface="Times New Roman" charset="0"/>
                    <a:cs typeface="Times New Roman" panose="02020603050405020304" pitchFamily="18" charset="0"/>
                    <a:sym typeface="Arial"/>
                  </a:rPr>
                  <a:t>FastGCNs</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Graph attention</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27" name="Rectangle 37">
                <a:extLst>
                  <a:ext uri="{FF2B5EF4-FFF2-40B4-BE49-F238E27FC236}">
                    <a16:creationId xmlns:a16="http://schemas.microsoft.com/office/drawing/2014/main" id="{4EB015D1-2695-4038-8A4D-88CD593B87AD}"/>
                  </a:ext>
                </a:extLst>
              </p:cNvPr>
              <p:cNvSpPr/>
              <p:nvPr/>
            </p:nvSpPr>
            <p:spPr>
              <a:xfrm>
                <a:off x="1383244" y="3217812"/>
                <a:ext cx="2656063" cy="253916"/>
              </a:xfrm>
              <a:prstGeom prst="rect">
                <a:avLst/>
              </a:prstGeom>
            </p:spPr>
            <p:txBody>
              <a:bodyPr wrap="square">
                <a:spAutoFit/>
              </a:bodyPr>
              <a:lstStyle/>
              <a:p>
                <a:pPr algn="r" defTabSz="1219170">
                  <a:buClr>
                    <a:srgbClr val="000000"/>
                  </a:buClr>
                </a:pP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Graph convolutional network</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28" name="Rectangle 37">
                <a:extLst>
                  <a:ext uri="{FF2B5EF4-FFF2-40B4-BE49-F238E27FC236}">
                    <a16:creationId xmlns:a16="http://schemas.microsoft.com/office/drawing/2014/main" id="{0C284066-34B2-4320-B5D8-396D9889DD94}"/>
                  </a:ext>
                </a:extLst>
              </p:cNvPr>
              <p:cNvSpPr/>
              <p:nvPr/>
            </p:nvSpPr>
            <p:spPr>
              <a:xfrm>
                <a:off x="1859182" y="4267575"/>
                <a:ext cx="2180125" cy="253916"/>
              </a:xfrm>
              <a:prstGeom prst="rect">
                <a:avLst/>
              </a:prstGeom>
            </p:spPr>
            <p:txBody>
              <a:bodyPr wrap="square">
                <a:spAutoFit/>
              </a:bodyPr>
              <a:lstStyle/>
              <a:p>
                <a:pPr algn="r" defTabSz="1219170">
                  <a:buClr>
                    <a:srgbClr val="000000"/>
                  </a:buClr>
                </a:pP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Graph neural network</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34" name="Oval 33">
                <a:extLst>
                  <a:ext uri="{FF2B5EF4-FFF2-40B4-BE49-F238E27FC236}">
                    <a16:creationId xmlns:a16="http://schemas.microsoft.com/office/drawing/2014/main" id="{ED1AEADA-C443-4191-9B57-32F38678B232}"/>
                  </a:ext>
                </a:extLst>
              </p:cNvPr>
              <p:cNvSpPr>
                <a:spLocks noChangeAspect="1"/>
              </p:cNvSpPr>
              <p:nvPr/>
            </p:nvSpPr>
            <p:spPr>
              <a:xfrm>
                <a:off x="4054537" y="1390952"/>
                <a:ext cx="124762" cy="116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33" kern="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35" name="Oval 34">
                <a:extLst>
                  <a:ext uri="{FF2B5EF4-FFF2-40B4-BE49-F238E27FC236}">
                    <a16:creationId xmlns:a16="http://schemas.microsoft.com/office/drawing/2014/main" id="{0F74942A-2EDB-488D-889B-915393C1911D}"/>
                  </a:ext>
                </a:extLst>
              </p:cNvPr>
              <p:cNvSpPr>
                <a:spLocks noChangeAspect="1"/>
              </p:cNvSpPr>
              <p:nvPr/>
            </p:nvSpPr>
            <p:spPr>
              <a:xfrm>
                <a:off x="4054537" y="1965085"/>
                <a:ext cx="124762" cy="116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33" kern="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36" name="Rectangle 59">
                <a:extLst>
                  <a:ext uri="{FF2B5EF4-FFF2-40B4-BE49-F238E27FC236}">
                    <a16:creationId xmlns:a16="http://schemas.microsoft.com/office/drawing/2014/main" id="{D2AD3EC4-2BF1-4AA3-9CA9-2F1E3906E0EE}"/>
                  </a:ext>
                </a:extLst>
              </p:cNvPr>
              <p:cNvSpPr/>
              <p:nvPr/>
            </p:nvSpPr>
            <p:spPr>
              <a:xfrm>
                <a:off x="868583" y="1869079"/>
                <a:ext cx="3168407" cy="253916"/>
              </a:xfrm>
              <a:prstGeom prst="rect">
                <a:avLst/>
              </a:prstGeom>
            </p:spPr>
            <p:txBody>
              <a:bodyPr wrap="square">
                <a:spAutoFit/>
              </a:bodyPr>
              <a:lstStyle/>
              <a:p>
                <a:pPr algn="r" defTabSz="1219170">
                  <a:buClr>
                    <a:srgbClr val="000000"/>
                  </a:buClr>
                </a:pP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Neural message passing,</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err="1">
                    <a:solidFill>
                      <a:srgbClr val="0070C0"/>
                    </a:solidFill>
                    <a:latin typeface="Times New Roman" panose="02020603050405020304" pitchFamily="18" charset="0"/>
                    <a:ea typeface="Times New Roman" charset="0"/>
                    <a:cs typeface="Times New Roman" panose="02020603050405020304" pitchFamily="18" charset="0"/>
                    <a:sym typeface="Arial"/>
                  </a:rPr>
                  <a:t>GraphSage</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37" name="TextBox 35">
                <a:extLst>
                  <a:ext uri="{FF2B5EF4-FFF2-40B4-BE49-F238E27FC236}">
                    <a16:creationId xmlns:a16="http://schemas.microsoft.com/office/drawing/2014/main" id="{F1BC9A0C-8981-4655-8314-D58AA79E5330}"/>
                  </a:ext>
                </a:extLst>
              </p:cNvPr>
              <p:cNvSpPr txBox="1"/>
              <p:nvPr/>
            </p:nvSpPr>
            <p:spPr>
              <a:xfrm>
                <a:off x="4200985" y="1901321"/>
                <a:ext cx="4775278" cy="216983"/>
              </a:xfrm>
              <a:prstGeom prst="rect">
                <a:avLst/>
              </a:prstGeom>
              <a:noFill/>
            </p:spPr>
            <p:txBody>
              <a:bodyPr wrap="square" rtlCol="0">
                <a:spAutoFit/>
              </a:bodyPr>
              <a:lstStyle/>
              <a:p>
                <a:pPr defTabSz="1219170">
                  <a:lnSpc>
                    <a:spcPct val="80000"/>
                  </a:lnSpc>
                  <a:buClr>
                    <a:srgbClr val="000000"/>
                  </a:buClr>
                </a:pPr>
                <a:r>
                  <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2017: Gilmer et al., ICML’17</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Hamilton</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et</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al.,</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NIPS’17</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38" name="TextBox 37">
                <a:extLst>
                  <a:ext uri="{FF2B5EF4-FFF2-40B4-BE49-F238E27FC236}">
                    <a16:creationId xmlns:a16="http://schemas.microsoft.com/office/drawing/2014/main" id="{275CB003-4F5D-4FB0-BEB8-6AC4C15AB8C8}"/>
                  </a:ext>
                </a:extLst>
              </p:cNvPr>
              <p:cNvSpPr txBox="1"/>
              <p:nvPr/>
            </p:nvSpPr>
            <p:spPr>
              <a:xfrm>
                <a:off x="4204580" y="3742762"/>
                <a:ext cx="2866683" cy="216983"/>
              </a:xfrm>
              <a:prstGeom prst="rect">
                <a:avLst/>
              </a:prstGeom>
              <a:noFill/>
            </p:spPr>
            <p:txBody>
              <a:bodyPr wrap="square" rtlCol="0">
                <a:spAutoFit/>
              </a:bodyPr>
              <a:lstStyle/>
              <a:p>
                <a:pPr defTabSz="1219170">
                  <a:lnSpc>
                    <a:spcPct val="80000"/>
                  </a:lnSpc>
                  <a:buClr>
                    <a:srgbClr val="000000"/>
                  </a:buClr>
                </a:pPr>
                <a:r>
                  <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20</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14:</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Bruna</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et</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al.,</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ICLR’14 </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39" name="Oval 38">
                <a:extLst>
                  <a:ext uri="{FF2B5EF4-FFF2-40B4-BE49-F238E27FC236}">
                    <a16:creationId xmlns:a16="http://schemas.microsoft.com/office/drawing/2014/main" id="{FA9A8B7D-B867-47B2-B07D-660EEA7A704D}"/>
                  </a:ext>
                </a:extLst>
              </p:cNvPr>
              <p:cNvSpPr>
                <a:spLocks noChangeAspect="1"/>
              </p:cNvSpPr>
              <p:nvPr/>
            </p:nvSpPr>
            <p:spPr>
              <a:xfrm>
                <a:off x="4062728" y="3791036"/>
                <a:ext cx="124762" cy="116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33" kern="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40" name="Rectangle 39">
                <a:extLst>
                  <a:ext uri="{FF2B5EF4-FFF2-40B4-BE49-F238E27FC236}">
                    <a16:creationId xmlns:a16="http://schemas.microsoft.com/office/drawing/2014/main" id="{83C1942C-8D35-48C0-B7C0-8E7C115D1D76}"/>
                  </a:ext>
                </a:extLst>
              </p:cNvPr>
              <p:cNvSpPr/>
              <p:nvPr/>
            </p:nvSpPr>
            <p:spPr>
              <a:xfrm>
                <a:off x="1630583" y="3719652"/>
                <a:ext cx="2416915" cy="216983"/>
              </a:xfrm>
              <a:prstGeom prst="rect">
                <a:avLst/>
              </a:prstGeom>
            </p:spPr>
            <p:txBody>
              <a:bodyPr wrap="square">
                <a:spAutoFit/>
              </a:bodyPr>
              <a:lstStyle/>
              <a:p>
                <a:pPr algn="r" defTabSz="1219170">
                  <a:lnSpc>
                    <a:spcPct val="80000"/>
                  </a:lnSpc>
                  <a:buClr>
                    <a:srgbClr val="000000"/>
                  </a:buClr>
                </a:pP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Spectral</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graph</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convolution</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41" name="Oval 40">
                <a:extLst>
                  <a:ext uri="{FF2B5EF4-FFF2-40B4-BE49-F238E27FC236}">
                    <a16:creationId xmlns:a16="http://schemas.microsoft.com/office/drawing/2014/main" id="{26AF5D94-2A85-4BED-B66D-A95D78E2E0CA}"/>
                  </a:ext>
                </a:extLst>
              </p:cNvPr>
              <p:cNvSpPr>
                <a:spLocks noChangeAspect="1"/>
              </p:cNvSpPr>
              <p:nvPr/>
            </p:nvSpPr>
            <p:spPr>
              <a:xfrm>
                <a:off x="4054537" y="2537302"/>
                <a:ext cx="124762" cy="116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33" kern="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42" name="Rectangle 59">
                <a:extLst>
                  <a:ext uri="{FF2B5EF4-FFF2-40B4-BE49-F238E27FC236}">
                    <a16:creationId xmlns:a16="http://schemas.microsoft.com/office/drawing/2014/main" id="{421D5381-13FC-4F55-B57D-C8717A85A6F4}"/>
                  </a:ext>
                </a:extLst>
              </p:cNvPr>
              <p:cNvSpPr/>
              <p:nvPr/>
            </p:nvSpPr>
            <p:spPr>
              <a:xfrm>
                <a:off x="1401983" y="2441296"/>
                <a:ext cx="2635007" cy="253916"/>
              </a:xfrm>
              <a:prstGeom prst="rect">
                <a:avLst/>
              </a:prstGeom>
            </p:spPr>
            <p:txBody>
              <a:bodyPr wrap="square">
                <a:spAutoFit/>
              </a:bodyPr>
              <a:lstStyle/>
              <a:p>
                <a:pPr algn="r" defTabSz="1219170">
                  <a:buClr>
                    <a:srgbClr val="000000"/>
                  </a:buClr>
                </a:pP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Gated</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graph</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neural</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network</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43" name="TextBox 35">
                <a:extLst>
                  <a:ext uri="{FF2B5EF4-FFF2-40B4-BE49-F238E27FC236}">
                    <a16:creationId xmlns:a16="http://schemas.microsoft.com/office/drawing/2014/main" id="{0061A750-1BB2-4C86-AB98-FBE7009DA8CC}"/>
                  </a:ext>
                </a:extLst>
              </p:cNvPr>
              <p:cNvSpPr txBox="1"/>
              <p:nvPr/>
            </p:nvSpPr>
            <p:spPr>
              <a:xfrm>
                <a:off x="4200985" y="2473538"/>
                <a:ext cx="3810388" cy="216983"/>
              </a:xfrm>
              <a:prstGeom prst="rect">
                <a:avLst/>
              </a:prstGeom>
              <a:noFill/>
            </p:spPr>
            <p:txBody>
              <a:bodyPr wrap="square" rtlCol="0">
                <a:spAutoFit/>
              </a:bodyPr>
              <a:lstStyle/>
              <a:p>
                <a:pPr defTabSz="1219170">
                  <a:lnSpc>
                    <a:spcPct val="80000"/>
                  </a:lnSpc>
                  <a:buClr>
                    <a:srgbClr val="000000"/>
                  </a:buClr>
                </a:pPr>
                <a:r>
                  <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201</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6</a:t>
                </a:r>
                <a:r>
                  <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Li</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et</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al.,</a:t>
                </a:r>
                <a:r>
                  <a:rPr lang="zh-CN" alt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ICLR’16</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44" name="Oval 43">
                <a:extLst>
                  <a:ext uri="{FF2B5EF4-FFF2-40B4-BE49-F238E27FC236}">
                    <a16:creationId xmlns:a16="http://schemas.microsoft.com/office/drawing/2014/main" id="{6BCFEEE8-F229-4E29-BF21-0F2ADD6E693F}"/>
                  </a:ext>
                </a:extLst>
              </p:cNvPr>
              <p:cNvSpPr>
                <a:spLocks noChangeAspect="1"/>
              </p:cNvSpPr>
              <p:nvPr/>
            </p:nvSpPr>
            <p:spPr>
              <a:xfrm>
                <a:off x="4054537" y="2765902"/>
                <a:ext cx="124762" cy="116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33" kern="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45" name="Rectangle 59">
                <a:extLst>
                  <a:ext uri="{FF2B5EF4-FFF2-40B4-BE49-F238E27FC236}">
                    <a16:creationId xmlns:a16="http://schemas.microsoft.com/office/drawing/2014/main" id="{C10BE6B7-8732-4B50-AE0A-3201DE4DC0B8}"/>
                  </a:ext>
                </a:extLst>
              </p:cNvPr>
              <p:cNvSpPr/>
              <p:nvPr/>
            </p:nvSpPr>
            <p:spPr>
              <a:xfrm>
                <a:off x="1401983" y="2669896"/>
                <a:ext cx="2635007" cy="253916"/>
              </a:xfrm>
              <a:prstGeom prst="rect">
                <a:avLst/>
              </a:prstGeom>
            </p:spPr>
            <p:txBody>
              <a:bodyPr wrap="square">
                <a:spAutoFit/>
              </a:bodyPr>
              <a:lstStyle/>
              <a:p>
                <a:pPr algn="r" defTabSz="1219170">
                  <a:buClr>
                    <a:srgbClr val="000000"/>
                  </a:buClr>
                </a:pPr>
                <a:r>
                  <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structure2vec</a:t>
                </a:r>
              </a:p>
            </p:txBody>
          </p:sp>
          <p:sp>
            <p:nvSpPr>
              <p:cNvPr id="46" name="TextBox 35">
                <a:extLst>
                  <a:ext uri="{FF2B5EF4-FFF2-40B4-BE49-F238E27FC236}">
                    <a16:creationId xmlns:a16="http://schemas.microsoft.com/office/drawing/2014/main" id="{6F51667D-4661-40D4-BCA5-532AB9AC475A}"/>
                  </a:ext>
                </a:extLst>
              </p:cNvPr>
              <p:cNvSpPr txBox="1"/>
              <p:nvPr/>
            </p:nvSpPr>
            <p:spPr>
              <a:xfrm>
                <a:off x="4200985" y="2702138"/>
                <a:ext cx="3810388" cy="216983"/>
              </a:xfrm>
              <a:prstGeom prst="rect">
                <a:avLst/>
              </a:prstGeom>
              <a:noFill/>
            </p:spPr>
            <p:txBody>
              <a:bodyPr wrap="square" rtlCol="0">
                <a:spAutoFit/>
              </a:bodyPr>
              <a:lstStyle/>
              <a:p>
                <a:pPr defTabSz="1219170">
                  <a:lnSpc>
                    <a:spcPct val="80000"/>
                  </a:lnSpc>
                  <a:buClr>
                    <a:srgbClr val="000000"/>
                  </a:buClr>
                </a:pPr>
                <a:r>
                  <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201</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6</a:t>
                </a:r>
                <a:r>
                  <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Dai et al., ICML’16</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59" name="Oval 58">
                <a:extLst>
                  <a:ext uri="{FF2B5EF4-FFF2-40B4-BE49-F238E27FC236}">
                    <a16:creationId xmlns:a16="http://schemas.microsoft.com/office/drawing/2014/main" id="{71EB5EC5-1F42-482B-93D5-6AAD5CD78836}"/>
                  </a:ext>
                </a:extLst>
              </p:cNvPr>
              <p:cNvSpPr>
                <a:spLocks noChangeAspect="1"/>
              </p:cNvSpPr>
              <p:nvPr/>
            </p:nvSpPr>
            <p:spPr>
              <a:xfrm>
                <a:off x="4055474" y="4393379"/>
                <a:ext cx="124762" cy="116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33" kern="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pic>
            <p:nvPicPr>
              <p:cNvPr id="30" name="图片 5">
                <a:extLst>
                  <a:ext uri="{FF2B5EF4-FFF2-40B4-BE49-F238E27FC236}">
                    <a16:creationId xmlns:a16="http://schemas.microsoft.com/office/drawing/2014/main" id="{447C8550-CF47-4BD6-9DA6-F8F41763A24E}"/>
                  </a:ext>
                </a:extLst>
              </p:cNvPr>
              <p:cNvPicPr>
                <a:picLocks noChangeAspect="1"/>
              </p:cNvPicPr>
              <p:nvPr/>
            </p:nvPicPr>
            <p:blipFill rotWithShape="1">
              <a:blip r:embed="rId3">
                <a:extLst>
                  <a:ext uri="{28A0092B-C50C-407E-A947-70E740481C1C}">
                    <a14:useLocalDpi xmlns:a14="http://schemas.microsoft.com/office/drawing/2010/main" val="0"/>
                  </a:ext>
                </a:extLst>
              </a:blip>
              <a:srcRect r="36664"/>
              <a:stretch/>
            </p:blipFill>
            <p:spPr bwMode="auto">
              <a:xfrm>
                <a:off x="340253" y="3683067"/>
                <a:ext cx="1828243" cy="109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4">
                <a:extLst>
                  <a:ext uri="{FF2B5EF4-FFF2-40B4-BE49-F238E27FC236}">
                    <a16:creationId xmlns:a16="http://schemas.microsoft.com/office/drawing/2014/main" id="{1BA1CE40-4843-4B86-9089-072B7E55A2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88294" y="2108030"/>
                <a:ext cx="1843460" cy="109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29">
                <a:extLst>
                  <a:ext uri="{FF2B5EF4-FFF2-40B4-BE49-F238E27FC236}">
                    <a16:creationId xmlns:a16="http://schemas.microsoft.com/office/drawing/2014/main" id="{70B3E4A0-6D61-4AAF-A715-EC5FDE34188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01926" y="3824187"/>
                <a:ext cx="2330675" cy="120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32">
                <a:extLst>
                  <a:ext uri="{FF2B5EF4-FFF2-40B4-BE49-F238E27FC236}">
                    <a16:creationId xmlns:a16="http://schemas.microsoft.com/office/drawing/2014/main" id="{44980E94-4982-45DB-A986-F0848DFC6EF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2817" y="2115617"/>
                <a:ext cx="1407939" cy="1097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Oval 33">
                <a:extLst>
                  <a:ext uri="{FF2B5EF4-FFF2-40B4-BE49-F238E27FC236}">
                    <a16:creationId xmlns:a16="http://schemas.microsoft.com/office/drawing/2014/main" id="{C8093B70-CAD0-AE43-97C6-706688AEC639}"/>
                  </a:ext>
                </a:extLst>
              </p:cNvPr>
              <p:cNvSpPr>
                <a:spLocks noChangeAspect="1"/>
              </p:cNvSpPr>
              <p:nvPr/>
            </p:nvSpPr>
            <p:spPr>
              <a:xfrm>
                <a:off x="4047498" y="931133"/>
                <a:ext cx="124762" cy="116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33" kern="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49" name="TextBox 35">
                <a:extLst>
                  <a:ext uri="{FF2B5EF4-FFF2-40B4-BE49-F238E27FC236}">
                    <a16:creationId xmlns:a16="http://schemas.microsoft.com/office/drawing/2014/main" id="{DDF907C1-06EE-F740-9214-1E421C7F9196}"/>
                  </a:ext>
                </a:extLst>
              </p:cNvPr>
              <p:cNvSpPr txBox="1"/>
              <p:nvPr/>
            </p:nvSpPr>
            <p:spPr>
              <a:xfrm>
                <a:off x="4200985" y="891539"/>
                <a:ext cx="5077757" cy="216983"/>
              </a:xfrm>
              <a:prstGeom prst="rect">
                <a:avLst/>
              </a:prstGeom>
              <a:noFill/>
            </p:spPr>
            <p:txBody>
              <a:bodyPr wrap="square" rtlCol="0">
                <a:spAutoFit/>
              </a:bodyPr>
              <a:lstStyle/>
              <a:p>
                <a:pPr defTabSz="1219170">
                  <a:lnSpc>
                    <a:spcPct val="80000"/>
                  </a:lnSpc>
                  <a:buClr>
                    <a:srgbClr val="000000"/>
                  </a:buClr>
                </a:pPr>
                <a:r>
                  <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20</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19: </a:t>
                </a:r>
                <a:r>
                  <a:rPr lang="en-US" altLang="zh-CN" sz="1600" kern="0" dirty="0" err="1">
                    <a:solidFill>
                      <a:srgbClr val="0070C0"/>
                    </a:solidFill>
                    <a:latin typeface="Times New Roman" panose="02020603050405020304" pitchFamily="18" charset="0"/>
                    <a:ea typeface="Times New Roman" charset="0"/>
                    <a:cs typeface="Times New Roman" panose="02020603050405020304" pitchFamily="18" charset="0"/>
                    <a:sym typeface="Arial"/>
                  </a:rPr>
                  <a:t>Keyulu</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et al., ICLR’ 19, </a:t>
                </a:r>
                <a:r>
                  <a:rPr lang="en-US" altLang="zh-CN" sz="1600" kern="0" dirty="0" err="1">
                    <a:solidFill>
                      <a:srgbClr val="0070C0"/>
                    </a:solidFill>
                    <a:latin typeface="Times New Roman" panose="02020603050405020304" pitchFamily="18" charset="0"/>
                    <a:ea typeface="Times New Roman" charset="0"/>
                    <a:cs typeface="Times New Roman" panose="02020603050405020304" pitchFamily="18" charset="0"/>
                    <a:sym typeface="Arial"/>
                  </a:rPr>
                  <a:t>Velickovic</a:t>
                </a: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 et al., ICLR’19</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sp>
            <p:nvSpPr>
              <p:cNvPr id="50" name="Rectangle 37">
                <a:extLst>
                  <a:ext uri="{FF2B5EF4-FFF2-40B4-BE49-F238E27FC236}">
                    <a16:creationId xmlns:a16="http://schemas.microsoft.com/office/drawing/2014/main" id="{1495418D-42E8-0C4D-A510-B0BF9CE3A850}"/>
                  </a:ext>
                </a:extLst>
              </p:cNvPr>
              <p:cNvSpPr/>
              <p:nvPr/>
            </p:nvSpPr>
            <p:spPr>
              <a:xfrm>
                <a:off x="1591371" y="820383"/>
                <a:ext cx="2484924" cy="253916"/>
              </a:xfrm>
              <a:prstGeom prst="rect">
                <a:avLst/>
              </a:prstGeom>
            </p:spPr>
            <p:txBody>
              <a:bodyPr wrap="square">
                <a:spAutoFit/>
              </a:bodyPr>
              <a:lstStyle/>
              <a:p>
                <a:pPr algn="r" defTabSz="1219170">
                  <a:buClr>
                    <a:srgbClr val="000000"/>
                  </a:buClr>
                </a:pPr>
                <a:r>
                  <a:rPr lang="en-US" altLang="zh-CN" sz="1600" kern="0" dirty="0">
                    <a:solidFill>
                      <a:srgbClr val="0070C0"/>
                    </a:solidFill>
                    <a:latin typeface="Times New Roman" panose="02020603050405020304" pitchFamily="18" charset="0"/>
                    <a:ea typeface="Times New Roman" charset="0"/>
                    <a:cs typeface="Times New Roman" panose="02020603050405020304" pitchFamily="18" charset="0"/>
                    <a:sym typeface="Arial"/>
                  </a:rPr>
                  <a:t>GINs, Graph Infomax</a:t>
                </a:r>
                <a:endParaRPr lang="en-US" sz="1600" kern="0" dirty="0">
                  <a:solidFill>
                    <a:srgbClr val="0070C0"/>
                  </a:solidFill>
                  <a:latin typeface="Times New Roman" panose="02020603050405020304" pitchFamily="18" charset="0"/>
                  <a:ea typeface="Times New Roman" charset="0"/>
                  <a:cs typeface="Times New Roman" panose="02020603050405020304" pitchFamily="18" charset="0"/>
                  <a:sym typeface="Arial"/>
                </a:endParaRPr>
              </a:p>
            </p:txBody>
          </p:sp>
        </p:grpSp>
      </p:grpSp>
    </p:spTree>
    <p:extLst>
      <p:ext uri="{BB962C8B-B14F-4D97-AF65-F5344CB8AC3E}">
        <p14:creationId xmlns:p14="http://schemas.microsoft.com/office/powerpoint/2010/main" val="26675752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FF0260E-09C1-4DD6-9E08-9ECD00E2CFA5}"/>
              </a:ext>
            </a:extLst>
          </p:cNvPr>
          <p:cNvSpPr>
            <a:spLocks noGrp="1"/>
          </p:cNvSpPr>
          <p:nvPr>
            <p:ph idx="1"/>
          </p:nvPr>
        </p:nvSpPr>
        <p:spPr bwMode="auto">
          <a:xfrm>
            <a:off x="2057400" y="2209801"/>
            <a:ext cx="8077200" cy="3840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spcBef>
                <a:spcPts val="1800"/>
              </a:spcBef>
              <a:buNone/>
            </a:pPr>
            <a:r>
              <a:rPr lang="en-US" dirty="0"/>
              <a:t>What are the </a:t>
            </a:r>
            <a:r>
              <a:rPr lang="en-US" dirty="0">
                <a:solidFill>
                  <a:srgbClr val="0070C0"/>
                </a:solidFill>
              </a:rPr>
              <a:t>fundamentals</a:t>
            </a:r>
            <a:r>
              <a:rPr lang="en-US" dirty="0"/>
              <a:t> </a:t>
            </a:r>
          </a:p>
          <a:p>
            <a:pPr marL="0" indent="0" algn="ctr">
              <a:spcBef>
                <a:spcPts val="1800"/>
              </a:spcBef>
              <a:buNone/>
            </a:pPr>
            <a:r>
              <a:rPr lang="en-US" sz="2800" dirty="0"/>
              <a:t>underlying random-walk + skip-gram based network embedding models?</a:t>
            </a:r>
          </a:p>
          <a:p>
            <a:pPr>
              <a:spcBef>
                <a:spcPts val="1800"/>
              </a:spcBef>
            </a:pPr>
            <a:endParaRPr lang="en-US" sz="2800" dirty="0"/>
          </a:p>
        </p:txBody>
      </p:sp>
    </p:spTree>
    <p:extLst>
      <p:ext uri="{BB962C8B-B14F-4D97-AF65-F5344CB8AC3E}">
        <p14:creationId xmlns:p14="http://schemas.microsoft.com/office/powerpoint/2010/main" val="145017236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C6D3-41AC-4D8B-B8A9-02CD70F1F94E}"/>
              </a:ext>
            </a:extLst>
          </p:cNvPr>
          <p:cNvSpPr>
            <a:spLocks noGrp="1"/>
          </p:cNvSpPr>
          <p:nvPr>
            <p:ph type="title"/>
          </p:nvPr>
        </p:nvSpPr>
        <p:spPr/>
        <p:txBody>
          <a:bodyPr/>
          <a:lstStyle/>
          <a:p>
            <a:r>
              <a:rPr lang="en-US" dirty="0"/>
              <a:t>Unifying </a:t>
            </a:r>
            <a:r>
              <a:rPr lang="en-US" dirty="0" err="1"/>
              <a:t>DeepWalk</a:t>
            </a:r>
            <a:r>
              <a:rPr lang="en-US" dirty="0"/>
              <a:t>, LINE, PTE, &amp; node2vec as Matrix Factorization</a:t>
            </a:r>
          </a:p>
        </p:txBody>
      </p:sp>
      <p:sp>
        <p:nvSpPr>
          <p:cNvPr id="5" name="Rectangle 4">
            <a:extLst>
              <a:ext uri="{FF2B5EF4-FFF2-40B4-BE49-F238E27FC236}">
                <a16:creationId xmlns:a16="http://schemas.microsoft.com/office/drawing/2014/main" id="{74D78424-07B8-482A-B351-AB762B484C66}"/>
              </a:ext>
            </a:extLst>
          </p:cNvPr>
          <p:cNvSpPr/>
          <p:nvPr/>
        </p:nvSpPr>
        <p:spPr>
          <a:xfrm>
            <a:off x="152399" y="6504802"/>
            <a:ext cx="11360799" cy="276999"/>
          </a:xfrm>
          <a:prstGeom prst="rect">
            <a:avLst/>
          </a:prstGeom>
        </p:spPr>
        <p:txBody>
          <a:bodyPr wrap="square">
            <a:spAutoFit/>
          </a:bodyPr>
          <a:lstStyle/>
          <a:p>
            <a:pPr marL="228594" indent="-228594" defTabSz="1219170">
              <a:buClr>
                <a:srgbClr val="000000"/>
              </a:buClr>
              <a:buFont typeface="+mj-lt"/>
              <a:buAutoNum type="arabicPeriod"/>
            </a:pPr>
            <a:r>
              <a:rPr lang="en-US" sz="1200" kern="0" dirty="0">
                <a:solidFill>
                  <a:srgbClr val="000000"/>
                </a:solidFill>
                <a:latin typeface="Times New Roman" charset="0"/>
                <a:ea typeface="Times New Roman" charset="0"/>
                <a:cs typeface="Times New Roman" charset="0"/>
                <a:sym typeface="Arial"/>
              </a:rPr>
              <a:t>Qiu et al. Network embedding as matrix factorization: unifying </a:t>
            </a:r>
            <a:r>
              <a:rPr lang="en-US" sz="1200" kern="0" dirty="0" err="1">
                <a:solidFill>
                  <a:srgbClr val="000000"/>
                </a:solidFill>
                <a:latin typeface="Times New Roman" charset="0"/>
                <a:ea typeface="Times New Roman" charset="0"/>
                <a:cs typeface="Times New Roman" charset="0"/>
                <a:sym typeface="Arial"/>
              </a:rPr>
              <a:t>deepwalk</a:t>
            </a:r>
            <a:r>
              <a:rPr lang="en-US" sz="1200" kern="0" dirty="0">
                <a:solidFill>
                  <a:srgbClr val="000000"/>
                </a:solidFill>
                <a:latin typeface="Times New Roman" charset="0"/>
                <a:ea typeface="Times New Roman" charset="0"/>
                <a:cs typeface="Times New Roman" charset="0"/>
                <a:sym typeface="Arial"/>
              </a:rPr>
              <a:t>, line, </a:t>
            </a:r>
            <a:r>
              <a:rPr lang="en-US" sz="1200" kern="0" dirty="0" err="1">
                <a:solidFill>
                  <a:srgbClr val="000000"/>
                </a:solidFill>
                <a:latin typeface="Times New Roman" charset="0"/>
                <a:ea typeface="Times New Roman" charset="0"/>
                <a:cs typeface="Times New Roman" charset="0"/>
                <a:sym typeface="Arial"/>
              </a:rPr>
              <a:t>pte</a:t>
            </a:r>
            <a:r>
              <a:rPr lang="en-US" sz="1200" kern="0" dirty="0">
                <a:solidFill>
                  <a:srgbClr val="000000"/>
                </a:solidFill>
                <a:latin typeface="Times New Roman" charset="0"/>
                <a:ea typeface="Times New Roman" charset="0"/>
                <a:cs typeface="Times New Roman" charset="0"/>
                <a:sym typeface="Arial"/>
              </a:rPr>
              <a:t>, and node2vec. In </a:t>
            </a:r>
            <a:r>
              <a:rPr lang="en-US" sz="1200" i="1" kern="0" dirty="0">
                <a:solidFill>
                  <a:srgbClr val="000000"/>
                </a:solidFill>
                <a:latin typeface="Times New Roman" charset="0"/>
                <a:ea typeface="Times New Roman" charset="0"/>
                <a:cs typeface="Times New Roman" charset="0"/>
                <a:sym typeface="Arial"/>
              </a:rPr>
              <a:t>WSDM’18. </a:t>
            </a:r>
            <a:r>
              <a:rPr lang="en-US" sz="1200" b="1" kern="0" dirty="0">
                <a:solidFill>
                  <a:srgbClr val="000000"/>
                </a:solidFill>
                <a:latin typeface="Times New Roman" charset="0"/>
                <a:ea typeface="Times New Roman" charset="0"/>
                <a:cs typeface="Times New Roman" charset="0"/>
                <a:sym typeface="Arial"/>
              </a:rPr>
              <a:t>The most cited paper in WSDM’18 as of May 2019</a:t>
            </a:r>
          </a:p>
        </p:txBody>
      </p:sp>
      <p:pic>
        <p:nvPicPr>
          <p:cNvPr id="6" name="Picture 5">
            <a:extLst>
              <a:ext uri="{FF2B5EF4-FFF2-40B4-BE49-F238E27FC236}">
                <a16:creationId xmlns:a16="http://schemas.microsoft.com/office/drawing/2014/main" id="{A0222BE6-83DD-4363-84A8-5048A3A4C6D6}"/>
              </a:ext>
            </a:extLst>
          </p:cNvPr>
          <p:cNvPicPr>
            <a:picLocks noChangeAspect="1"/>
          </p:cNvPicPr>
          <p:nvPr/>
        </p:nvPicPr>
        <p:blipFill>
          <a:blip r:embed="rId3"/>
          <a:stretch>
            <a:fillRect/>
          </a:stretch>
        </p:blipFill>
        <p:spPr>
          <a:xfrm>
            <a:off x="3461423" y="1219201"/>
            <a:ext cx="4306064" cy="937499"/>
          </a:xfrm>
          <a:prstGeom prst="rect">
            <a:avLst/>
          </a:prstGeom>
        </p:spPr>
      </p:pic>
      <p:sp>
        <p:nvSpPr>
          <p:cNvPr id="7" name="TextBox 6">
            <a:extLst>
              <a:ext uri="{FF2B5EF4-FFF2-40B4-BE49-F238E27FC236}">
                <a16:creationId xmlns:a16="http://schemas.microsoft.com/office/drawing/2014/main" id="{6DA586F2-F64B-4088-ACD2-823F8E34D7C3}"/>
              </a:ext>
            </a:extLst>
          </p:cNvPr>
          <p:cNvSpPr txBox="1"/>
          <p:nvPr/>
        </p:nvSpPr>
        <p:spPr>
          <a:xfrm>
            <a:off x="1752601" y="1473724"/>
            <a:ext cx="1736276" cy="400110"/>
          </a:xfrm>
          <a:prstGeom prst="rect">
            <a:avLst/>
          </a:prstGeom>
          <a:noFill/>
        </p:spPr>
        <p:txBody>
          <a:bodyPr wrap="square" rtlCol="0">
            <a:spAutoFit/>
          </a:bodyPr>
          <a:lstStyle/>
          <a:p>
            <a:pPr marL="342891" indent="-342891" defTabSz="1219170">
              <a:buClr>
                <a:srgbClr val="000000"/>
              </a:buClr>
              <a:buFont typeface="Arial" panose="020B0604020202020204" pitchFamily="34" charset="0"/>
              <a:buChar char="•"/>
            </a:pPr>
            <a:r>
              <a:rPr lang="en-US" sz="2000" kern="0" dirty="0" err="1">
                <a:solidFill>
                  <a:srgbClr val="000000"/>
                </a:solidFill>
                <a:latin typeface="Arial"/>
                <a:cs typeface="Arial"/>
                <a:sym typeface="Arial"/>
              </a:rPr>
              <a:t>DeepWalk</a:t>
            </a:r>
            <a:endParaRPr lang="en-US" sz="2000" kern="0" dirty="0">
              <a:solidFill>
                <a:srgbClr val="000000"/>
              </a:solidFill>
              <a:latin typeface="Arial"/>
              <a:cs typeface="Arial"/>
              <a:sym typeface="Arial"/>
            </a:endParaRPr>
          </a:p>
        </p:txBody>
      </p:sp>
      <p:sp>
        <p:nvSpPr>
          <p:cNvPr id="8" name="TextBox 7">
            <a:extLst>
              <a:ext uri="{FF2B5EF4-FFF2-40B4-BE49-F238E27FC236}">
                <a16:creationId xmlns:a16="http://schemas.microsoft.com/office/drawing/2014/main" id="{2805EAA4-EF69-4264-BA3A-D45789746884}"/>
              </a:ext>
            </a:extLst>
          </p:cNvPr>
          <p:cNvSpPr txBox="1"/>
          <p:nvPr/>
        </p:nvSpPr>
        <p:spPr>
          <a:xfrm>
            <a:off x="1757722" y="2278269"/>
            <a:ext cx="1616639" cy="400110"/>
          </a:xfrm>
          <a:prstGeom prst="rect">
            <a:avLst/>
          </a:prstGeom>
          <a:noFill/>
        </p:spPr>
        <p:txBody>
          <a:bodyPr wrap="square" rtlCol="0">
            <a:spAutoFit/>
          </a:bodyPr>
          <a:lstStyle/>
          <a:p>
            <a:pPr marL="342891" indent="-342891" defTabSz="1219170">
              <a:buClr>
                <a:srgbClr val="000000"/>
              </a:buClr>
              <a:buFont typeface="Arial" panose="020B0604020202020204" pitchFamily="34" charset="0"/>
              <a:buChar char="•"/>
            </a:pPr>
            <a:r>
              <a:rPr lang="en-US" sz="2000" kern="0" dirty="0">
                <a:solidFill>
                  <a:srgbClr val="000000"/>
                </a:solidFill>
                <a:latin typeface="Arial"/>
                <a:cs typeface="Arial"/>
                <a:sym typeface="Arial"/>
              </a:rPr>
              <a:t>LINE</a:t>
            </a:r>
          </a:p>
        </p:txBody>
      </p:sp>
      <p:pic>
        <p:nvPicPr>
          <p:cNvPr id="9" name="Picture 8">
            <a:extLst>
              <a:ext uri="{FF2B5EF4-FFF2-40B4-BE49-F238E27FC236}">
                <a16:creationId xmlns:a16="http://schemas.microsoft.com/office/drawing/2014/main" id="{2773BA33-01A2-4424-89FC-E1B12F5A31EF}"/>
              </a:ext>
            </a:extLst>
          </p:cNvPr>
          <p:cNvPicPr>
            <a:picLocks noChangeAspect="1"/>
          </p:cNvPicPr>
          <p:nvPr/>
        </p:nvPicPr>
        <p:blipFill>
          <a:blip r:embed="rId4"/>
          <a:stretch>
            <a:fillRect/>
          </a:stretch>
        </p:blipFill>
        <p:spPr>
          <a:xfrm>
            <a:off x="3527108" y="2116013"/>
            <a:ext cx="2678077" cy="704523"/>
          </a:xfrm>
          <a:prstGeom prst="rect">
            <a:avLst/>
          </a:prstGeom>
        </p:spPr>
      </p:pic>
      <p:sp>
        <p:nvSpPr>
          <p:cNvPr id="10" name="TextBox 9">
            <a:extLst>
              <a:ext uri="{FF2B5EF4-FFF2-40B4-BE49-F238E27FC236}">
                <a16:creationId xmlns:a16="http://schemas.microsoft.com/office/drawing/2014/main" id="{3B645F8C-18FC-4747-9B41-40AF16B474D7}"/>
              </a:ext>
            </a:extLst>
          </p:cNvPr>
          <p:cNvSpPr txBox="1"/>
          <p:nvPr/>
        </p:nvSpPr>
        <p:spPr>
          <a:xfrm>
            <a:off x="1752600" y="3127795"/>
            <a:ext cx="1424883" cy="400110"/>
          </a:xfrm>
          <a:prstGeom prst="rect">
            <a:avLst/>
          </a:prstGeom>
          <a:noFill/>
        </p:spPr>
        <p:txBody>
          <a:bodyPr wrap="square" rtlCol="0">
            <a:spAutoFit/>
          </a:bodyPr>
          <a:lstStyle/>
          <a:p>
            <a:pPr marL="342891" indent="-342891" defTabSz="1219170">
              <a:buClr>
                <a:srgbClr val="000000"/>
              </a:buClr>
              <a:buFont typeface="Arial" panose="020B0604020202020204" pitchFamily="34" charset="0"/>
              <a:buChar char="•"/>
            </a:pPr>
            <a:r>
              <a:rPr lang="en-US" sz="2000" kern="0" dirty="0">
                <a:solidFill>
                  <a:srgbClr val="000000"/>
                </a:solidFill>
                <a:latin typeface="Arial"/>
                <a:cs typeface="Arial"/>
                <a:sym typeface="Arial"/>
              </a:rPr>
              <a:t>PTE  </a:t>
            </a:r>
          </a:p>
        </p:txBody>
      </p:sp>
      <p:pic>
        <p:nvPicPr>
          <p:cNvPr id="11" name="Picture 10">
            <a:extLst>
              <a:ext uri="{FF2B5EF4-FFF2-40B4-BE49-F238E27FC236}">
                <a16:creationId xmlns:a16="http://schemas.microsoft.com/office/drawing/2014/main" id="{DC3EFF8F-030E-4EC7-ACE5-599E302B0CFC}"/>
              </a:ext>
            </a:extLst>
          </p:cNvPr>
          <p:cNvPicPr>
            <a:picLocks noChangeAspect="1"/>
          </p:cNvPicPr>
          <p:nvPr/>
        </p:nvPicPr>
        <p:blipFill>
          <a:blip r:embed="rId5"/>
          <a:stretch>
            <a:fillRect/>
          </a:stretch>
        </p:blipFill>
        <p:spPr>
          <a:xfrm>
            <a:off x="3555741" y="2808944"/>
            <a:ext cx="5282745" cy="1069021"/>
          </a:xfrm>
          <a:prstGeom prst="rect">
            <a:avLst/>
          </a:prstGeom>
        </p:spPr>
      </p:pic>
      <p:pic>
        <p:nvPicPr>
          <p:cNvPr id="12" name="Picture 11">
            <a:extLst>
              <a:ext uri="{FF2B5EF4-FFF2-40B4-BE49-F238E27FC236}">
                <a16:creationId xmlns:a16="http://schemas.microsoft.com/office/drawing/2014/main" id="{E7FD564A-8E24-409D-BA5B-3797FF71AE33}"/>
              </a:ext>
            </a:extLst>
          </p:cNvPr>
          <p:cNvPicPr>
            <a:picLocks noChangeAspect="1"/>
          </p:cNvPicPr>
          <p:nvPr/>
        </p:nvPicPr>
        <p:blipFill>
          <a:blip r:embed="rId6"/>
          <a:stretch>
            <a:fillRect/>
          </a:stretch>
        </p:blipFill>
        <p:spPr>
          <a:xfrm>
            <a:off x="3527107" y="3862054"/>
            <a:ext cx="5430800" cy="1029905"/>
          </a:xfrm>
          <a:prstGeom prst="rect">
            <a:avLst/>
          </a:prstGeom>
        </p:spPr>
      </p:pic>
      <p:sp>
        <p:nvSpPr>
          <p:cNvPr id="13" name="TextBox 12">
            <a:extLst>
              <a:ext uri="{FF2B5EF4-FFF2-40B4-BE49-F238E27FC236}">
                <a16:creationId xmlns:a16="http://schemas.microsoft.com/office/drawing/2014/main" id="{E7AC28FD-771E-4E94-8F92-06C17298E59D}"/>
              </a:ext>
            </a:extLst>
          </p:cNvPr>
          <p:cNvSpPr txBox="1"/>
          <p:nvPr/>
        </p:nvSpPr>
        <p:spPr>
          <a:xfrm>
            <a:off x="1752601" y="4154216"/>
            <a:ext cx="1736276" cy="400110"/>
          </a:xfrm>
          <a:prstGeom prst="rect">
            <a:avLst/>
          </a:prstGeom>
          <a:noFill/>
        </p:spPr>
        <p:txBody>
          <a:bodyPr wrap="square" rtlCol="0">
            <a:spAutoFit/>
          </a:bodyPr>
          <a:lstStyle/>
          <a:p>
            <a:pPr marL="342891" indent="-342891" defTabSz="1219170">
              <a:buClr>
                <a:srgbClr val="000000"/>
              </a:buClr>
              <a:buFont typeface="Arial" panose="020B0604020202020204" pitchFamily="34" charset="0"/>
              <a:buChar char="•"/>
            </a:pPr>
            <a:r>
              <a:rPr lang="en-US" sz="2000" kern="0" dirty="0">
                <a:solidFill>
                  <a:srgbClr val="000000"/>
                </a:solidFill>
                <a:latin typeface="Arial"/>
                <a:cs typeface="Arial"/>
                <a:sym typeface="Arial"/>
              </a:rPr>
              <a:t>node2vec</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57FD032-979C-439E-8BC2-FA1FB21134D6}"/>
                  </a:ext>
                </a:extLst>
              </p:cNvPr>
              <p:cNvSpPr/>
              <p:nvPr/>
            </p:nvSpPr>
            <p:spPr>
              <a:xfrm>
                <a:off x="6876665" y="5897899"/>
                <a:ext cx="1764329" cy="639534"/>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CN" sz="1400" i="1" kern="0">
                          <a:solidFill>
                            <a:srgbClr val="000000"/>
                          </a:solidFill>
                          <a:latin typeface="Cambria Math" panose="02040503050406030204" pitchFamily="18" charset="0"/>
                          <a:sym typeface="Arial"/>
                        </a:rPr>
                        <m:t>𝑣𝑜𝑙</m:t>
                      </m:r>
                      <m:d>
                        <m:dPr>
                          <m:ctrlPr>
                            <a:rPr lang="en-US" altLang="zh-CN" sz="1400" i="1" kern="0">
                              <a:solidFill>
                                <a:srgbClr val="000000"/>
                              </a:solidFill>
                              <a:latin typeface="Cambria Math" panose="02040503050406030204" pitchFamily="18" charset="0"/>
                              <a:sym typeface="Arial"/>
                            </a:rPr>
                          </m:ctrlPr>
                        </m:dPr>
                        <m:e>
                          <m:r>
                            <a:rPr lang="en-US" altLang="zh-CN" sz="1400" i="1" kern="0">
                              <a:solidFill>
                                <a:srgbClr val="000000"/>
                              </a:solidFill>
                              <a:latin typeface="Cambria Math" panose="02040503050406030204" pitchFamily="18" charset="0"/>
                              <a:sym typeface="Arial"/>
                            </a:rPr>
                            <m:t>𝐺</m:t>
                          </m:r>
                        </m:e>
                      </m:d>
                      <m:r>
                        <a:rPr lang="en-US" altLang="zh-CN" sz="1400" i="1" kern="0">
                          <a:solidFill>
                            <a:srgbClr val="000000"/>
                          </a:solidFill>
                          <a:latin typeface="Cambria Math" panose="02040503050406030204" pitchFamily="18" charset="0"/>
                          <a:sym typeface="Arial"/>
                        </a:rPr>
                        <m:t>=</m:t>
                      </m:r>
                      <m:nary>
                        <m:naryPr>
                          <m:chr m:val="∑"/>
                          <m:supHide m:val="on"/>
                          <m:ctrlPr>
                            <a:rPr lang="en-US" altLang="zh-CN" sz="1400" i="1" kern="0">
                              <a:solidFill>
                                <a:srgbClr val="000000"/>
                              </a:solidFill>
                              <a:latin typeface="Cambria Math" panose="02040503050406030204" pitchFamily="18" charset="0"/>
                              <a:sym typeface="Arial"/>
                            </a:rPr>
                          </m:ctrlPr>
                        </m:naryPr>
                        <m:sub>
                          <m:r>
                            <a:rPr lang="en-US" altLang="zh-CN" sz="1400" i="1" kern="0">
                              <a:solidFill>
                                <a:srgbClr val="000000"/>
                              </a:solidFill>
                              <a:latin typeface="Cambria Math" panose="02040503050406030204" pitchFamily="18" charset="0"/>
                              <a:sym typeface="Arial"/>
                            </a:rPr>
                            <m:t>𝑖</m:t>
                          </m:r>
                        </m:sub>
                        <m:sup/>
                        <m:e>
                          <m:nary>
                            <m:naryPr>
                              <m:chr m:val="∑"/>
                              <m:supHide m:val="on"/>
                              <m:ctrlPr>
                                <a:rPr lang="en-US" altLang="zh-CN" sz="1400" i="1" kern="0">
                                  <a:solidFill>
                                    <a:srgbClr val="000000"/>
                                  </a:solidFill>
                                  <a:latin typeface="Cambria Math" panose="02040503050406030204" pitchFamily="18" charset="0"/>
                                  <a:sym typeface="Arial"/>
                                </a:rPr>
                              </m:ctrlPr>
                            </m:naryPr>
                            <m:sub>
                              <m:r>
                                <a:rPr lang="en-US" altLang="zh-CN" sz="1400" i="1" kern="0">
                                  <a:solidFill>
                                    <a:srgbClr val="000000"/>
                                  </a:solidFill>
                                  <a:latin typeface="Cambria Math" panose="02040503050406030204" pitchFamily="18" charset="0"/>
                                  <a:sym typeface="Arial"/>
                                </a:rPr>
                                <m:t>𝑗</m:t>
                              </m:r>
                            </m:sub>
                            <m:sup/>
                            <m:e>
                              <m:sSub>
                                <m:sSubPr>
                                  <m:ctrlPr>
                                    <a:rPr lang="en-US" altLang="zh-CN" sz="1400" i="1" kern="0">
                                      <a:solidFill>
                                        <a:srgbClr val="000000"/>
                                      </a:solidFill>
                                      <a:latin typeface="Cambria Math" panose="02040503050406030204" pitchFamily="18" charset="0"/>
                                      <a:sym typeface="Arial"/>
                                    </a:rPr>
                                  </m:ctrlPr>
                                </m:sSubPr>
                                <m:e>
                                  <m:r>
                                    <a:rPr lang="en-US" altLang="zh-CN" sz="1400" i="1" kern="0">
                                      <a:solidFill>
                                        <a:srgbClr val="000000"/>
                                      </a:solidFill>
                                      <a:latin typeface="Cambria Math" panose="02040503050406030204" pitchFamily="18" charset="0"/>
                                      <a:sym typeface="Arial"/>
                                    </a:rPr>
                                    <m:t>𝐴</m:t>
                                  </m:r>
                                </m:e>
                                <m:sub>
                                  <m:r>
                                    <a:rPr lang="en-US" altLang="zh-CN" sz="1400" i="1" kern="0">
                                      <a:solidFill>
                                        <a:srgbClr val="000000"/>
                                      </a:solidFill>
                                      <a:latin typeface="Cambria Math" panose="02040503050406030204" pitchFamily="18" charset="0"/>
                                      <a:sym typeface="Arial"/>
                                    </a:rPr>
                                    <m:t>𝑖𝑗</m:t>
                                  </m:r>
                                </m:sub>
                              </m:sSub>
                            </m:e>
                          </m:nary>
                        </m:e>
                      </m:nary>
                    </m:oMath>
                  </m:oMathPara>
                </a14:m>
                <a:endParaRPr lang="en-US" sz="1400" kern="0" dirty="0">
                  <a:solidFill>
                    <a:srgbClr val="000000"/>
                  </a:solidFill>
                  <a:latin typeface="Arial"/>
                  <a:cs typeface="Arial"/>
                  <a:sym typeface="Arial"/>
                </a:endParaRPr>
              </a:p>
            </p:txBody>
          </p:sp>
        </mc:Choice>
        <mc:Fallback xmlns="">
          <p:sp>
            <p:nvSpPr>
              <p:cNvPr id="14" name="Rectangle 13">
                <a:extLst>
                  <a:ext uri="{FF2B5EF4-FFF2-40B4-BE49-F238E27FC236}">
                    <a16:creationId xmlns:a16="http://schemas.microsoft.com/office/drawing/2014/main" id="{A57FD032-979C-439E-8BC2-FA1FB21134D6}"/>
                  </a:ext>
                </a:extLst>
              </p:cNvPr>
              <p:cNvSpPr>
                <a:spLocks noRot="1" noChangeAspect="1" noMove="1" noResize="1" noEditPoints="1" noAdjustHandles="1" noChangeArrowheads="1" noChangeShapeType="1" noTextEdit="1"/>
              </p:cNvSpPr>
              <p:nvPr/>
            </p:nvSpPr>
            <p:spPr>
              <a:xfrm>
                <a:off x="6876665" y="5897899"/>
                <a:ext cx="1764329" cy="639534"/>
              </a:xfrm>
              <a:prstGeom prst="rect">
                <a:avLst/>
              </a:prstGeom>
              <a:blipFill>
                <a:blip r:embed="rId7"/>
                <a:stretch>
                  <a:fillRect t="-109615" r="-3571" b="-155769"/>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DA58CF0D-3BB9-4AED-90DC-C79A735AAF4B}"/>
              </a:ext>
            </a:extLst>
          </p:cNvPr>
          <p:cNvGrpSpPr/>
          <p:nvPr/>
        </p:nvGrpSpPr>
        <p:grpSpPr>
          <a:xfrm>
            <a:off x="6876667" y="5330649"/>
            <a:ext cx="1883346" cy="317169"/>
            <a:chOff x="7378061" y="5449833"/>
            <a:chExt cx="1883346" cy="317170"/>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715780B-373D-489F-9F3B-14F08AB8E8F6}"/>
                    </a:ext>
                  </a:extLst>
                </p:cNvPr>
                <p:cNvSpPr/>
                <p:nvPr/>
              </p:nvSpPr>
              <p:spPr>
                <a:xfrm>
                  <a:off x="7378061" y="5459225"/>
                  <a:ext cx="352981" cy="307778"/>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CN" sz="1400" b="1" i="1" kern="0">
                            <a:solidFill>
                              <a:srgbClr val="000000"/>
                            </a:solidFill>
                            <a:latin typeface="Cambria Math" panose="02040503050406030204" pitchFamily="18" charset="0"/>
                            <a:sym typeface="Arial"/>
                          </a:rPr>
                          <m:t>𝑨</m:t>
                        </m:r>
                      </m:oMath>
                    </m:oMathPara>
                  </a14:m>
                  <a:endParaRPr lang="en-US" sz="1400" b="1" kern="0" dirty="0">
                    <a:solidFill>
                      <a:srgbClr val="000000"/>
                    </a:solidFill>
                    <a:latin typeface="Arial"/>
                    <a:cs typeface="Arial"/>
                    <a:sym typeface="Arial"/>
                  </a:endParaRPr>
                </a:p>
              </p:txBody>
            </p:sp>
          </mc:Choice>
          <mc:Fallback xmlns="">
            <p:sp>
              <p:nvSpPr>
                <p:cNvPr id="16" name="Rectangle 15">
                  <a:extLst>
                    <a:ext uri="{FF2B5EF4-FFF2-40B4-BE49-F238E27FC236}">
                      <a16:creationId xmlns:a16="http://schemas.microsoft.com/office/drawing/2014/main" id="{A715780B-373D-489F-9F3B-14F08AB8E8F6}"/>
                    </a:ext>
                  </a:extLst>
                </p:cNvPr>
                <p:cNvSpPr>
                  <a:spLocks noRot="1" noChangeAspect="1" noMove="1" noResize="1" noEditPoints="1" noAdjustHandles="1" noChangeArrowheads="1" noChangeShapeType="1" noTextEdit="1"/>
                </p:cNvSpPr>
                <p:nvPr/>
              </p:nvSpPr>
              <p:spPr>
                <a:xfrm>
                  <a:off x="7378061" y="5459225"/>
                  <a:ext cx="352981" cy="307778"/>
                </a:xfrm>
                <a:prstGeom prst="rect">
                  <a:avLst/>
                </a:prstGeom>
                <a:blipFill>
                  <a:blip r:embed="rId8"/>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FF7C726B-849D-4355-8321-2F81C495F3C1}"/>
                </a:ext>
              </a:extLst>
            </p:cNvPr>
            <p:cNvSpPr/>
            <p:nvPr/>
          </p:nvSpPr>
          <p:spPr>
            <a:xfrm>
              <a:off x="7712585" y="5449833"/>
              <a:ext cx="1548822" cy="307778"/>
            </a:xfrm>
            <a:prstGeom prst="rect">
              <a:avLst/>
            </a:prstGeom>
          </p:spPr>
          <p:txBody>
            <a:bodyPr wrap="none">
              <a:spAutoFit/>
            </a:bodyPr>
            <a:lstStyle/>
            <a:p>
              <a:pPr defTabSz="1219170">
                <a:buClr>
                  <a:srgbClr val="000000"/>
                </a:buClr>
              </a:pPr>
              <a:r>
                <a:rPr lang="en-US" altLang="zh-CN" sz="1400" kern="0">
                  <a:solidFill>
                    <a:srgbClr val="000000"/>
                  </a:solidFill>
                  <a:latin typeface="Arial"/>
                  <a:cs typeface="Arial"/>
                  <a:sym typeface="Arial"/>
                </a:rPr>
                <a:t>Adjacency matrix</a:t>
              </a:r>
              <a:endParaRPr lang="en-US" sz="1400" kern="0" dirty="0">
                <a:solidFill>
                  <a:srgbClr val="000000"/>
                </a:solidFill>
                <a:latin typeface="Arial"/>
                <a:cs typeface="Arial"/>
                <a:sym typeface="Arial"/>
              </a:endParaRPr>
            </a:p>
          </p:txBody>
        </p:sp>
      </p:grpSp>
      <p:grpSp>
        <p:nvGrpSpPr>
          <p:cNvPr id="18" name="Group 17">
            <a:extLst>
              <a:ext uri="{FF2B5EF4-FFF2-40B4-BE49-F238E27FC236}">
                <a16:creationId xmlns:a16="http://schemas.microsoft.com/office/drawing/2014/main" id="{FE0B0EBB-0B7F-4F12-9C08-214193E44F41}"/>
              </a:ext>
            </a:extLst>
          </p:cNvPr>
          <p:cNvGrpSpPr/>
          <p:nvPr/>
        </p:nvGrpSpPr>
        <p:grpSpPr>
          <a:xfrm>
            <a:off x="6876670" y="5610332"/>
            <a:ext cx="1659016" cy="308088"/>
            <a:chOff x="7378061" y="5819165"/>
            <a:chExt cx="1659015" cy="308089"/>
          </a:xfrm>
        </p:grpSpPr>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D69A989-C36E-4D92-99A8-C6FA34FB8F01}"/>
                    </a:ext>
                  </a:extLst>
                </p:cNvPr>
                <p:cNvSpPr/>
                <p:nvPr/>
              </p:nvSpPr>
              <p:spPr>
                <a:xfrm>
                  <a:off x="7378061" y="5819476"/>
                  <a:ext cx="369011" cy="307778"/>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altLang="zh-CN" sz="1400" b="1" i="1" kern="0">
                            <a:solidFill>
                              <a:srgbClr val="000000"/>
                            </a:solidFill>
                            <a:latin typeface="Cambria Math" panose="02040503050406030204" pitchFamily="18" charset="0"/>
                            <a:sym typeface="Arial"/>
                          </a:rPr>
                          <m:t>𝑫</m:t>
                        </m:r>
                      </m:oMath>
                    </m:oMathPara>
                  </a14:m>
                  <a:endParaRPr lang="en-US" sz="1400" b="1" kern="0" dirty="0">
                    <a:solidFill>
                      <a:srgbClr val="000000"/>
                    </a:solidFill>
                    <a:latin typeface="Arial"/>
                    <a:cs typeface="Arial"/>
                    <a:sym typeface="Arial"/>
                  </a:endParaRPr>
                </a:p>
              </p:txBody>
            </p:sp>
          </mc:Choice>
          <mc:Fallback xmlns="">
            <p:sp>
              <p:nvSpPr>
                <p:cNvPr id="19" name="Rectangle 18">
                  <a:extLst>
                    <a:ext uri="{FF2B5EF4-FFF2-40B4-BE49-F238E27FC236}">
                      <a16:creationId xmlns:a16="http://schemas.microsoft.com/office/drawing/2014/main" id="{FD69A989-C36E-4D92-99A8-C6FA34FB8F01}"/>
                    </a:ext>
                  </a:extLst>
                </p:cNvPr>
                <p:cNvSpPr>
                  <a:spLocks noRot="1" noChangeAspect="1" noMove="1" noResize="1" noEditPoints="1" noAdjustHandles="1" noChangeArrowheads="1" noChangeShapeType="1" noTextEdit="1"/>
                </p:cNvSpPr>
                <p:nvPr/>
              </p:nvSpPr>
              <p:spPr>
                <a:xfrm>
                  <a:off x="7378061" y="5819476"/>
                  <a:ext cx="369011" cy="307778"/>
                </a:xfrm>
                <a:prstGeom prst="rect">
                  <a:avLst/>
                </a:prstGeom>
                <a:blipFill>
                  <a:blip r:embed="rId9"/>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4DD0E7EA-FACC-4EDD-A90E-8268670B5F02}"/>
                </a:ext>
              </a:extLst>
            </p:cNvPr>
            <p:cNvSpPr/>
            <p:nvPr/>
          </p:nvSpPr>
          <p:spPr>
            <a:xfrm>
              <a:off x="7728706" y="5819165"/>
              <a:ext cx="1308370" cy="307778"/>
            </a:xfrm>
            <a:prstGeom prst="rect">
              <a:avLst/>
            </a:prstGeom>
          </p:spPr>
          <p:txBody>
            <a:bodyPr wrap="none">
              <a:spAutoFit/>
            </a:bodyPr>
            <a:lstStyle/>
            <a:p>
              <a:pPr defTabSz="1219170">
                <a:buClr>
                  <a:srgbClr val="000000"/>
                </a:buClr>
              </a:pPr>
              <a:r>
                <a:rPr lang="en-US" altLang="zh-CN" sz="1400" kern="0" dirty="0">
                  <a:solidFill>
                    <a:srgbClr val="000000"/>
                  </a:solidFill>
                  <a:latin typeface="Arial"/>
                  <a:cs typeface="Arial"/>
                  <a:sym typeface="Arial"/>
                </a:rPr>
                <a:t>Degree matrix</a:t>
              </a:r>
              <a:endParaRPr lang="en-US" sz="1400" kern="0" dirty="0">
                <a:solidFill>
                  <a:srgbClr val="000000"/>
                </a:solidFill>
                <a:latin typeface="Arial"/>
                <a:cs typeface="Arial"/>
                <a:sym typeface="Arial"/>
              </a:endParaRPr>
            </a:p>
          </p:txBody>
        </p:sp>
      </p:grpSp>
      <p:sp>
        <p:nvSpPr>
          <p:cNvPr id="21" name="Rectangle 20">
            <a:extLst>
              <a:ext uri="{FF2B5EF4-FFF2-40B4-BE49-F238E27FC236}">
                <a16:creationId xmlns:a16="http://schemas.microsoft.com/office/drawing/2014/main" id="{B8B3D858-E9E3-4C14-84A5-8D02B46A6F33}"/>
              </a:ext>
            </a:extLst>
          </p:cNvPr>
          <p:cNvSpPr/>
          <p:nvPr/>
        </p:nvSpPr>
        <p:spPr>
          <a:xfrm>
            <a:off x="9358607" y="5337859"/>
            <a:ext cx="1986441" cy="523220"/>
          </a:xfrm>
          <a:prstGeom prst="rect">
            <a:avLst/>
          </a:prstGeom>
        </p:spPr>
        <p:txBody>
          <a:bodyPr wrap="none">
            <a:spAutoFit/>
          </a:bodyPr>
          <a:lstStyle/>
          <a:p>
            <a:pPr defTabSz="1219170">
              <a:buClr>
                <a:srgbClr val="000000"/>
              </a:buClr>
            </a:pPr>
            <a:r>
              <a:rPr lang="en-US" altLang="zh-CN" sz="1400" i="1" kern="0" dirty="0">
                <a:solidFill>
                  <a:srgbClr val="000000"/>
                </a:solidFill>
                <a:latin typeface="Arial"/>
                <a:cs typeface="Arial"/>
                <a:sym typeface="Arial"/>
              </a:rPr>
              <a:t>b</a:t>
            </a:r>
            <a:r>
              <a:rPr lang="en-US" altLang="zh-CN" sz="1400" kern="0" dirty="0">
                <a:solidFill>
                  <a:srgbClr val="000000"/>
                </a:solidFill>
                <a:latin typeface="Arial"/>
                <a:cs typeface="Arial"/>
                <a:sym typeface="Arial"/>
              </a:rPr>
              <a:t>: #negative samples</a:t>
            </a:r>
          </a:p>
          <a:p>
            <a:pPr defTabSz="1219170">
              <a:buClr>
                <a:srgbClr val="000000"/>
              </a:buClr>
            </a:pPr>
            <a:r>
              <a:rPr lang="en-US" sz="1400" i="1" kern="0" dirty="0">
                <a:solidFill>
                  <a:srgbClr val="000000"/>
                </a:solidFill>
                <a:latin typeface="Arial"/>
                <a:cs typeface="Arial"/>
                <a:sym typeface="Arial"/>
              </a:rPr>
              <a:t>T</a:t>
            </a:r>
            <a:r>
              <a:rPr lang="en-US" sz="1400" kern="0" dirty="0">
                <a:solidFill>
                  <a:srgbClr val="000000"/>
                </a:solidFill>
                <a:latin typeface="Arial"/>
                <a:cs typeface="Arial"/>
                <a:sym typeface="Arial"/>
              </a:rPr>
              <a:t>: context window size</a:t>
            </a:r>
          </a:p>
        </p:txBody>
      </p:sp>
      <p:sp>
        <p:nvSpPr>
          <p:cNvPr id="22" name="Rectangle 21">
            <a:extLst>
              <a:ext uri="{FF2B5EF4-FFF2-40B4-BE49-F238E27FC236}">
                <a16:creationId xmlns:a16="http://schemas.microsoft.com/office/drawing/2014/main" id="{354C37F3-83BF-4777-A2AF-05C0C1D09071}"/>
              </a:ext>
            </a:extLst>
          </p:cNvPr>
          <p:cNvSpPr/>
          <p:nvPr/>
        </p:nvSpPr>
        <p:spPr>
          <a:xfrm>
            <a:off x="9341799" y="1390502"/>
            <a:ext cx="3196771" cy="338554"/>
          </a:xfrm>
          <a:prstGeom prst="rect">
            <a:avLst/>
          </a:prstGeom>
        </p:spPr>
        <p:txBody>
          <a:bodyPr wrap="square">
            <a:spAutoFit/>
          </a:bodyPr>
          <a:lstStyle/>
          <a:p>
            <a:pPr defTabSz="1219170">
              <a:buClr>
                <a:srgbClr val="000000"/>
              </a:buClr>
            </a:pPr>
            <a:r>
              <a:rPr lang="en-US" sz="1600" kern="0" dirty="0">
                <a:solidFill>
                  <a:srgbClr val="000000"/>
                </a:solidFill>
                <a:latin typeface="Times New Roman" charset="0"/>
                <a:ea typeface="Times New Roman" charset="0"/>
                <a:cs typeface="Times New Roman" charset="0"/>
                <a:sym typeface="Arial"/>
              </a:rPr>
              <a:t>The most cited paper in KDD14</a:t>
            </a:r>
          </a:p>
        </p:txBody>
      </p:sp>
      <p:sp>
        <p:nvSpPr>
          <p:cNvPr id="23" name="Rectangle 22">
            <a:extLst>
              <a:ext uri="{FF2B5EF4-FFF2-40B4-BE49-F238E27FC236}">
                <a16:creationId xmlns:a16="http://schemas.microsoft.com/office/drawing/2014/main" id="{8A835617-AE06-404C-88B6-3B3CAD1B27A1}"/>
              </a:ext>
            </a:extLst>
          </p:cNvPr>
          <p:cNvSpPr/>
          <p:nvPr/>
        </p:nvSpPr>
        <p:spPr>
          <a:xfrm>
            <a:off x="9189399" y="2230313"/>
            <a:ext cx="3196771" cy="338554"/>
          </a:xfrm>
          <a:prstGeom prst="rect">
            <a:avLst/>
          </a:prstGeom>
        </p:spPr>
        <p:txBody>
          <a:bodyPr wrap="square">
            <a:spAutoFit/>
          </a:bodyPr>
          <a:lstStyle/>
          <a:p>
            <a:pPr defTabSz="1219170">
              <a:buClr>
                <a:srgbClr val="000000"/>
              </a:buClr>
            </a:pPr>
            <a:r>
              <a:rPr lang="en-US" sz="1600" kern="0" dirty="0">
                <a:solidFill>
                  <a:srgbClr val="000000"/>
                </a:solidFill>
                <a:latin typeface="Times New Roman" charset="0"/>
                <a:ea typeface="Times New Roman" charset="0"/>
                <a:cs typeface="Times New Roman" charset="0"/>
                <a:sym typeface="Arial"/>
              </a:rPr>
              <a:t>The most cited paper in WWW15</a:t>
            </a:r>
          </a:p>
        </p:txBody>
      </p:sp>
      <p:sp>
        <p:nvSpPr>
          <p:cNvPr id="24" name="Rectangle 23">
            <a:extLst>
              <a:ext uri="{FF2B5EF4-FFF2-40B4-BE49-F238E27FC236}">
                <a16:creationId xmlns:a16="http://schemas.microsoft.com/office/drawing/2014/main" id="{802615DF-34AF-4835-A97C-8DC16F03D606}"/>
              </a:ext>
            </a:extLst>
          </p:cNvPr>
          <p:cNvSpPr/>
          <p:nvPr/>
        </p:nvSpPr>
        <p:spPr>
          <a:xfrm>
            <a:off x="9216745" y="4037995"/>
            <a:ext cx="2836769" cy="584775"/>
          </a:xfrm>
          <a:prstGeom prst="rect">
            <a:avLst/>
          </a:prstGeom>
        </p:spPr>
        <p:txBody>
          <a:bodyPr wrap="square">
            <a:spAutoFit/>
          </a:bodyPr>
          <a:lstStyle/>
          <a:p>
            <a:pPr algn="r" defTabSz="1219170">
              <a:buClr>
                <a:srgbClr val="000000"/>
              </a:buClr>
            </a:pPr>
            <a:r>
              <a:rPr lang="en-US" sz="1600" kern="0" dirty="0">
                <a:solidFill>
                  <a:srgbClr val="000000"/>
                </a:solidFill>
                <a:latin typeface="Times New Roman" charset="0"/>
                <a:ea typeface="Times New Roman" charset="0"/>
                <a:cs typeface="Times New Roman" charset="0"/>
                <a:sym typeface="Arial"/>
              </a:rPr>
              <a:t>The 2nd most cited paper in KDD16</a:t>
            </a:r>
          </a:p>
        </p:txBody>
      </p:sp>
      <p:sp>
        <p:nvSpPr>
          <p:cNvPr id="25" name="Rectangle 24">
            <a:extLst>
              <a:ext uri="{FF2B5EF4-FFF2-40B4-BE49-F238E27FC236}">
                <a16:creationId xmlns:a16="http://schemas.microsoft.com/office/drawing/2014/main" id="{C2045913-5C53-4008-9B5E-9BDFA5A7A8E7}"/>
              </a:ext>
            </a:extLst>
          </p:cNvPr>
          <p:cNvSpPr/>
          <p:nvPr/>
        </p:nvSpPr>
        <p:spPr>
          <a:xfrm>
            <a:off x="8957907" y="3107833"/>
            <a:ext cx="3095607" cy="584775"/>
          </a:xfrm>
          <a:prstGeom prst="rect">
            <a:avLst/>
          </a:prstGeom>
        </p:spPr>
        <p:txBody>
          <a:bodyPr wrap="square">
            <a:spAutoFit/>
          </a:bodyPr>
          <a:lstStyle/>
          <a:p>
            <a:pPr algn="r" defTabSz="1219170">
              <a:buClr>
                <a:srgbClr val="000000"/>
              </a:buClr>
            </a:pPr>
            <a:r>
              <a:rPr lang="en-US" sz="1600" kern="0" dirty="0">
                <a:solidFill>
                  <a:srgbClr val="000000"/>
                </a:solidFill>
                <a:latin typeface="Times New Roman" charset="0"/>
                <a:ea typeface="Times New Roman" charset="0"/>
                <a:cs typeface="Times New Roman" charset="0"/>
                <a:sym typeface="Arial"/>
              </a:rPr>
              <a:t>The 5th most cited paper in KDD15</a:t>
            </a:r>
          </a:p>
        </p:txBody>
      </p:sp>
    </p:spTree>
    <p:extLst>
      <p:ext uri="{BB962C8B-B14F-4D97-AF65-F5344CB8AC3E}">
        <p14:creationId xmlns:p14="http://schemas.microsoft.com/office/powerpoint/2010/main" val="300899390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415600" y="85367"/>
            <a:ext cx="11360800" cy="763600"/>
          </a:xfrm>
          <a:prstGeom prst="rect">
            <a:avLst/>
          </a:prstGeom>
          <a:noFill/>
          <a:ln>
            <a:noFill/>
          </a:ln>
        </p:spPr>
        <p:txBody>
          <a:bodyPr spcFirstLastPara="1" vert="horz" wrap="square" lIns="91440" tIns="45720" rIns="91440" bIns="45720" rtlCol="0" anchor="ctr" anchorCtr="0">
            <a:normAutofit/>
          </a:bodyPr>
          <a:lstStyle/>
          <a:p>
            <a:pPr defTabSz="914377">
              <a:lnSpc>
                <a:spcPct val="90000"/>
              </a:lnSpc>
              <a:spcBef>
                <a:spcPct val="0"/>
              </a:spcBef>
              <a:buClrTx/>
            </a:pPr>
            <a:r>
              <a:rPr lang="en-US" sz="3200" b="1" kern="1200" dirty="0">
                <a:solidFill>
                  <a:schemeClr val="tx1"/>
                </a:solidFill>
                <a:latin typeface="+mj-lt"/>
                <a:ea typeface="微软雅黑" panose="020B0503020204020204" pitchFamily="34" charset="-122"/>
                <a:cs typeface="+mj-cs"/>
              </a:rPr>
              <a:t>Connecting NE with Graph Neural Networks</a:t>
            </a:r>
            <a:endParaRPr sz="3200" b="1" kern="1200" dirty="0">
              <a:solidFill>
                <a:schemeClr val="tx1"/>
              </a:solidFill>
              <a:latin typeface="+mj-lt"/>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29" name="Rounded Rectangle 5">
                <a:extLst>
                  <a:ext uri="{FF2B5EF4-FFF2-40B4-BE49-F238E27FC236}">
                    <a16:creationId xmlns:a16="http://schemas.microsoft.com/office/drawing/2014/main" id="{A48FCE47-66F2-4A3D-995D-42260239DE58}"/>
                  </a:ext>
                </a:extLst>
              </p:cNvPr>
              <p:cNvSpPr/>
              <p:nvPr/>
            </p:nvSpPr>
            <p:spPr>
              <a:xfrm>
                <a:off x="683097" y="2269512"/>
                <a:ext cx="1837551" cy="2063224"/>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2133" kern="0" dirty="0">
                    <a:solidFill>
                      <a:srgbClr val="000000"/>
                    </a:solidFill>
                    <a:latin typeface="Helvetica Neue" charset="0"/>
                    <a:ea typeface="Helvetica Neue" charset="0"/>
                    <a:cs typeface="Helvetica Neue" charset="0"/>
                    <a:sym typeface="Arial"/>
                  </a:rPr>
                  <a:t>Input: </a:t>
                </a:r>
              </a:p>
              <a:p>
                <a:pPr algn="ctr" defTabSz="1100562">
                  <a:buClr>
                    <a:srgbClr val="000000"/>
                  </a:buClr>
                </a:pPr>
                <a:endParaRPr lang="en-US" sz="1333" kern="0" dirty="0">
                  <a:solidFill>
                    <a:srgbClr val="000000"/>
                  </a:solidFill>
                  <a:latin typeface="Helvetica Neue" charset="0"/>
                  <a:ea typeface="Helvetica Neue" charset="0"/>
                  <a:cs typeface="Helvetica Neue" charset="0"/>
                  <a:sym typeface="Arial"/>
                </a:endParaRPr>
              </a:p>
              <a:p>
                <a:pPr algn="ctr" defTabSz="1100562">
                  <a:buClr>
                    <a:srgbClr val="000000"/>
                  </a:buClr>
                </a:pPr>
                <a:r>
                  <a:rPr lang="en-US" sz="1600" kern="0" dirty="0">
                    <a:solidFill>
                      <a:srgbClr val="000000"/>
                    </a:solidFill>
                    <a:latin typeface="Helvetica Neue" charset="0"/>
                    <a:ea typeface="Helvetica Neue" charset="0"/>
                    <a:cs typeface="Helvetica Neue" charset="0"/>
                    <a:sym typeface="Arial"/>
                  </a:rPr>
                  <a:t>Adjacency Matrix</a:t>
                </a:r>
              </a:p>
              <a:p>
                <a:pPr algn="ctr" defTabSz="1100562">
                  <a:buClr>
                    <a:srgbClr val="000000"/>
                  </a:buClr>
                </a:pPr>
                <a14:m>
                  <m:oMathPara xmlns:m="http://schemas.openxmlformats.org/officeDocument/2006/math">
                    <m:oMathParaPr>
                      <m:jc m:val="centerGroup"/>
                    </m:oMathParaPr>
                    <m:oMath xmlns:m="http://schemas.openxmlformats.org/officeDocument/2006/math">
                      <m:r>
                        <a:rPr lang="en-US" sz="2400" b="1" i="1" kern="0" dirty="0">
                          <a:solidFill>
                            <a:srgbClr val="000000"/>
                          </a:solidFill>
                          <a:latin typeface="Cambria Math" panose="02040503050406030204" pitchFamily="18" charset="0"/>
                          <a:ea typeface="Helvetica Neue" charset="0"/>
                          <a:cs typeface="Helvetica Neue" charset="0"/>
                          <a:sym typeface="Arial"/>
                        </a:rPr>
                        <m:t>𝑨</m:t>
                      </m:r>
                    </m:oMath>
                  </m:oMathPara>
                </a14:m>
                <a:endParaRPr lang="en-US" sz="2400" b="1" kern="0" dirty="0">
                  <a:solidFill>
                    <a:srgbClr val="000000"/>
                  </a:solidFill>
                  <a:latin typeface="Helvetica Neue" charset="0"/>
                  <a:ea typeface="Helvetica Neue" charset="0"/>
                  <a:cs typeface="Helvetica Neue" charset="0"/>
                  <a:sym typeface="Arial"/>
                </a:endParaRPr>
              </a:p>
            </p:txBody>
          </p:sp>
        </mc:Choice>
        <mc:Fallback xmlns="">
          <p:sp>
            <p:nvSpPr>
              <p:cNvPr id="29" name="Rounded Rectangle 5">
                <a:extLst>
                  <a:ext uri="{FF2B5EF4-FFF2-40B4-BE49-F238E27FC236}">
                    <a16:creationId xmlns:a16="http://schemas.microsoft.com/office/drawing/2014/main" id="{A48FCE47-66F2-4A3D-995D-42260239DE58}"/>
                  </a:ext>
                </a:extLst>
              </p:cNvPr>
              <p:cNvSpPr>
                <a:spLocks noRot="1" noChangeAspect="1" noMove="1" noResize="1" noEditPoints="1" noAdjustHandles="1" noChangeArrowheads="1" noChangeShapeType="1" noTextEdit="1"/>
              </p:cNvSpPr>
              <p:nvPr/>
            </p:nvSpPr>
            <p:spPr>
              <a:xfrm>
                <a:off x="683097" y="2269512"/>
                <a:ext cx="1837551" cy="2063224"/>
              </a:xfrm>
              <a:prstGeom prst="roundRect">
                <a:avLst>
                  <a:gd name="adj" fmla="val 0"/>
                </a:avLst>
              </a:prstGeom>
              <a:blipFill>
                <a:blip r:embed="rId3"/>
                <a:stretch>
                  <a:fillRect/>
                </a:stretch>
              </a:blipFill>
              <a:ln w="19050">
                <a:solidFill>
                  <a:schemeClr val="tx1"/>
                </a:solidFill>
              </a:ln>
            </p:spPr>
            <p:txBody>
              <a:bodyPr/>
              <a:lstStyle/>
              <a:p>
                <a:r>
                  <a:rPr lang="en-US">
                    <a:noFill/>
                  </a:rPr>
                  <a:t> </a:t>
                </a:r>
              </a:p>
            </p:txBody>
          </p:sp>
        </mc:Fallback>
      </mc:AlternateContent>
      <p:sp>
        <p:nvSpPr>
          <p:cNvPr id="30" name="Rounded Rectangle 5">
            <a:extLst>
              <a:ext uri="{FF2B5EF4-FFF2-40B4-BE49-F238E27FC236}">
                <a16:creationId xmlns:a16="http://schemas.microsoft.com/office/drawing/2014/main" id="{F6834810-8E8C-4A5B-B009-BDA270543267}"/>
              </a:ext>
            </a:extLst>
          </p:cNvPr>
          <p:cNvSpPr/>
          <p:nvPr/>
        </p:nvSpPr>
        <p:spPr>
          <a:xfrm>
            <a:off x="3776493" y="1649860"/>
            <a:ext cx="2006060" cy="436835"/>
          </a:xfrm>
          <a:prstGeom prst="roundRect">
            <a:avLst>
              <a:gd name="adj" fmla="val 9498"/>
            </a:avLst>
          </a:prstGeom>
          <a:solidFill>
            <a:srgbClr val="FF0000">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1867" kern="0" dirty="0">
                <a:solidFill>
                  <a:srgbClr val="000000"/>
                </a:solidFill>
                <a:latin typeface="Helvetica Neue" charset="0"/>
                <a:ea typeface="Helvetica Neue" charset="0"/>
                <a:cs typeface="Helvetica Neue" charset="0"/>
                <a:sym typeface="Arial"/>
              </a:rPr>
              <a:t>Random Walk</a:t>
            </a:r>
          </a:p>
        </p:txBody>
      </p:sp>
      <p:sp>
        <p:nvSpPr>
          <p:cNvPr id="31" name="Rounded Rectangle 5">
            <a:extLst>
              <a:ext uri="{FF2B5EF4-FFF2-40B4-BE49-F238E27FC236}">
                <a16:creationId xmlns:a16="http://schemas.microsoft.com/office/drawing/2014/main" id="{C5DE51B4-4084-4747-978A-3582722BBCDF}"/>
              </a:ext>
            </a:extLst>
          </p:cNvPr>
          <p:cNvSpPr/>
          <p:nvPr/>
        </p:nvSpPr>
        <p:spPr>
          <a:xfrm>
            <a:off x="6722558" y="1645884"/>
            <a:ext cx="2006060" cy="436835"/>
          </a:xfrm>
          <a:prstGeom prst="roundRect">
            <a:avLst>
              <a:gd name="adj" fmla="val 9498"/>
            </a:avLst>
          </a:prstGeom>
          <a:solidFill>
            <a:srgbClr val="FF0000">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1867" kern="0" dirty="0">
                <a:solidFill>
                  <a:srgbClr val="000000"/>
                </a:solidFill>
                <a:latin typeface="Helvetica Neue" charset="0"/>
                <a:ea typeface="Helvetica Neue" charset="0"/>
                <a:cs typeface="Helvetica Neue" charset="0"/>
                <a:sym typeface="Arial"/>
              </a:rPr>
              <a:t>Skip Gram</a:t>
            </a:r>
          </a:p>
        </p:txBody>
      </p:sp>
      <mc:AlternateContent xmlns:mc="http://schemas.openxmlformats.org/markup-compatibility/2006" xmlns:a14="http://schemas.microsoft.com/office/drawing/2010/main">
        <mc:Choice Requires="a14">
          <p:sp>
            <p:nvSpPr>
              <p:cNvPr id="32" name="Rounded Rectangle 5">
                <a:extLst>
                  <a:ext uri="{FF2B5EF4-FFF2-40B4-BE49-F238E27FC236}">
                    <a16:creationId xmlns:a16="http://schemas.microsoft.com/office/drawing/2014/main" id="{7BACF644-16F8-4191-ABDC-2A014AFE16CB}"/>
                  </a:ext>
                </a:extLst>
              </p:cNvPr>
              <p:cNvSpPr/>
              <p:nvPr/>
            </p:nvSpPr>
            <p:spPr>
              <a:xfrm>
                <a:off x="3776493" y="3137063"/>
                <a:ext cx="2006060" cy="591827"/>
              </a:xfrm>
              <a:prstGeom prst="roundRect">
                <a:avLst>
                  <a:gd name="adj" fmla="val 9498"/>
                </a:avLst>
              </a:prstGeom>
              <a:solidFill>
                <a:srgbClr val="0070C0">
                  <a:alpha val="16078"/>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14:m>
                  <m:oMathPara xmlns:m="http://schemas.openxmlformats.org/officeDocument/2006/math">
                    <m:oMathParaPr>
                      <m:jc m:val="centerGroup"/>
                    </m:oMathParaPr>
                    <m:oMath xmlns:m="http://schemas.openxmlformats.org/officeDocument/2006/math">
                      <m:r>
                        <a:rPr lang="en-US" sz="2400" b="1" i="1" kern="0" dirty="0">
                          <a:solidFill>
                            <a:srgbClr val="000000"/>
                          </a:solidFill>
                          <a:latin typeface="Cambria Math" panose="02040503050406030204" pitchFamily="18" charset="0"/>
                          <a:ea typeface="Helvetica Neue" charset="0"/>
                          <a:cs typeface="Helvetica Neue" charset="0"/>
                          <a:sym typeface="Arial"/>
                        </a:rPr>
                        <m:t>𝑺</m:t>
                      </m:r>
                      <m:r>
                        <a:rPr lang="en-US" sz="2400" i="1" kern="0" dirty="0">
                          <a:solidFill>
                            <a:srgbClr val="000000"/>
                          </a:solidFill>
                          <a:latin typeface="Cambria Math" panose="02040503050406030204" pitchFamily="18" charset="0"/>
                          <a:ea typeface="Helvetica Neue" charset="0"/>
                          <a:cs typeface="Helvetica Neue" charset="0"/>
                          <a:sym typeface="Arial"/>
                        </a:rPr>
                        <m:t>=</m:t>
                      </m:r>
                      <m:r>
                        <a:rPr lang="en-US" sz="2400" i="1" kern="0" dirty="0">
                          <a:solidFill>
                            <a:srgbClr val="000000"/>
                          </a:solidFill>
                          <a:latin typeface="Cambria Math" panose="02040503050406030204" pitchFamily="18" charset="0"/>
                          <a:ea typeface="Helvetica Neue" charset="0"/>
                          <a:cs typeface="Helvetica Neue" charset="0"/>
                          <a:sym typeface="Arial"/>
                        </a:rPr>
                        <m:t>𝑓</m:t>
                      </m:r>
                      <m:r>
                        <a:rPr lang="en-US" sz="2400" i="1" kern="0" dirty="0">
                          <a:solidFill>
                            <a:srgbClr val="000000"/>
                          </a:solidFill>
                          <a:latin typeface="Cambria Math" panose="02040503050406030204" pitchFamily="18" charset="0"/>
                          <a:ea typeface="Helvetica Neue" charset="0"/>
                          <a:cs typeface="Helvetica Neue" charset="0"/>
                          <a:sym typeface="Arial"/>
                        </a:rPr>
                        <m:t>(</m:t>
                      </m:r>
                      <m:r>
                        <a:rPr lang="en-US" sz="2400" b="1" i="1" kern="0" dirty="0">
                          <a:solidFill>
                            <a:srgbClr val="000000"/>
                          </a:solidFill>
                          <a:latin typeface="Cambria Math" panose="02040503050406030204" pitchFamily="18" charset="0"/>
                          <a:ea typeface="Helvetica Neue" charset="0"/>
                          <a:cs typeface="Helvetica Neue" charset="0"/>
                          <a:sym typeface="Arial"/>
                        </a:rPr>
                        <m:t>𝑨</m:t>
                      </m:r>
                      <m:r>
                        <a:rPr lang="en-US" sz="2400" i="1" kern="0" dirty="0">
                          <a:solidFill>
                            <a:srgbClr val="000000"/>
                          </a:solidFill>
                          <a:latin typeface="Cambria Math" panose="02040503050406030204" pitchFamily="18" charset="0"/>
                          <a:ea typeface="Helvetica Neue" charset="0"/>
                          <a:cs typeface="Helvetica Neue" charset="0"/>
                          <a:sym typeface="Arial"/>
                        </a:rPr>
                        <m:t>)</m:t>
                      </m:r>
                    </m:oMath>
                  </m:oMathPara>
                </a14:m>
                <a:endParaRPr lang="en-US" sz="2133" kern="0" dirty="0">
                  <a:solidFill>
                    <a:srgbClr val="000000"/>
                  </a:solidFill>
                  <a:latin typeface="Helvetica Neue" charset="0"/>
                  <a:ea typeface="Helvetica Neue" charset="0"/>
                  <a:cs typeface="Helvetica Neue" charset="0"/>
                  <a:sym typeface="Arial"/>
                </a:endParaRPr>
              </a:p>
            </p:txBody>
          </p:sp>
        </mc:Choice>
        <mc:Fallback xmlns="">
          <p:sp>
            <p:nvSpPr>
              <p:cNvPr id="32" name="Rounded Rectangle 5">
                <a:extLst>
                  <a:ext uri="{FF2B5EF4-FFF2-40B4-BE49-F238E27FC236}">
                    <a16:creationId xmlns:a16="http://schemas.microsoft.com/office/drawing/2014/main" id="{7BACF644-16F8-4191-ABDC-2A014AFE16CB}"/>
                  </a:ext>
                </a:extLst>
              </p:cNvPr>
              <p:cNvSpPr>
                <a:spLocks noRot="1" noChangeAspect="1" noMove="1" noResize="1" noEditPoints="1" noAdjustHandles="1" noChangeArrowheads="1" noChangeShapeType="1" noTextEdit="1"/>
              </p:cNvSpPr>
              <p:nvPr/>
            </p:nvSpPr>
            <p:spPr>
              <a:xfrm>
                <a:off x="3776493" y="3137063"/>
                <a:ext cx="2006060" cy="591827"/>
              </a:xfrm>
              <a:prstGeom prst="roundRect">
                <a:avLst>
                  <a:gd name="adj" fmla="val 9498"/>
                </a:avLst>
              </a:prstGeom>
              <a:blipFill>
                <a:blip r:embed="rId4"/>
                <a:stretch>
                  <a:fillRect/>
                </a:stretch>
              </a:blipFill>
              <a:ln w="19050">
                <a:solidFill>
                  <a:schemeClr val="tx1"/>
                </a:solidFill>
              </a:ln>
            </p:spPr>
            <p:txBody>
              <a:bodyPr/>
              <a:lstStyle/>
              <a:p>
                <a:r>
                  <a:rPr lang="en-US">
                    <a:noFill/>
                  </a:rPr>
                  <a:t> </a:t>
                </a:r>
              </a:p>
            </p:txBody>
          </p:sp>
        </mc:Fallback>
      </mc:AlternateContent>
      <p:sp>
        <p:nvSpPr>
          <p:cNvPr id="33" name="Rounded Rectangle 5">
            <a:extLst>
              <a:ext uri="{FF2B5EF4-FFF2-40B4-BE49-F238E27FC236}">
                <a16:creationId xmlns:a16="http://schemas.microsoft.com/office/drawing/2014/main" id="{5AB94FB3-0DD9-4C39-9B0E-7F758343EA6F}"/>
              </a:ext>
            </a:extLst>
          </p:cNvPr>
          <p:cNvSpPr/>
          <p:nvPr/>
        </p:nvSpPr>
        <p:spPr>
          <a:xfrm>
            <a:off x="6722558" y="3133087"/>
            <a:ext cx="2006060" cy="591827"/>
          </a:xfrm>
          <a:prstGeom prst="roundRect">
            <a:avLst>
              <a:gd name="adj" fmla="val 9498"/>
            </a:avLst>
          </a:prstGeom>
          <a:solidFill>
            <a:srgbClr val="0070C0">
              <a:alpha val="16078"/>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1467" kern="0" dirty="0">
                <a:solidFill>
                  <a:srgbClr val="000000"/>
                </a:solidFill>
                <a:latin typeface="Helvetica Neue" charset="0"/>
                <a:ea typeface="Helvetica Neue" charset="0"/>
                <a:cs typeface="Helvetica Neue" charset="0"/>
                <a:sym typeface="Arial"/>
              </a:rPr>
              <a:t>Matrix Factorization</a:t>
            </a:r>
          </a:p>
        </p:txBody>
      </p:sp>
      <mc:AlternateContent xmlns:mc="http://schemas.openxmlformats.org/markup-compatibility/2006" xmlns:a14="http://schemas.microsoft.com/office/drawing/2010/main">
        <mc:Choice Requires="a14">
          <p:sp>
            <p:nvSpPr>
              <p:cNvPr id="34" name="Rounded Rectangle 5">
                <a:extLst>
                  <a:ext uri="{FF2B5EF4-FFF2-40B4-BE49-F238E27FC236}">
                    <a16:creationId xmlns:a16="http://schemas.microsoft.com/office/drawing/2014/main" id="{569EFCA3-7A68-44FB-A363-5FCA77E89E37}"/>
                  </a:ext>
                </a:extLst>
              </p:cNvPr>
              <p:cNvSpPr/>
              <p:nvPr/>
            </p:nvSpPr>
            <p:spPr>
              <a:xfrm>
                <a:off x="10088327" y="2435045"/>
                <a:ext cx="1206747" cy="1978975"/>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2133" kern="0" dirty="0">
                    <a:solidFill>
                      <a:srgbClr val="000000"/>
                    </a:solidFill>
                    <a:latin typeface="Helvetica Neue" charset="0"/>
                    <a:ea typeface="Helvetica Neue" charset="0"/>
                    <a:cs typeface="Helvetica Neue" charset="0"/>
                    <a:sym typeface="Arial"/>
                  </a:rPr>
                  <a:t>Output: </a:t>
                </a:r>
              </a:p>
              <a:p>
                <a:pPr algn="ctr" defTabSz="1100562">
                  <a:buClr>
                    <a:srgbClr val="000000"/>
                  </a:buClr>
                </a:pPr>
                <a:endParaRPr lang="en-US" sz="1333" kern="0" dirty="0">
                  <a:solidFill>
                    <a:srgbClr val="000000"/>
                  </a:solidFill>
                  <a:latin typeface="Helvetica Neue" charset="0"/>
                  <a:ea typeface="Helvetica Neue" charset="0"/>
                  <a:cs typeface="Helvetica Neue" charset="0"/>
                  <a:sym typeface="Arial"/>
                </a:endParaRPr>
              </a:p>
              <a:p>
                <a:pPr algn="ctr" defTabSz="1100562">
                  <a:buClr>
                    <a:srgbClr val="000000"/>
                  </a:buClr>
                </a:pPr>
                <a:r>
                  <a:rPr lang="en-US" sz="1600" kern="0" dirty="0">
                    <a:solidFill>
                      <a:srgbClr val="000000"/>
                    </a:solidFill>
                    <a:latin typeface="Helvetica Neue" charset="0"/>
                    <a:ea typeface="Helvetica Neue" charset="0"/>
                    <a:cs typeface="Helvetica Neue" charset="0"/>
                    <a:sym typeface="Arial"/>
                  </a:rPr>
                  <a:t>Vectors</a:t>
                </a:r>
              </a:p>
              <a:p>
                <a:pPr algn="ctr" defTabSz="1100562">
                  <a:buClr>
                    <a:srgbClr val="000000"/>
                  </a:buClr>
                </a:pPr>
                <a14:m>
                  <m:oMathPara xmlns:m="http://schemas.openxmlformats.org/officeDocument/2006/math">
                    <m:oMathParaPr>
                      <m:jc m:val="centerGroup"/>
                    </m:oMathParaPr>
                    <m:oMath xmlns:m="http://schemas.openxmlformats.org/officeDocument/2006/math">
                      <m:r>
                        <a:rPr lang="en-US" sz="2400" b="1" i="1" kern="0" dirty="0">
                          <a:solidFill>
                            <a:srgbClr val="000000"/>
                          </a:solidFill>
                          <a:latin typeface="Cambria Math" panose="02040503050406030204" pitchFamily="18" charset="0"/>
                          <a:ea typeface="Helvetica Neue" charset="0"/>
                          <a:cs typeface="Helvetica Neue" charset="0"/>
                          <a:sym typeface="Arial"/>
                        </a:rPr>
                        <m:t>𝒁</m:t>
                      </m:r>
                    </m:oMath>
                  </m:oMathPara>
                </a14:m>
                <a:endParaRPr lang="en-US" sz="2400" b="1" kern="0" dirty="0">
                  <a:solidFill>
                    <a:srgbClr val="000000"/>
                  </a:solidFill>
                  <a:latin typeface="Helvetica Neue" charset="0"/>
                  <a:ea typeface="Helvetica Neue" charset="0"/>
                  <a:cs typeface="Helvetica Neue" charset="0"/>
                  <a:sym typeface="Arial"/>
                </a:endParaRPr>
              </a:p>
            </p:txBody>
          </p:sp>
        </mc:Choice>
        <mc:Fallback xmlns="">
          <p:sp>
            <p:nvSpPr>
              <p:cNvPr id="34" name="Rounded Rectangle 5">
                <a:extLst>
                  <a:ext uri="{FF2B5EF4-FFF2-40B4-BE49-F238E27FC236}">
                    <a16:creationId xmlns:a16="http://schemas.microsoft.com/office/drawing/2014/main" id="{569EFCA3-7A68-44FB-A363-5FCA77E89E37}"/>
                  </a:ext>
                </a:extLst>
              </p:cNvPr>
              <p:cNvSpPr>
                <a:spLocks noRot="1" noChangeAspect="1" noMove="1" noResize="1" noEditPoints="1" noAdjustHandles="1" noChangeArrowheads="1" noChangeShapeType="1" noTextEdit="1"/>
              </p:cNvSpPr>
              <p:nvPr/>
            </p:nvSpPr>
            <p:spPr>
              <a:xfrm>
                <a:off x="10088327" y="2435045"/>
                <a:ext cx="1206747" cy="1978975"/>
              </a:xfrm>
              <a:prstGeom prst="roundRect">
                <a:avLst>
                  <a:gd name="adj" fmla="val 0"/>
                </a:avLst>
              </a:prstGeom>
              <a:blipFill>
                <a:blip r:embed="rId5"/>
                <a:stretch>
                  <a:fillRect r="-7143"/>
                </a:stretch>
              </a:blipFill>
              <a:ln w="19050">
                <a:solidFill>
                  <a:schemeClr val="tx1"/>
                </a:solidFill>
              </a:ln>
            </p:spPr>
            <p:txBody>
              <a:bodyPr/>
              <a:lstStyle/>
              <a:p>
                <a:r>
                  <a:rPr lang="en-US">
                    <a:noFill/>
                  </a:rPr>
                  <a:t> </a:t>
                </a:r>
              </a:p>
            </p:txBody>
          </p:sp>
        </mc:Fallback>
      </mc:AlternateContent>
      <p:sp>
        <p:nvSpPr>
          <p:cNvPr id="35" name="Right Arrow 4">
            <a:extLst>
              <a:ext uri="{FF2B5EF4-FFF2-40B4-BE49-F238E27FC236}">
                <a16:creationId xmlns:a16="http://schemas.microsoft.com/office/drawing/2014/main" id="{1B6F6286-0223-4876-8A08-9B5EF17DAC74}"/>
              </a:ext>
            </a:extLst>
          </p:cNvPr>
          <p:cNvSpPr/>
          <p:nvPr/>
        </p:nvSpPr>
        <p:spPr>
          <a:xfrm>
            <a:off x="6123000" y="3301701"/>
            <a:ext cx="254675" cy="245665"/>
          </a:xfrm>
          <a:prstGeom prst="rightArrow">
            <a:avLst/>
          </a:prstGeom>
          <a:solidFill>
            <a:srgbClr val="0070C0">
              <a:alpha val="16078"/>
            </a:srgbClr>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333" kern="0">
              <a:ln>
                <a:solidFill>
                  <a:srgbClr val="0C2340"/>
                </a:solidFill>
              </a:ln>
              <a:solidFill>
                <a:srgbClr val="0C2340"/>
              </a:solidFill>
              <a:latin typeface="Arial"/>
              <a:sym typeface="Arial"/>
            </a:endParaRPr>
          </a:p>
        </p:txBody>
      </p:sp>
      <p:sp>
        <p:nvSpPr>
          <p:cNvPr id="36" name="Right Arrow 4">
            <a:extLst>
              <a:ext uri="{FF2B5EF4-FFF2-40B4-BE49-F238E27FC236}">
                <a16:creationId xmlns:a16="http://schemas.microsoft.com/office/drawing/2014/main" id="{D0E0FC14-B396-46E8-B3B3-CA4E3FAFA9E3}"/>
              </a:ext>
            </a:extLst>
          </p:cNvPr>
          <p:cNvSpPr/>
          <p:nvPr/>
        </p:nvSpPr>
        <p:spPr>
          <a:xfrm>
            <a:off x="6122996" y="1739485"/>
            <a:ext cx="254675" cy="253952"/>
          </a:xfrm>
          <a:prstGeom prst="rightArrow">
            <a:avLst/>
          </a:prstGeom>
          <a:solidFill>
            <a:srgbClr val="FF0000">
              <a:alpha val="14902"/>
            </a:srgbClr>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333" kern="0">
              <a:ln>
                <a:solidFill>
                  <a:srgbClr val="0C2340"/>
                </a:solidFill>
              </a:ln>
              <a:solidFill>
                <a:srgbClr val="000000"/>
              </a:solidFill>
              <a:latin typeface="Arial"/>
              <a:sym typeface="Arial"/>
            </a:endParaRPr>
          </a:p>
        </p:txBody>
      </p:sp>
      <p:sp>
        <p:nvSpPr>
          <p:cNvPr id="47" name="Equals 46">
            <a:extLst>
              <a:ext uri="{FF2B5EF4-FFF2-40B4-BE49-F238E27FC236}">
                <a16:creationId xmlns:a16="http://schemas.microsoft.com/office/drawing/2014/main" id="{38DEE854-3AF3-4E38-BD61-FE8B1441C57E}"/>
              </a:ext>
            </a:extLst>
          </p:cNvPr>
          <p:cNvSpPr/>
          <p:nvPr/>
        </p:nvSpPr>
        <p:spPr>
          <a:xfrm rot="5400000">
            <a:off x="5869664" y="2425010"/>
            <a:ext cx="711200" cy="445117"/>
          </a:xfrm>
          <a:prstGeom prst="mathEqual">
            <a:avLst>
              <a:gd name="adj1" fmla="val 24244"/>
              <a:gd name="adj2" fmla="val 117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000000"/>
              </a:solidFill>
              <a:latin typeface="Arial"/>
              <a:sym typeface="Arial"/>
            </a:endParaRPr>
          </a:p>
        </p:txBody>
      </p:sp>
      <p:sp>
        <p:nvSpPr>
          <p:cNvPr id="50" name="Right Arrow 4">
            <a:extLst>
              <a:ext uri="{FF2B5EF4-FFF2-40B4-BE49-F238E27FC236}">
                <a16:creationId xmlns:a16="http://schemas.microsoft.com/office/drawing/2014/main" id="{7DA70E05-E7D4-406F-A0A9-F92143A51931}"/>
              </a:ext>
            </a:extLst>
          </p:cNvPr>
          <p:cNvSpPr/>
          <p:nvPr/>
        </p:nvSpPr>
        <p:spPr>
          <a:xfrm>
            <a:off x="9368475" y="3307541"/>
            <a:ext cx="242693" cy="276417"/>
          </a:xfrm>
          <a:prstGeom prst="rightArrow">
            <a:avLst/>
          </a:prstGeom>
          <a:no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ln>
                <a:solidFill>
                  <a:srgbClr val="0C2340"/>
                </a:solidFill>
              </a:ln>
              <a:solidFill>
                <a:srgbClr val="0C2340"/>
              </a:solidFill>
              <a:latin typeface="Arial"/>
              <a:sym typeface="Arial"/>
            </a:endParaRPr>
          </a:p>
        </p:txBody>
      </p:sp>
      <p:sp>
        <p:nvSpPr>
          <p:cNvPr id="20" name="Right Arrow 4">
            <a:extLst>
              <a:ext uri="{FF2B5EF4-FFF2-40B4-BE49-F238E27FC236}">
                <a16:creationId xmlns:a16="http://schemas.microsoft.com/office/drawing/2014/main" id="{9A9648F0-77F3-4CA5-9A1E-2E0515971B22}"/>
              </a:ext>
            </a:extLst>
          </p:cNvPr>
          <p:cNvSpPr/>
          <p:nvPr/>
        </p:nvSpPr>
        <p:spPr>
          <a:xfrm>
            <a:off x="2997806" y="3301125"/>
            <a:ext cx="242693" cy="276417"/>
          </a:xfrm>
          <a:prstGeom prst="rightArrow">
            <a:avLst/>
          </a:prstGeom>
          <a:no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ln>
                <a:solidFill>
                  <a:srgbClr val="0C2340"/>
                </a:solidFill>
              </a:ln>
              <a:solidFill>
                <a:srgbClr val="0C2340"/>
              </a:solidFill>
              <a:latin typeface="Arial"/>
              <a:sym typeface="Arial"/>
            </a:endParaRPr>
          </a:p>
        </p:txBody>
      </p:sp>
      <p:pic>
        <p:nvPicPr>
          <p:cNvPr id="19" name="Picture 18">
            <a:extLst>
              <a:ext uri="{FF2B5EF4-FFF2-40B4-BE49-F238E27FC236}">
                <a16:creationId xmlns:a16="http://schemas.microsoft.com/office/drawing/2014/main" id="{B7FE0F36-0EBD-4E51-B52B-256DA5762D36}"/>
              </a:ext>
            </a:extLst>
          </p:cNvPr>
          <p:cNvPicPr>
            <a:picLocks noChangeAspect="1"/>
          </p:cNvPicPr>
          <p:nvPr/>
        </p:nvPicPr>
        <p:blipFill>
          <a:blip r:embed="rId6"/>
          <a:stretch>
            <a:fillRect/>
          </a:stretch>
        </p:blipFill>
        <p:spPr>
          <a:xfrm>
            <a:off x="3048000" y="5701416"/>
            <a:ext cx="4306064" cy="937499"/>
          </a:xfrm>
          <a:prstGeom prst="rect">
            <a:avLst/>
          </a:prstGeom>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01240AD-84AF-4E89-98D6-5763A6E77904}"/>
                  </a:ext>
                </a:extLst>
              </p:cNvPr>
              <p:cNvSpPr/>
              <p:nvPr/>
            </p:nvSpPr>
            <p:spPr>
              <a:xfrm>
                <a:off x="2151214" y="5953116"/>
                <a:ext cx="831253" cy="307777"/>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400" i="1" kern="0" dirty="0">
                          <a:solidFill>
                            <a:srgbClr val="000000"/>
                          </a:solidFill>
                          <a:latin typeface="Cambria Math" panose="02040503050406030204" pitchFamily="18" charset="0"/>
                          <a:ea typeface="Helvetica Neue" charset="0"/>
                          <a:cs typeface="Helvetica Neue" charset="0"/>
                          <a:sym typeface="Arial"/>
                        </a:rPr>
                        <m:t>𝑓</m:t>
                      </m:r>
                      <m:d>
                        <m:dPr>
                          <m:ctrlPr>
                            <a:rPr lang="en-US" sz="1400" i="1" kern="0" dirty="0">
                              <a:solidFill>
                                <a:srgbClr val="000000"/>
                              </a:solidFill>
                              <a:latin typeface="Cambria Math" panose="02040503050406030204" pitchFamily="18" charset="0"/>
                              <a:ea typeface="Helvetica Neue" charset="0"/>
                              <a:cs typeface="Helvetica Neue" charset="0"/>
                              <a:sym typeface="Arial"/>
                            </a:rPr>
                          </m:ctrlPr>
                        </m:dPr>
                        <m:e>
                          <m:r>
                            <a:rPr lang="en-US" sz="1400" b="1" i="1" kern="0" dirty="0">
                              <a:solidFill>
                                <a:srgbClr val="000000"/>
                              </a:solidFill>
                              <a:latin typeface="Cambria Math" panose="02040503050406030204" pitchFamily="18" charset="0"/>
                              <a:ea typeface="Helvetica Neue" charset="0"/>
                              <a:cs typeface="Helvetica Neue" charset="0"/>
                              <a:sym typeface="Arial"/>
                            </a:rPr>
                            <m:t>𝑨</m:t>
                          </m:r>
                        </m:e>
                      </m:d>
                      <m:r>
                        <a:rPr lang="en-US" sz="1400" b="1" i="1" kern="0" dirty="0">
                          <a:solidFill>
                            <a:srgbClr val="000000"/>
                          </a:solidFill>
                          <a:latin typeface="Cambria Math" panose="02040503050406030204" pitchFamily="18" charset="0"/>
                          <a:ea typeface="Helvetica Neue" charset="0"/>
                          <a:cs typeface="Helvetica Neue" charset="0"/>
                          <a:sym typeface="Arial"/>
                        </a:rPr>
                        <m:t> =</m:t>
                      </m:r>
                    </m:oMath>
                  </m:oMathPara>
                </a14:m>
                <a:endParaRPr lang="en-US" sz="1400" kern="0" dirty="0">
                  <a:solidFill>
                    <a:srgbClr val="000000"/>
                  </a:solidFill>
                  <a:latin typeface="Arial"/>
                  <a:cs typeface="Arial"/>
                  <a:sym typeface="Arial"/>
                </a:endParaRPr>
              </a:p>
            </p:txBody>
          </p:sp>
        </mc:Choice>
        <mc:Fallback xmlns="">
          <p:sp>
            <p:nvSpPr>
              <p:cNvPr id="21" name="Rectangle 20">
                <a:extLst>
                  <a:ext uri="{FF2B5EF4-FFF2-40B4-BE49-F238E27FC236}">
                    <a16:creationId xmlns:a16="http://schemas.microsoft.com/office/drawing/2014/main" id="{E01240AD-84AF-4E89-98D6-5763A6E77904}"/>
                  </a:ext>
                </a:extLst>
              </p:cNvPr>
              <p:cNvSpPr>
                <a:spLocks noRot="1" noChangeAspect="1" noMove="1" noResize="1" noEditPoints="1" noAdjustHandles="1" noChangeArrowheads="1" noChangeShapeType="1" noTextEdit="1"/>
              </p:cNvSpPr>
              <p:nvPr/>
            </p:nvSpPr>
            <p:spPr>
              <a:xfrm>
                <a:off x="2151214" y="5953116"/>
                <a:ext cx="831253" cy="307777"/>
              </a:xfrm>
              <a:prstGeom prst="rect">
                <a:avLst/>
              </a:prstGeom>
              <a:blipFill>
                <a:blip r:embed="rId7"/>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341627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4" descr="http://colah.github.io/posts/2014-07-FFN-Graphs-Vis/img/graph-HP-ships-labe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49" y="774520"/>
            <a:ext cx="5831295" cy="583129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文本框 1"/>
          <p:cNvSpPr txBox="1"/>
          <p:nvPr/>
        </p:nvSpPr>
        <p:spPr>
          <a:xfrm>
            <a:off x="6773991" y="2189818"/>
            <a:ext cx="4389776" cy="3633110"/>
          </a:xfrm>
          <a:prstGeom prst="rect">
            <a:avLst/>
          </a:prstGeom>
          <a:noFill/>
        </p:spPr>
        <p:txBody>
          <a:bodyPr wrap="square" rtlCol="0">
            <a:spAutoFit/>
          </a:bodyPr>
          <a:lstStyle/>
          <a:p>
            <a:pPr marL="285744" indent="-285744" defTabSz="1219170">
              <a:lnSpc>
                <a:spcPct val="125000"/>
              </a:lnSpc>
              <a:buClr>
                <a:srgbClr val="000000"/>
              </a:buClr>
              <a:buFont typeface="Wingdings" panose="05000000000000000000" pitchFamily="2" charset="2"/>
              <a:buChar char="p"/>
            </a:pPr>
            <a:r>
              <a:rPr lang="en-US" altLang="zh-CN" sz="2667" kern="0" dirty="0">
                <a:solidFill>
                  <a:srgbClr val="000000"/>
                </a:solidFill>
                <a:latin typeface="Arial"/>
                <a:cs typeface="Arial"/>
                <a:sym typeface="Arial"/>
              </a:rPr>
              <a:t>Node importance</a:t>
            </a:r>
          </a:p>
          <a:p>
            <a:pPr marL="285744" indent="-285744" defTabSz="1219170">
              <a:lnSpc>
                <a:spcPct val="125000"/>
              </a:lnSpc>
              <a:buClr>
                <a:srgbClr val="000000"/>
              </a:buClr>
              <a:buFont typeface="Wingdings" panose="05000000000000000000" pitchFamily="2" charset="2"/>
              <a:buChar char="p"/>
            </a:pPr>
            <a:r>
              <a:rPr lang="en-US" altLang="zh-CN" sz="2667" kern="0" dirty="0">
                <a:solidFill>
                  <a:srgbClr val="000000"/>
                </a:solidFill>
                <a:latin typeface="Arial"/>
                <a:cs typeface="Arial"/>
                <a:sym typeface="Arial"/>
              </a:rPr>
              <a:t>Community detection</a:t>
            </a:r>
          </a:p>
          <a:p>
            <a:pPr marL="285744" indent="-285744" defTabSz="1219170">
              <a:lnSpc>
                <a:spcPct val="125000"/>
              </a:lnSpc>
              <a:buClr>
                <a:srgbClr val="000000"/>
              </a:buClr>
              <a:buFont typeface="Wingdings" panose="05000000000000000000" pitchFamily="2" charset="2"/>
              <a:buChar char="p"/>
            </a:pPr>
            <a:r>
              <a:rPr lang="en-US" altLang="zh-CN" sz="2667" kern="0" dirty="0">
                <a:solidFill>
                  <a:srgbClr val="000000"/>
                </a:solidFill>
                <a:latin typeface="Arial"/>
                <a:cs typeface="Arial"/>
                <a:sym typeface="Arial"/>
              </a:rPr>
              <a:t>Network distance</a:t>
            </a:r>
          </a:p>
          <a:p>
            <a:pPr marL="285744" indent="-285744" defTabSz="1219170">
              <a:lnSpc>
                <a:spcPct val="125000"/>
              </a:lnSpc>
              <a:buClr>
                <a:srgbClr val="000000"/>
              </a:buClr>
              <a:buFont typeface="Wingdings" panose="05000000000000000000" pitchFamily="2" charset="2"/>
              <a:buChar char="p"/>
            </a:pPr>
            <a:r>
              <a:rPr lang="en-US" altLang="zh-CN" sz="2667" kern="0" dirty="0">
                <a:solidFill>
                  <a:srgbClr val="000000"/>
                </a:solidFill>
                <a:latin typeface="Arial"/>
                <a:cs typeface="Arial"/>
                <a:sym typeface="Arial"/>
              </a:rPr>
              <a:t>Link prediction</a:t>
            </a:r>
          </a:p>
          <a:p>
            <a:pPr marL="285744" indent="-285744" defTabSz="1219170">
              <a:lnSpc>
                <a:spcPct val="125000"/>
              </a:lnSpc>
              <a:buClr>
                <a:srgbClr val="000000"/>
              </a:buClr>
              <a:buFont typeface="Wingdings" panose="05000000000000000000" pitchFamily="2" charset="2"/>
              <a:buChar char="p"/>
            </a:pPr>
            <a:r>
              <a:rPr lang="en-US" altLang="zh-CN" sz="2667" kern="0" dirty="0">
                <a:solidFill>
                  <a:srgbClr val="000000"/>
                </a:solidFill>
                <a:latin typeface="Arial"/>
                <a:cs typeface="Arial"/>
                <a:sym typeface="Arial"/>
              </a:rPr>
              <a:t>Node classification</a:t>
            </a:r>
          </a:p>
          <a:p>
            <a:pPr marL="285744" indent="-285744" defTabSz="1219170">
              <a:lnSpc>
                <a:spcPct val="125000"/>
              </a:lnSpc>
              <a:buClr>
                <a:srgbClr val="000000"/>
              </a:buClr>
              <a:buFont typeface="Wingdings" panose="05000000000000000000" pitchFamily="2" charset="2"/>
              <a:buChar char="p"/>
            </a:pPr>
            <a:r>
              <a:rPr lang="en-US" altLang="zh-CN" sz="2667" kern="0" dirty="0">
                <a:solidFill>
                  <a:srgbClr val="000000"/>
                </a:solidFill>
                <a:latin typeface="Arial"/>
                <a:cs typeface="Arial"/>
                <a:sym typeface="Arial"/>
              </a:rPr>
              <a:t>Network evolution</a:t>
            </a:r>
          </a:p>
          <a:p>
            <a:pPr marL="285744" indent="-285744" defTabSz="1219170">
              <a:lnSpc>
                <a:spcPct val="125000"/>
              </a:lnSpc>
              <a:buClr>
                <a:srgbClr val="000000"/>
              </a:buClr>
              <a:buFont typeface="Wingdings" panose="05000000000000000000" pitchFamily="2" charset="2"/>
              <a:buChar char="p"/>
            </a:pPr>
            <a:r>
              <a:rPr lang="en-US" altLang="zh-CN" sz="2667" kern="0" dirty="0">
                <a:solidFill>
                  <a:srgbClr val="000000"/>
                </a:solidFill>
                <a:latin typeface="Arial"/>
                <a:cs typeface="Arial"/>
                <a:sym typeface="Arial"/>
              </a:rPr>
              <a:t>…</a:t>
            </a:r>
            <a:endParaRPr lang="zh-CN" altLang="en-US" sz="2667" kern="0" dirty="0">
              <a:solidFill>
                <a:srgbClr val="000000"/>
              </a:solidFill>
              <a:latin typeface="Arial"/>
              <a:cs typeface="Arial"/>
              <a:sym typeface="Arial"/>
            </a:endParaRPr>
          </a:p>
        </p:txBody>
      </p:sp>
      <p:sp>
        <p:nvSpPr>
          <p:cNvPr id="4" name="灯片编号占位符 3"/>
          <p:cNvSpPr>
            <a:spLocks noGrp="1"/>
          </p:cNvSpPr>
          <p:nvPr>
            <p:ph type="sldNum" sz="quarter" idx="12"/>
          </p:nvPr>
        </p:nvSpPr>
        <p:spPr/>
        <p:txBody>
          <a:bodyPr/>
          <a:lstStyle/>
          <a:p>
            <a:pPr algn="l" defTabSz="914377">
              <a:defRPr/>
            </a:pPr>
            <a:fld id="{0CFEC368-1D7A-4F81-ABF6-AE0E36BAF64C}" type="slidenum">
              <a:rPr lang="en-US" sz="1400" b="1">
                <a:solidFill>
                  <a:srgbClr val="FFFFFF"/>
                </a:solidFill>
                <a:latin typeface="Arial"/>
                <a:cs typeface="Arial"/>
                <a:sym typeface="Arial"/>
              </a:rPr>
              <a:pPr algn="l" defTabSz="914377">
                <a:defRPr/>
              </a:pPr>
              <a:t>9</a:t>
            </a:fld>
            <a:endParaRPr lang="en-US" sz="1400" b="1">
              <a:solidFill>
                <a:srgbClr val="FFFFFF"/>
              </a:solidFill>
              <a:latin typeface="Arial"/>
              <a:cs typeface="Arial"/>
              <a:sym typeface="Arial"/>
            </a:endParaRPr>
          </a:p>
        </p:txBody>
      </p:sp>
      <p:sp>
        <p:nvSpPr>
          <p:cNvPr id="21" name="标题 1"/>
          <p:cNvSpPr txBox="1">
            <a:spLocks/>
          </p:cNvSpPr>
          <p:nvPr/>
        </p:nvSpPr>
        <p:spPr>
          <a:xfrm>
            <a:off x="424069" y="111739"/>
            <a:ext cx="112984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77">
              <a:defRPr/>
            </a:pPr>
            <a:r>
              <a:rPr lang="en-US" altLang="zh-CN" sz="4267" b="1" dirty="0">
                <a:solidFill>
                  <a:srgbClr val="7030A0"/>
                </a:solidFill>
                <a:latin typeface="微软雅黑" panose="020B0503020204020204" pitchFamily="34" charset="-122"/>
                <a:ea typeface="微软雅黑" panose="020B0503020204020204" pitchFamily="34" charset="-122"/>
                <a:sym typeface="Arial"/>
              </a:rPr>
              <a:t>Research problems on networks</a:t>
            </a:r>
            <a:endParaRPr lang="zh-CN" altLang="en-US" sz="4267" b="1" dirty="0">
              <a:solidFill>
                <a:srgbClr val="7030A0"/>
              </a:solidFill>
              <a:latin typeface="微软雅黑" panose="020B0503020204020204" pitchFamily="34" charset="-122"/>
              <a:ea typeface="微软雅黑" panose="020B0503020204020204" pitchFamily="34" charset="-122"/>
              <a:sym typeface="Arial"/>
            </a:endParaRPr>
          </a:p>
        </p:txBody>
      </p:sp>
      <p:sp>
        <p:nvSpPr>
          <p:cNvPr id="3" name="圆角矩形 2"/>
          <p:cNvSpPr/>
          <p:nvPr/>
        </p:nvSpPr>
        <p:spPr>
          <a:xfrm>
            <a:off x="6773991" y="1397729"/>
            <a:ext cx="4296816" cy="7920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219170">
              <a:buClr>
                <a:srgbClr val="000000"/>
              </a:buClr>
            </a:pPr>
            <a:r>
              <a:rPr lang="en-US" altLang="zh-CN" sz="2400" b="1" kern="0" dirty="0">
                <a:solidFill>
                  <a:srgbClr val="000000"/>
                </a:solidFill>
                <a:latin typeface="Arial"/>
                <a:ea typeface="宋体" panose="02010600030101010101" pitchFamily="2" charset="-122"/>
                <a:sym typeface="Arial"/>
              </a:rPr>
              <a:t>Descriptive and Predictive</a:t>
            </a:r>
            <a:endParaRPr lang="zh-CN" altLang="en-US" sz="2000" b="1" kern="0" dirty="0">
              <a:solidFill>
                <a:srgbClr val="000000"/>
              </a:solidFill>
              <a:latin typeface="Arial"/>
              <a:ea typeface="宋体" panose="02010600030101010101" pitchFamily="2" charset="-122"/>
              <a:sym typeface="Arial"/>
            </a:endParaRPr>
          </a:p>
        </p:txBody>
      </p:sp>
    </p:spTree>
    <p:extLst>
      <p:ext uri="{BB962C8B-B14F-4D97-AF65-F5344CB8AC3E}">
        <p14:creationId xmlns:p14="http://schemas.microsoft.com/office/powerpoint/2010/main" val="3562630150"/>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425-7AF6-45A7-A46A-85AF5135E735}"/>
              </a:ext>
            </a:extLst>
          </p:cNvPr>
          <p:cNvSpPr>
            <a:spLocks noGrp="1"/>
          </p:cNvSpPr>
          <p:nvPr>
            <p:ph type="title"/>
          </p:nvPr>
        </p:nvSpPr>
        <p:spPr/>
        <p:txBody>
          <a:bodyPr/>
          <a:lstStyle/>
          <a:p>
            <a:r>
              <a:rPr lang="en-US" sz="3200" dirty="0"/>
              <a:t>Challenges </a:t>
            </a:r>
          </a:p>
        </p:txBody>
      </p:sp>
      <p:sp>
        <p:nvSpPr>
          <p:cNvPr id="6" name="TextBox 5">
            <a:extLst>
              <a:ext uri="{FF2B5EF4-FFF2-40B4-BE49-F238E27FC236}">
                <a16:creationId xmlns:a16="http://schemas.microsoft.com/office/drawing/2014/main" id="{AB2636F4-5D4D-4FAB-9475-8D8B2ED8EACC}"/>
              </a:ext>
            </a:extLst>
          </p:cNvPr>
          <p:cNvSpPr txBox="1"/>
          <p:nvPr/>
        </p:nvSpPr>
        <p:spPr>
          <a:xfrm rot="713705">
            <a:off x="10493922" y="3265478"/>
            <a:ext cx="1489991" cy="523220"/>
          </a:xfrm>
          <a:prstGeom prst="rect">
            <a:avLst/>
          </a:prstGeom>
          <a:solidFill>
            <a:schemeClr val="bg1"/>
          </a:solidFill>
          <a:ln w="28575">
            <a:solidFill>
              <a:srgbClr val="C00000"/>
            </a:solidFill>
          </a:ln>
        </p:spPr>
        <p:txBody>
          <a:bodyPr wrap="square" rtlCol="0">
            <a:spAutoFit/>
          </a:bodyPr>
          <a:lstStyle/>
          <a:p>
            <a:pPr algn="ctr" defTabSz="1219170">
              <a:buClr>
                <a:srgbClr val="000000"/>
              </a:buClr>
            </a:pPr>
            <a:r>
              <a:rPr lang="en-US" sz="2800" b="1" kern="0" dirty="0">
                <a:solidFill>
                  <a:srgbClr val="C00000"/>
                </a:solidFill>
                <a:latin typeface="Arial"/>
                <a:cs typeface="Arial"/>
                <a:sym typeface="Arial"/>
              </a:rPr>
              <a:t>dense</a:t>
            </a:r>
          </a:p>
        </p:txBody>
      </p:sp>
      <p:pic>
        <p:nvPicPr>
          <p:cNvPr id="1026" name="Picture 2" descr="Image result for small world theory">
            <a:extLst>
              <a:ext uri="{FF2B5EF4-FFF2-40B4-BE49-F238E27FC236}">
                <a16:creationId xmlns:a16="http://schemas.microsoft.com/office/drawing/2014/main" id="{AFA847F1-DBA3-44BB-ABAB-E600D16E05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1" y="1912194"/>
            <a:ext cx="4044817" cy="30336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0100F49-A27B-49CC-AB12-B7B694750CC1}"/>
              </a:ext>
            </a:extLst>
          </p:cNvPr>
          <p:cNvSpPr txBox="1"/>
          <p:nvPr/>
        </p:nvSpPr>
        <p:spPr>
          <a:xfrm>
            <a:off x="2209800" y="5876925"/>
            <a:ext cx="8077200" cy="523220"/>
          </a:xfrm>
          <a:prstGeom prst="rect">
            <a:avLst/>
          </a:prstGeom>
          <a:solidFill>
            <a:schemeClr val="bg1"/>
          </a:solidFill>
          <a:ln w="28575">
            <a:solidFill>
              <a:srgbClr val="C00000"/>
            </a:solidFill>
          </a:ln>
        </p:spPr>
        <p:txBody>
          <a:bodyPr wrap="square" rtlCol="0">
            <a:spAutoFit/>
          </a:bodyPr>
          <a:lstStyle/>
          <a:p>
            <a:pPr algn="ctr" defTabSz="1219170">
              <a:buClr>
                <a:srgbClr val="000000"/>
              </a:buClr>
            </a:pPr>
            <a:r>
              <a:rPr lang="en-US" sz="2800" b="1" kern="0" dirty="0" err="1">
                <a:solidFill>
                  <a:srgbClr val="C00000"/>
                </a:solidFill>
                <a:latin typeface="Arial"/>
                <a:cs typeface="Arial"/>
                <a:sym typeface="Arial"/>
              </a:rPr>
              <a:t>NetMF</a:t>
            </a:r>
            <a:r>
              <a:rPr lang="en-US" sz="2800" b="1" kern="0" dirty="0">
                <a:solidFill>
                  <a:srgbClr val="C00000"/>
                </a:solidFill>
                <a:latin typeface="Arial"/>
                <a:cs typeface="Arial"/>
                <a:sym typeface="Arial"/>
              </a:rPr>
              <a:t> is not practical for very large networks</a:t>
            </a:r>
          </a:p>
        </p:txBody>
      </p:sp>
      <p:sp>
        <p:nvSpPr>
          <p:cNvPr id="13" name="Arrow: Right 12">
            <a:extLst>
              <a:ext uri="{FF2B5EF4-FFF2-40B4-BE49-F238E27FC236}">
                <a16:creationId xmlns:a16="http://schemas.microsoft.com/office/drawing/2014/main" id="{F0E776B0-6E12-49D1-A49A-AEE640280F38}"/>
              </a:ext>
            </a:extLst>
          </p:cNvPr>
          <p:cNvSpPr/>
          <p:nvPr/>
        </p:nvSpPr>
        <p:spPr>
          <a:xfrm>
            <a:off x="4922343" y="3311855"/>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grpSp>
        <p:nvGrpSpPr>
          <p:cNvPr id="3" name="Group 2">
            <a:extLst>
              <a:ext uri="{FF2B5EF4-FFF2-40B4-BE49-F238E27FC236}">
                <a16:creationId xmlns:a16="http://schemas.microsoft.com/office/drawing/2014/main" id="{363B9979-F698-405D-9E2F-908E033DCB88}"/>
              </a:ext>
            </a:extLst>
          </p:cNvPr>
          <p:cNvGrpSpPr/>
          <p:nvPr/>
        </p:nvGrpSpPr>
        <p:grpSpPr>
          <a:xfrm>
            <a:off x="5473184" y="2948701"/>
            <a:ext cx="4938405" cy="937499"/>
            <a:chOff x="5473184" y="2948701"/>
            <a:chExt cx="4938405" cy="937499"/>
          </a:xfrm>
        </p:grpSpPr>
        <p:pic>
          <p:nvPicPr>
            <p:cNvPr id="4" name="Picture 3">
              <a:extLst>
                <a:ext uri="{FF2B5EF4-FFF2-40B4-BE49-F238E27FC236}">
                  <a16:creationId xmlns:a16="http://schemas.microsoft.com/office/drawing/2014/main" id="{BF0928DA-4F5E-413B-8E9E-9F005381D711}"/>
                </a:ext>
              </a:extLst>
            </p:cNvPr>
            <p:cNvPicPr>
              <a:picLocks noChangeAspect="1"/>
            </p:cNvPicPr>
            <p:nvPr/>
          </p:nvPicPr>
          <p:blipFill>
            <a:blip r:embed="rId4"/>
            <a:stretch>
              <a:fillRect/>
            </a:stretch>
          </p:blipFill>
          <p:spPr>
            <a:xfrm>
              <a:off x="6105525" y="2948701"/>
              <a:ext cx="4306064" cy="93749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49B163-0D0F-47A1-B5D3-DBEE1829A31F}"/>
                    </a:ext>
                  </a:extLst>
                </p:cNvPr>
                <p:cNvSpPr txBox="1"/>
                <p:nvPr/>
              </p:nvSpPr>
              <p:spPr>
                <a:xfrm>
                  <a:off x="5473184" y="3159241"/>
                  <a:ext cx="670440" cy="430887"/>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800" b="1" i="1" kern="0">
                            <a:solidFill>
                              <a:srgbClr val="000000"/>
                            </a:solidFill>
                            <a:latin typeface="Cambria Math" panose="02040503050406030204" pitchFamily="18" charset="0"/>
                            <a:sym typeface="Arial"/>
                          </a:rPr>
                          <m:t>𝑺</m:t>
                        </m:r>
                        <m:r>
                          <a:rPr lang="en-US" sz="2800" b="1" i="1" kern="0">
                            <a:solidFill>
                              <a:srgbClr val="000000"/>
                            </a:solidFill>
                            <a:latin typeface="Cambria Math" panose="02040503050406030204" pitchFamily="18" charset="0"/>
                            <a:sym typeface="Arial"/>
                          </a:rPr>
                          <m:t>=</m:t>
                        </m:r>
                      </m:oMath>
                    </m:oMathPara>
                  </a14:m>
                  <a:endParaRPr lang="en-US" sz="2800" b="1" kern="0" dirty="0">
                    <a:solidFill>
                      <a:srgbClr val="000000"/>
                    </a:solidFill>
                    <a:latin typeface="Arial"/>
                    <a:cs typeface="Arial"/>
                    <a:sym typeface="Arial"/>
                  </a:endParaRPr>
                </a:p>
              </p:txBody>
            </p:sp>
          </mc:Choice>
          <mc:Fallback xmlns="">
            <p:sp>
              <p:nvSpPr>
                <p:cNvPr id="11" name="TextBox 10">
                  <a:extLst>
                    <a:ext uri="{FF2B5EF4-FFF2-40B4-BE49-F238E27FC236}">
                      <a16:creationId xmlns:a16="http://schemas.microsoft.com/office/drawing/2014/main" id="{9649B163-0D0F-47A1-B5D3-DBEE1829A31F}"/>
                    </a:ext>
                  </a:extLst>
                </p:cNvPr>
                <p:cNvSpPr txBox="1">
                  <a:spLocks noRot="1" noChangeAspect="1" noMove="1" noResize="1" noEditPoints="1" noAdjustHandles="1" noChangeArrowheads="1" noChangeShapeType="1" noTextEdit="1"/>
                </p:cNvSpPr>
                <p:nvPr/>
              </p:nvSpPr>
              <p:spPr>
                <a:xfrm>
                  <a:off x="5473184" y="3159241"/>
                  <a:ext cx="670440" cy="430887"/>
                </a:xfrm>
                <a:prstGeom prst="rect">
                  <a:avLst/>
                </a:prstGeom>
                <a:blipFill>
                  <a:blip r:embed="rId5"/>
                  <a:stretch>
                    <a:fillRect l="-9259" r="-1852" b="-5714"/>
                  </a:stretch>
                </a:blipFill>
              </p:spPr>
              <p:txBody>
                <a:bodyPr/>
                <a:lstStyle/>
                <a:p>
                  <a:r>
                    <a:rPr lang="en-US">
                      <a:noFill/>
                    </a:rPr>
                    <a:t> </a:t>
                  </a:r>
                </a:p>
              </p:txBody>
            </p:sp>
          </mc:Fallback>
        </mc:AlternateContent>
      </p:grpSp>
    </p:spTree>
    <p:extLst>
      <p:ext uri="{BB962C8B-B14F-4D97-AF65-F5344CB8AC3E}">
        <p14:creationId xmlns:p14="http://schemas.microsoft.com/office/powerpoint/2010/main" val="39173973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4431D-69A0-420E-BBF3-60A39EBC770D}"/>
              </a:ext>
            </a:extLst>
          </p:cNvPr>
          <p:cNvSpPr>
            <a:spLocks noGrp="1"/>
          </p:cNvSpPr>
          <p:nvPr>
            <p:ph type="title"/>
          </p:nvPr>
        </p:nvSpPr>
        <p:spPr/>
        <p:txBody>
          <a:bodyPr/>
          <a:lstStyle/>
          <a:p>
            <a:r>
              <a:rPr lang="en-US" sz="3200" dirty="0" err="1"/>
              <a:t>NetMF</a:t>
            </a:r>
            <a:endParaRPr lang="en-US" sz="3200" dirty="0"/>
          </a:p>
        </p:txBody>
      </p:sp>
      <p:sp>
        <p:nvSpPr>
          <p:cNvPr id="3" name="Content Placeholder 2">
            <a:extLst>
              <a:ext uri="{FF2B5EF4-FFF2-40B4-BE49-F238E27FC236}">
                <a16:creationId xmlns:a16="http://schemas.microsoft.com/office/drawing/2014/main" id="{1378DAC9-5472-48CE-85D3-14E184B0DD49}"/>
              </a:ext>
            </a:extLst>
          </p:cNvPr>
          <p:cNvSpPr>
            <a:spLocks noGrp="1"/>
          </p:cNvSpPr>
          <p:nvPr>
            <p:ph idx="1"/>
          </p:nvPr>
        </p:nvSpPr>
        <p:spPr/>
        <p:txBody>
          <a:bodyPr/>
          <a:lstStyle/>
          <a:p>
            <a:r>
              <a:rPr lang="zh-CN" altLang="en-US" dirty="0"/>
              <a:t> </a:t>
            </a:r>
            <a:endParaRPr lang="en-US" dirty="0"/>
          </a:p>
        </p:txBody>
      </p:sp>
      <p:sp>
        <p:nvSpPr>
          <p:cNvPr id="4" name="Content Placeholder 2">
            <a:extLst>
              <a:ext uri="{FF2B5EF4-FFF2-40B4-BE49-F238E27FC236}">
                <a16:creationId xmlns:a16="http://schemas.microsoft.com/office/drawing/2014/main" id="{911D066E-F8F6-4687-B6C3-A41C8D336A61}"/>
              </a:ext>
            </a:extLst>
          </p:cNvPr>
          <p:cNvSpPr txBox="1">
            <a:spLocks/>
          </p:cNvSpPr>
          <p:nvPr/>
        </p:nvSpPr>
        <p:spPr bwMode="auto">
          <a:xfrm>
            <a:off x="2971800" y="2068513"/>
            <a:ext cx="9220200" cy="3611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defTabSz="1219170">
              <a:buClr>
                <a:srgbClr val="000000"/>
              </a:buClr>
              <a:buNone/>
            </a:pPr>
            <a:r>
              <a:rPr lang="en-US" sz="3600" kern="0" dirty="0">
                <a:solidFill>
                  <a:srgbClr val="000000"/>
                </a:solidFill>
                <a:latin typeface="Arial"/>
                <a:sym typeface="Arial"/>
              </a:rPr>
              <a:t>How can we solve this issue?</a:t>
            </a:r>
          </a:p>
          <a:p>
            <a:pPr marL="1142971" lvl="1" indent="-742932" defTabSz="1219170">
              <a:buClr>
                <a:srgbClr val="000000"/>
              </a:buClr>
              <a:buFontTx/>
              <a:buAutoNum type="arabicPeriod"/>
            </a:pPr>
            <a:r>
              <a:rPr lang="en-US" sz="3200" kern="0" dirty="0">
                <a:solidFill>
                  <a:srgbClr val="000000"/>
                </a:solidFill>
                <a:latin typeface="Arial"/>
                <a:cs typeface="Arial"/>
                <a:sym typeface="Arial"/>
              </a:rPr>
              <a:t>Construction</a:t>
            </a:r>
          </a:p>
          <a:p>
            <a:pPr marL="1142971" lvl="1" indent="-742932" defTabSz="1219170">
              <a:buClr>
                <a:srgbClr val="000000"/>
              </a:buClr>
              <a:buFontTx/>
              <a:buAutoNum type="arabicPeriod"/>
            </a:pPr>
            <a:r>
              <a:rPr lang="en-US" sz="3200" kern="0" dirty="0">
                <a:solidFill>
                  <a:srgbClr val="000000"/>
                </a:solidFill>
                <a:latin typeface="Arial"/>
                <a:cs typeface="Arial"/>
                <a:sym typeface="Arial"/>
              </a:rPr>
              <a:t>Factorization</a:t>
            </a:r>
          </a:p>
          <a:p>
            <a:pPr marL="457189" indent="-457189" algn="ctr" defTabSz="1219170">
              <a:buClr>
                <a:srgbClr val="000000"/>
              </a:buClr>
              <a:buFont typeface="Arial"/>
              <a:buChar char="•"/>
            </a:pPr>
            <a:endParaRPr lang="en-US" sz="3600" kern="0" dirty="0">
              <a:solidFill>
                <a:srgbClr val="000000"/>
              </a:solidFill>
              <a:latin typeface="Arial"/>
              <a:sym typeface="Arial"/>
            </a:endParaRPr>
          </a:p>
        </p:txBody>
      </p:sp>
      <p:sp>
        <p:nvSpPr>
          <p:cNvPr id="5" name="Rectangle 4">
            <a:extLst>
              <a:ext uri="{FF2B5EF4-FFF2-40B4-BE49-F238E27FC236}">
                <a16:creationId xmlns:a16="http://schemas.microsoft.com/office/drawing/2014/main" id="{71C0F549-1EC5-4CE9-8FFD-7391A38EDD58}"/>
              </a:ext>
            </a:extLst>
          </p:cNvPr>
          <p:cNvSpPr/>
          <p:nvPr/>
        </p:nvSpPr>
        <p:spPr>
          <a:xfrm>
            <a:off x="152400" y="6504802"/>
            <a:ext cx="10668000" cy="276999"/>
          </a:xfrm>
          <a:prstGeom prst="rect">
            <a:avLst/>
          </a:prstGeom>
        </p:spPr>
        <p:txBody>
          <a:bodyPr wrap="square">
            <a:spAutoFit/>
          </a:bodyPr>
          <a:lstStyle/>
          <a:p>
            <a:pPr marL="228594" indent="-228594" defTabSz="1219170">
              <a:buClr>
                <a:srgbClr val="000000"/>
              </a:buClr>
              <a:buFont typeface="+mj-lt"/>
              <a:buAutoNum type="arabicPeriod"/>
            </a:pPr>
            <a:r>
              <a:rPr lang="en-US" sz="1200" kern="0" dirty="0">
                <a:solidFill>
                  <a:srgbClr val="000000"/>
                </a:solidFill>
                <a:latin typeface="Times New Roman" charset="0"/>
                <a:ea typeface="Times New Roman" charset="0"/>
                <a:cs typeface="Times New Roman" charset="0"/>
                <a:sym typeface="Arial"/>
              </a:rPr>
              <a:t>Qiu et al. NetSMF: Network embedding as sparse matrix factorization. In </a:t>
            </a:r>
            <a:r>
              <a:rPr lang="en-US" sz="1200" b="1" kern="0" dirty="0">
                <a:solidFill>
                  <a:srgbClr val="000000"/>
                </a:solidFill>
                <a:latin typeface="Times New Roman" charset="0"/>
                <a:ea typeface="Times New Roman" charset="0"/>
                <a:cs typeface="Times New Roman" charset="0"/>
                <a:sym typeface="Arial"/>
              </a:rPr>
              <a:t>WWW 2019</a:t>
            </a:r>
          </a:p>
        </p:txBody>
      </p:sp>
      <p:grpSp>
        <p:nvGrpSpPr>
          <p:cNvPr id="6" name="Group 5">
            <a:extLst>
              <a:ext uri="{FF2B5EF4-FFF2-40B4-BE49-F238E27FC236}">
                <a16:creationId xmlns:a16="http://schemas.microsoft.com/office/drawing/2014/main" id="{BE36DB15-A629-4A14-8536-B5B731B8513F}"/>
              </a:ext>
            </a:extLst>
          </p:cNvPr>
          <p:cNvGrpSpPr/>
          <p:nvPr/>
        </p:nvGrpSpPr>
        <p:grpSpPr>
          <a:xfrm>
            <a:off x="6324600" y="4880660"/>
            <a:ext cx="4938405" cy="937499"/>
            <a:chOff x="5473184" y="2948701"/>
            <a:chExt cx="4938405" cy="937499"/>
          </a:xfrm>
        </p:grpSpPr>
        <p:pic>
          <p:nvPicPr>
            <p:cNvPr id="7" name="Picture 6">
              <a:extLst>
                <a:ext uri="{FF2B5EF4-FFF2-40B4-BE49-F238E27FC236}">
                  <a16:creationId xmlns:a16="http://schemas.microsoft.com/office/drawing/2014/main" id="{FDD23C28-038C-4112-8234-8F8A48268C3C}"/>
                </a:ext>
              </a:extLst>
            </p:cNvPr>
            <p:cNvPicPr>
              <a:picLocks noChangeAspect="1"/>
            </p:cNvPicPr>
            <p:nvPr/>
          </p:nvPicPr>
          <p:blipFill>
            <a:blip r:embed="rId3"/>
            <a:stretch>
              <a:fillRect/>
            </a:stretch>
          </p:blipFill>
          <p:spPr>
            <a:xfrm>
              <a:off x="6105525" y="2948701"/>
              <a:ext cx="4306064" cy="93749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1CA7E5-B8B6-4FBD-8035-A6ABC7910C46}"/>
                    </a:ext>
                  </a:extLst>
                </p:cNvPr>
                <p:cNvSpPr txBox="1"/>
                <p:nvPr/>
              </p:nvSpPr>
              <p:spPr>
                <a:xfrm>
                  <a:off x="5473184" y="3159241"/>
                  <a:ext cx="670440" cy="430887"/>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800" b="1" i="1" kern="0">
                            <a:solidFill>
                              <a:srgbClr val="000000"/>
                            </a:solidFill>
                            <a:latin typeface="Cambria Math" panose="02040503050406030204" pitchFamily="18" charset="0"/>
                            <a:sym typeface="Arial"/>
                          </a:rPr>
                          <m:t>𝑺</m:t>
                        </m:r>
                        <m:r>
                          <a:rPr lang="en-US" sz="2800" b="1" i="1" kern="0">
                            <a:solidFill>
                              <a:srgbClr val="000000"/>
                            </a:solidFill>
                            <a:latin typeface="Cambria Math" panose="02040503050406030204" pitchFamily="18" charset="0"/>
                            <a:sym typeface="Arial"/>
                          </a:rPr>
                          <m:t>=</m:t>
                        </m:r>
                      </m:oMath>
                    </m:oMathPara>
                  </a14:m>
                  <a:endParaRPr lang="en-US" sz="2800" b="1" kern="0" dirty="0">
                    <a:solidFill>
                      <a:srgbClr val="000000"/>
                    </a:solidFill>
                    <a:latin typeface="Arial"/>
                    <a:cs typeface="Arial"/>
                    <a:sym typeface="Arial"/>
                  </a:endParaRPr>
                </a:p>
              </p:txBody>
            </p:sp>
          </mc:Choice>
          <mc:Fallback xmlns="">
            <p:sp>
              <p:nvSpPr>
                <p:cNvPr id="8" name="TextBox 7">
                  <a:extLst>
                    <a:ext uri="{FF2B5EF4-FFF2-40B4-BE49-F238E27FC236}">
                      <a16:creationId xmlns:a16="http://schemas.microsoft.com/office/drawing/2014/main" id="{581CA7E5-B8B6-4FBD-8035-A6ABC7910C46}"/>
                    </a:ext>
                  </a:extLst>
                </p:cNvPr>
                <p:cNvSpPr txBox="1">
                  <a:spLocks noRot="1" noChangeAspect="1" noMove="1" noResize="1" noEditPoints="1" noAdjustHandles="1" noChangeArrowheads="1" noChangeShapeType="1" noTextEdit="1"/>
                </p:cNvSpPr>
                <p:nvPr/>
              </p:nvSpPr>
              <p:spPr>
                <a:xfrm>
                  <a:off x="5473184" y="3159241"/>
                  <a:ext cx="670440" cy="430887"/>
                </a:xfrm>
                <a:prstGeom prst="rect">
                  <a:avLst/>
                </a:prstGeom>
                <a:blipFill>
                  <a:blip r:embed="rId4"/>
                  <a:stretch>
                    <a:fillRect l="-9259" r="-1852" b="-5714"/>
                  </a:stretch>
                </a:blipFill>
              </p:spPr>
              <p:txBody>
                <a:bodyPr/>
                <a:lstStyle/>
                <a:p>
                  <a:r>
                    <a:rPr lang="en-US">
                      <a:noFill/>
                    </a:rPr>
                    <a:t> </a:t>
                  </a:r>
                </a:p>
              </p:txBody>
            </p:sp>
          </mc:Fallback>
        </mc:AlternateContent>
      </p:grpSp>
    </p:spTree>
    <p:extLst>
      <p:ext uri="{BB962C8B-B14F-4D97-AF65-F5344CB8AC3E}">
        <p14:creationId xmlns:p14="http://schemas.microsoft.com/office/powerpoint/2010/main" val="37046897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4431D-69A0-420E-BBF3-60A39EBC770D}"/>
              </a:ext>
            </a:extLst>
          </p:cNvPr>
          <p:cNvSpPr>
            <a:spLocks noGrp="1"/>
          </p:cNvSpPr>
          <p:nvPr>
            <p:ph type="title"/>
          </p:nvPr>
        </p:nvSpPr>
        <p:spPr/>
        <p:txBody>
          <a:bodyPr/>
          <a:lstStyle/>
          <a:p>
            <a:r>
              <a:rPr lang="en-US" sz="3200" dirty="0"/>
              <a:t>Net</a:t>
            </a:r>
            <a:r>
              <a:rPr lang="en-US" sz="3200" dirty="0">
                <a:solidFill>
                  <a:srgbClr val="C00000"/>
                </a:solidFill>
              </a:rPr>
              <a:t>S</a:t>
            </a:r>
            <a:r>
              <a:rPr lang="en-US" sz="3200" dirty="0"/>
              <a:t>MF--</a:t>
            </a:r>
            <a:r>
              <a:rPr lang="en-US" sz="3200" dirty="0">
                <a:solidFill>
                  <a:srgbClr val="C00000"/>
                </a:solidFill>
              </a:rPr>
              <a:t>Sparse</a:t>
            </a:r>
          </a:p>
        </p:txBody>
      </p:sp>
      <p:sp>
        <p:nvSpPr>
          <p:cNvPr id="3" name="Content Placeholder 2">
            <a:extLst>
              <a:ext uri="{FF2B5EF4-FFF2-40B4-BE49-F238E27FC236}">
                <a16:creationId xmlns:a16="http://schemas.microsoft.com/office/drawing/2014/main" id="{1378DAC9-5472-48CE-85D3-14E184B0DD49}"/>
              </a:ext>
            </a:extLst>
          </p:cNvPr>
          <p:cNvSpPr>
            <a:spLocks noGrp="1"/>
          </p:cNvSpPr>
          <p:nvPr>
            <p:ph idx="1"/>
          </p:nvPr>
        </p:nvSpPr>
        <p:spPr/>
        <p:txBody>
          <a:bodyPr/>
          <a:lstStyle/>
          <a:p>
            <a:r>
              <a:rPr lang="zh-CN" altLang="en-US" dirty="0"/>
              <a:t> </a:t>
            </a:r>
            <a:endParaRPr lang="en-US" dirty="0"/>
          </a:p>
        </p:txBody>
      </p:sp>
      <p:sp>
        <p:nvSpPr>
          <p:cNvPr id="4" name="Content Placeholder 2">
            <a:extLst>
              <a:ext uri="{FF2B5EF4-FFF2-40B4-BE49-F238E27FC236}">
                <a16:creationId xmlns:a16="http://schemas.microsoft.com/office/drawing/2014/main" id="{911D066E-F8F6-4687-B6C3-A41C8D336A61}"/>
              </a:ext>
            </a:extLst>
          </p:cNvPr>
          <p:cNvSpPr txBox="1">
            <a:spLocks/>
          </p:cNvSpPr>
          <p:nvPr/>
        </p:nvSpPr>
        <p:spPr bwMode="auto">
          <a:xfrm>
            <a:off x="2971800" y="2068513"/>
            <a:ext cx="9220200" cy="3611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defTabSz="1219170">
              <a:buClr>
                <a:srgbClr val="000000"/>
              </a:buClr>
              <a:buNone/>
            </a:pPr>
            <a:r>
              <a:rPr lang="en-US" sz="3600" kern="0" dirty="0">
                <a:solidFill>
                  <a:srgbClr val="000000"/>
                </a:solidFill>
                <a:latin typeface="Arial"/>
                <a:sym typeface="Arial"/>
              </a:rPr>
              <a:t>How can we solve this issue?</a:t>
            </a:r>
          </a:p>
          <a:p>
            <a:pPr marL="1142971" lvl="1" indent="-742932" defTabSz="1219170">
              <a:buClr>
                <a:srgbClr val="000000"/>
              </a:buClr>
              <a:buFontTx/>
              <a:buAutoNum type="arabicPeriod"/>
            </a:pPr>
            <a:r>
              <a:rPr lang="en-US" sz="3200" b="1" kern="0" dirty="0">
                <a:solidFill>
                  <a:srgbClr val="000000"/>
                </a:solidFill>
                <a:latin typeface="Arial"/>
                <a:cs typeface="Arial"/>
                <a:sym typeface="Arial"/>
              </a:rPr>
              <a:t>Sparse</a:t>
            </a:r>
            <a:r>
              <a:rPr lang="en-US" sz="3200" kern="0" dirty="0">
                <a:solidFill>
                  <a:srgbClr val="000000"/>
                </a:solidFill>
                <a:latin typeface="Arial"/>
                <a:cs typeface="Arial"/>
                <a:sym typeface="Arial"/>
              </a:rPr>
              <a:t> Construction</a:t>
            </a:r>
          </a:p>
          <a:p>
            <a:pPr marL="1142971" lvl="1" indent="-742932" defTabSz="1219170">
              <a:buClr>
                <a:srgbClr val="000000"/>
              </a:buClr>
              <a:buFontTx/>
              <a:buAutoNum type="arabicPeriod"/>
            </a:pPr>
            <a:r>
              <a:rPr lang="en-US" sz="3200" b="1" kern="0" dirty="0">
                <a:solidFill>
                  <a:srgbClr val="000000"/>
                </a:solidFill>
                <a:latin typeface="Arial"/>
                <a:cs typeface="Arial"/>
                <a:sym typeface="Arial"/>
              </a:rPr>
              <a:t>Sparse</a:t>
            </a:r>
            <a:r>
              <a:rPr lang="en-US" sz="3200" kern="0" dirty="0">
                <a:solidFill>
                  <a:srgbClr val="000000"/>
                </a:solidFill>
                <a:latin typeface="Arial"/>
                <a:cs typeface="Arial"/>
                <a:sym typeface="Arial"/>
              </a:rPr>
              <a:t> Factorization</a:t>
            </a:r>
          </a:p>
          <a:p>
            <a:pPr marL="457189" indent="-457189" algn="ctr" defTabSz="1219170">
              <a:buClr>
                <a:srgbClr val="000000"/>
              </a:buClr>
              <a:buFont typeface="Arial"/>
              <a:buChar char="•"/>
            </a:pPr>
            <a:endParaRPr lang="en-US" sz="3600" kern="0" dirty="0">
              <a:solidFill>
                <a:srgbClr val="000000"/>
              </a:solidFill>
              <a:latin typeface="Arial"/>
              <a:sym typeface="Arial"/>
            </a:endParaRPr>
          </a:p>
        </p:txBody>
      </p:sp>
      <p:sp>
        <p:nvSpPr>
          <p:cNvPr id="5" name="Rectangle 4">
            <a:extLst>
              <a:ext uri="{FF2B5EF4-FFF2-40B4-BE49-F238E27FC236}">
                <a16:creationId xmlns:a16="http://schemas.microsoft.com/office/drawing/2014/main" id="{71C0F549-1EC5-4CE9-8FFD-7391A38EDD58}"/>
              </a:ext>
            </a:extLst>
          </p:cNvPr>
          <p:cNvSpPr/>
          <p:nvPr/>
        </p:nvSpPr>
        <p:spPr>
          <a:xfrm>
            <a:off x="152400" y="6504802"/>
            <a:ext cx="10668000" cy="276999"/>
          </a:xfrm>
          <a:prstGeom prst="rect">
            <a:avLst/>
          </a:prstGeom>
        </p:spPr>
        <p:txBody>
          <a:bodyPr wrap="square">
            <a:spAutoFit/>
          </a:bodyPr>
          <a:lstStyle/>
          <a:p>
            <a:pPr marL="228594" indent="-228594" defTabSz="1219170">
              <a:buClr>
                <a:srgbClr val="000000"/>
              </a:buClr>
              <a:buFont typeface="+mj-lt"/>
              <a:buAutoNum type="arabicPeriod"/>
            </a:pPr>
            <a:r>
              <a:rPr lang="en-US" sz="1200" kern="0" dirty="0">
                <a:solidFill>
                  <a:srgbClr val="000000"/>
                </a:solidFill>
                <a:latin typeface="Times New Roman" charset="0"/>
                <a:ea typeface="Times New Roman" charset="0"/>
                <a:cs typeface="Times New Roman" charset="0"/>
                <a:sym typeface="Arial"/>
              </a:rPr>
              <a:t>Qiu et al. NetSMF: Network embedding as sparse matrix factorization. In </a:t>
            </a:r>
            <a:r>
              <a:rPr lang="en-US" sz="1200" b="1" kern="0" dirty="0">
                <a:solidFill>
                  <a:srgbClr val="000000"/>
                </a:solidFill>
                <a:latin typeface="Times New Roman" charset="0"/>
                <a:ea typeface="Times New Roman" charset="0"/>
                <a:cs typeface="Times New Roman" charset="0"/>
                <a:sym typeface="Arial"/>
              </a:rPr>
              <a:t>WWW 2019</a:t>
            </a:r>
          </a:p>
        </p:txBody>
      </p:sp>
      <p:grpSp>
        <p:nvGrpSpPr>
          <p:cNvPr id="9" name="Group 8">
            <a:extLst>
              <a:ext uri="{FF2B5EF4-FFF2-40B4-BE49-F238E27FC236}">
                <a16:creationId xmlns:a16="http://schemas.microsoft.com/office/drawing/2014/main" id="{F0F560D4-9886-4188-9EC8-E364990E5218}"/>
              </a:ext>
            </a:extLst>
          </p:cNvPr>
          <p:cNvGrpSpPr/>
          <p:nvPr/>
        </p:nvGrpSpPr>
        <p:grpSpPr>
          <a:xfrm>
            <a:off x="6324600" y="4880660"/>
            <a:ext cx="4938405" cy="937499"/>
            <a:chOff x="5473184" y="2948701"/>
            <a:chExt cx="4938405" cy="937499"/>
          </a:xfrm>
        </p:grpSpPr>
        <p:pic>
          <p:nvPicPr>
            <p:cNvPr id="10" name="Picture 9">
              <a:extLst>
                <a:ext uri="{FF2B5EF4-FFF2-40B4-BE49-F238E27FC236}">
                  <a16:creationId xmlns:a16="http://schemas.microsoft.com/office/drawing/2014/main" id="{1850AC0B-1C1A-429C-9792-96C8E43B6C73}"/>
                </a:ext>
              </a:extLst>
            </p:cNvPr>
            <p:cNvPicPr>
              <a:picLocks noChangeAspect="1"/>
            </p:cNvPicPr>
            <p:nvPr/>
          </p:nvPicPr>
          <p:blipFill>
            <a:blip r:embed="rId3"/>
            <a:stretch>
              <a:fillRect/>
            </a:stretch>
          </p:blipFill>
          <p:spPr>
            <a:xfrm>
              <a:off x="6105525" y="2948701"/>
              <a:ext cx="4306064" cy="93749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0481E7D-DDE9-4FFB-A1DF-FD72956764EA}"/>
                    </a:ext>
                  </a:extLst>
                </p:cNvPr>
                <p:cNvSpPr txBox="1"/>
                <p:nvPr/>
              </p:nvSpPr>
              <p:spPr>
                <a:xfrm>
                  <a:off x="5473184" y="3159241"/>
                  <a:ext cx="670440" cy="430887"/>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800" b="1" i="1" kern="0">
                            <a:solidFill>
                              <a:srgbClr val="000000"/>
                            </a:solidFill>
                            <a:latin typeface="Cambria Math" panose="02040503050406030204" pitchFamily="18" charset="0"/>
                            <a:sym typeface="Arial"/>
                          </a:rPr>
                          <m:t>𝑺</m:t>
                        </m:r>
                        <m:r>
                          <a:rPr lang="en-US" sz="2800" b="1" i="1" kern="0">
                            <a:solidFill>
                              <a:srgbClr val="000000"/>
                            </a:solidFill>
                            <a:latin typeface="Cambria Math" panose="02040503050406030204" pitchFamily="18" charset="0"/>
                            <a:sym typeface="Arial"/>
                          </a:rPr>
                          <m:t>=</m:t>
                        </m:r>
                      </m:oMath>
                    </m:oMathPara>
                  </a14:m>
                  <a:endParaRPr lang="en-US" sz="2800" b="1" kern="0" dirty="0">
                    <a:solidFill>
                      <a:srgbClr val="000000"/>
                    </a:solidFill>
                    <a:latin typeface="Arial"/>
                    <a:cs typeface="Arial"/>
                    <a:sym typeface="Arial"/>
                  </a:endParaRPr>
                </a:p>
              </p:txBody>
            </p:sp>
          </mc:Choice>
          <mc:Fallback xmlns="">
            <p:sp>
              <p:nvSpPr>
                <p:cNvPr id="11" name="TextBox 10">
                  <a:extLst>
                    <a:ext uri="{FF2B5EF4-FFF2-40B4-BE49-F238E27FC236}">
                      <a16:creationId xmlns:a16="http://schemas.microsoft.com/office/drawing/2014/main" id="{80481E7D-DDE9-4FFB-A1DF-FD72956764EA}"/>
                    </a:ext>
                  </a:extLst>
                </p:cNvPr>
                <p:cNvSpPr txBox="1">
                  <a:spLocks noRot="1" noChangeAspect="1" noMove="1" noResize="1" noEditPoints="1" noAdjustHandles="1" noChangeArrowheads="1" noChangeShapeType="1" noTextEdit="1"/>
                </p:cNvSpPr>
                <p:nvPr/>
              </p:nvSpPr>
              <p:spPr>
                <a:xfrm>
                  <a:off x="5473184" y="3159241"/>
                  <a:ext cx="670440" cy="430887"/>
                </a:xfrm>
                <a:prstGeom prst="rect">
                  <a:avLst/>
                </a:prstGeom>
                <a:blipFill>
                  <a:blip r:embed="rId4"/>
                  <a:stretch>
                    <a:fillRect l="-9259" r="-1852" b="-5714"/>
                  </a:stretch>
                </a:blipFill>
              </p:spPr>
              <p:txBody>
                <a:bodyPr/>
                <a:lstStyle/>
                <a:p>
                  <a:r>
                    <a:rPr lang="en-US">
                      <a:noFill/>
                    </a:rPr>
                    <a:t> </a:t>
                  </a:r>
                </a:p>
              </p:txBody>
            </p:sp>
          </mc:Fallback>
        </mc:AlternateContent>
      </p:grpSp>
    </p:spTree>
    <p:extLst>
      <p:ext uri="{BB962C8B-B14F-4D97-AF65-F5344CB8AC3E}">
        <p14:creationId xmlns:p14="http://schemas.microsoft.com/office/powerpoint/2010/main" val="204493707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415600" y="85367"/>
            <a:ext cx="11360800" cy="763600"/>
          </a:xfrm>
          <a:prstGeom prst="rect">
            <a:avLst/>
          </a:prstGeom>
          <a:noFill/>
          <a:ln>
            <a:noFill/>
          </a:ln>
        </p:spPr>
        <p:txBody>
          <a:bodyPr spcFirstLastPara="1" vert="horz" wrap="square" lIns="91440" tIns="45720" rIns="91440" bIns="45720" rtlCol="0" anchor="ctr" anchorCtr="0">
            <a:normAutofit/>
          </a:bodyPr>
          <a:lstStyle/>
          <a:p>
            <a:pPr defTabSz="914377">
              <a:lnSpc>
                <a:spcPct val="90000"/>
              </a:lnSpc>
              <a:spcBef>
                <a:spcPct val="0"/>
              </a:spcBef>
              <a:buClrTx/>
            </a:pPr>
            <a:r>
              <a:rPr lang="en-US" sz="3200" kern="1200" dirty="0">
                <a:solidFill>
                  <a:schemeClr val="tx1"/>
                </a:solidFill>
                <a:ea typeface="微软雅黑" panose="020B0503020204020204" pitchFamily="34" charset="-122"/>
              </a:rPr>
              <a:t>Connecting NE with graph neural networks</a:t>
            </a:r>
            <a:endParaRPr sz="3200" b="1" kern="1200" dirty="0">
              <a:solidFill>
                <a:schemeClr val="tx1"/>
              </a:solidFill>
              <a:latin typeface="+mj-lt"/>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29" name="Rounded Rectangle 5">
                <a:extLst>
                  <a:ext uri="{FF2B5EF4-FFF2-40B4-BE49-F238E27FC236}">
                    <a16:creationId xmlns:a16="http://schemas.microsoft.com/office/drawing/2014/main" id="{A48FCE47-66F2-4A3D-995D-42260239DE58}"/>
                  </a:ext>
                </a:extLst>
              </p:cNvPr>
              <p:cNvSpPr/>
              <p:nvPr/>
            </p:nvSpPr>
            <p:spPr>
              <a:xfrm>
                <a:off x="683097" y="2269512"/>
                <a:ext cx="1837551" cy="2063224"/>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2133" kern="0" dirty="0">
                    <a:solidFill>
                      <a:srgbClr val="000000"/>
                    </a:solidFill>
                    <a:latin typeface="Helvetica Neue" charset="0"/>
                    <a:ea typeface="Helvetica Neue" charset="0"/>
                    <a:cs typeface="Helvetica Neue" charset="0"/>
                    <a:sym typeface="Arial"/>
                  </a:rPr>
                  <a:t>Input: </a:t>
                </a:r>
              </a:p>
              <a:p>
                <a:pPr algn="ctr" defTabSz="1100562">
                  <a:buClr>
                    <a:srgbClr val="000000"/>
                  </a:buClr>
                </a:pPr>
                <a:endParaRPr lang="en-US" sz="1333" kern="0" dirty="0">
                  <a:solidFill>
                    <a:srgbClr val="000000"/>
                  </a:solidFill>
                  <a:latin typeface="Helvetica Neue" charset="0"/>
                  <a:ea typeface="Helvetica Neue" charset="0"/>
                  <a:cs typeface="Helvetica Neue" charset="0"/>
                  <a:sym typeface="Arial"/>
                </a:endParaRPr>
              </a:p>
              <a:p>
                <a:pPr algn="ctr" defTabSz="1100562">
                  <a:buClr>
                    <a:srgbClr val="000000"/>
                  </a:buClr>
                </a:pPr>
                <a:r>
                  <a:rPr lang="en-US" sz="1600" kern="0" dirty="0">
                    <a:solidFill>
                      <a:srgbClr val="000000"/>
                    </a:solidFill>
                    <a:latin typeface="Helvetica Neue" charset="0"/>
                    <a:ea typeface="Helvetica Neue" charset="0"/>
                    <a:cs typeface="Helvetica Neue" charset="0"/>
                    <a:sym typeface="Arial"/>
                  </a:rPr>
                  <a:t>Adjacency Matrix</a:t>
                </a:r>
              </a:p>
              <a:p>
                <a:pPr algn="ctr" defTabSz="1100562">
                  <a:buClr>
                    <a:srgbClr val="000000"/>
                  </a:buClr>
                </a:pPr>
                <a14:m>
                  <m:oMathPara xmlns:m="http://schemas.openxmlformats.org/officeDocument/2006/math">
                    <m:oMathParaPr>
                      <m:jc m:val="centerGroup"/>
                    </m:oMathParaPr>
                    <m:oMath xmlns:m="http://schemas.openxmlformats.org/officeDocument/2006/math">
                      <m:r>
                        <a:rPr lang="en-US" sz="2400" b="1" i="1" kern="0" dirty="0">
                          <a:solidFill>
                            <a:srgbClr val="000000"/>
                          </a:solidFill>
                          <a:latin typeface="Cambria Math" panose="02040503050406030204" pitchFamily="18" charset="0"/>
                          <a:ea typeface="Helvetica Neue" charset="0"/>
                          <a:cs typeface="Helvetica Neue" charset="0"/>
                          <a:sym typeface="Arial"/>
                        </a:rPr>
                        <m:t>𝑨</m:t>
                      </m:r>
                    </m:oMath>
                  </m:oMathPara>
                </a14:m>
                <a:endParaRPr lang="en-US" sz="2400" b="1" kern="0" dirty="0">
                  <a:solidFill>
                    <a:srgbClr val="000000"/>
                  </a:solidFill>
                  <a:latin typeface="Helvetica Neue" charset="0"/>
                  <a:ea typeface="Helvetica Neue" charset="0"/>
                  <a:cs typeface="Helvetica Neue" charset="0"/>
                  <a:sym typeface="Arial"/>
                </a:endParaRPr>
              </a:p>
            </p:txBody>
          </p:sp>
        </mc:Choice>
        <mc:Fallback xmlns="">
          <p:sp>
            <p:nvSpPr>
              <p:cNvPr id="29" name="Rounded Rectangle 5">
                <a:extLst>
                  <a:ext uri="{FF2B5EF4-FFF2-40B4-BE49-F238E27FC236}">
                    <a16:creationId xmlns:a16="http://schemas.microsoft.com/office/drawing/2014/main" id="{A48FCE47-66F2-4A3D-995D-42260239DE58}"/>
                  </a:ext>
                </a:extLst>
              </p:cNvPr>
              <p:cNvSpPr>
                <a:spLocks noRot="1" noChangeAspect="1" noMove="1" noResize="1" noEditPoints="1" noAdjustHandles="1" noChangeArrowheads="1" noChangeShapeType="1" noTextEdit="1"/>
              </p:cNvSpPr>
              <p:nvPr/>
            </p:nvSpPr>
            <p:spPr>
              <a:xfrm>
                <a:off x="683097" y="2269512"/>
                <a:ext cx="1837551" cy="2063224"/>
              </a:xfrm>
              <a:prstGeom prst="roundRect">
                <a:avLst>
                  <a:gd name="adj" fmla="val 0"/>
                </a:avLst>
              </a:prstGeom>
              <a:blipFill>
                <a:blip r:embed="rId3"/>
                <a:stretch>
                  <a:fillRect/>
                </a:stretch>
              </a:blipFill>
              <a:ln w="19050">
                <a:solidFill>
                  <a:schemeClr val="tx1"/>
                </a:solidFill>
              </a:ln>
            </p:spPr>
            <p:txBody>
              <a:bodyPr/>
              <a:lstStyle/>
              <a:p>
                <a:r>
                  <a:rPr lang="en-US">
                    <a:noFill/>
                  </a:rPr>
                  <a:t> </a:t>
                </a:r>
              </a:p>
            </p:txBody>
          </p:sp>
        </mc:Fallback>
      </mc:AlternateContent>
      <p:sp>
        <p:nvSpPr>
          <p:cNvPr id="30" name="Rounded Rectangle 5">
            <a:extLst>
              <a:ext uri="{FF2B5EF4-FFF2-40B4-BE49-F238E27FC236}">
                <a16:creationId xmlns:a16="http://schemas.microsoft.com/office/drawing/2014/main" id="{F6834810-8E8C-4A5B-B009-BDA270543267}"/>
              </a:ext>
            </a:extLst>
          </p:cNvPr>
          <p:cNvSpPr/>
          <p:nvPr/>
        </p:nvSpPr>
        <p:spPr>
          <a:xfrm>
            <a:off x="3776493" y="1649860"/>
            <a:ext cx="2006060" cy="436835"/>
          </a:xfrm>
          <a:prstGeom prst="roundRect">
            <a:avLst>
              <a:gd name="adj" fmla="val 9498"/>
            </a:avLst>
          </a:prstGeom>
          <a:solidFill>
            <a:srgbClr val="FF0000">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1867" kern="0" dirty="0">
                <a:solidFill>
                  <a:srgbClr val="000000"/>
                </a:solidFill>
                <a:latin typeface="Helvetica Neue" charset="0"/>
                <a:ea typeface="Helvetica Neue" charset="0"/>
                <a:cs typeface="Helvetica Neue" charset="0"/>
                <a:sym typeface="Arial"/>
              </a:rPr>
              <a:t>Random Walk</a:t>
            </a:r>
          </a:p>
        </p:txBody>
      </p:sp>
      <p:sp>
        <p:nvSpPr>
          <p:cNvPr id="31" name="Rounded Rectangle 5">
            <a:extLst>
              <a:ext uri="{FF2B5EF4-FFF2-40B4-BE49-F238E27FC236}">
                <a16:creationId xmlns:a16="http://schemas.microsoft.com/office/drawing/2014/main" id="{C5DE51B4-4084-4747-978A-3582722BBCDF}"/>
              </a:ext>
            </a:extLst>
          </p:cNvPr>
          <p:cNvSpPr/>
          <p:nvPr/>
        </p:nvSpPr>
        <p:spPr>
          <a:xfrm>
            <a:off x="6722558" y="1645884"/>
            <a:ext cx="2006060" cy="436835"/>
          </a:xfrm>
          <a:prstGeom prst="roundRect">
            <a:avLst>
              <a:gd name="adj" fmla="val 9498"/>
            </a:avLst>
          </a:prstGeom>
          <a:solidFill>
            <a:srgbClr val="FF0000">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1867" kern="0" dirty="0">
                <a:solidFill>
                  <a:srgbClr val="000000"/>
                </a:solidFill>
                <a:latin typeface="Helvetica Neue" charset="0"/>
                <a:ea typeface="Helvetica Neue" charset="0"/>
                <a:cs typeface="Helvetica Neue" charset="0"/>
                <a:sym typeface="Arial"/>
              </a:rPr>
              <a:t>Skip Gram</a:t>
            </a:r>
          </a:p>
        </p:txBody>
      </p:sp>
      <mc:AlternateContent xmlns:mc="http://schemas.openxmlformats.org/markup-compatibility/2006" xmlns:a14="http://schemas.microsoft.com/office/drawing/2010/main">
        <mc:Choice Requires="a14">
          <p:sp>
            <p:nvSpPr>
              <p:cNvPr id="32" name="Rounded Rectangle 5">
                <a:extLst>
                  <a:ext uri="{FF2B5EF4-FFF2-40B4-BE49-F238E27FC236}">
                    <a16:creationId xmlns:a16="http://schemas.microsoft.com/office/drawing/2014/main" id="{7BACF644-16F8-4191-ABDC-2A014AFE16CB}"/>
                  </a:ext>
                </a:extLst>
              </p:cNvPr>
              <p:cNvSpPr/>
              <p:nvPr/>
            </p:nvSpPr>
            <p:spPr>
              <a:xfrm>
                <a:off x="3776493" y="3137063"/>
                <a:ext cx="2006060" cy="591827"/>
              </a:xfrm>
              <a:prstGeom prst="roundRect">
                <a:avLst>
                  <a:gd name="adj" fmla="val 9498"/>
                </a:avLst>
              </a:prstGeom>
              <a:solidFill>
                <a:srgbClr val="0070C0">
                  <a:alpha val="16078"/>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14:m>
                  <m:oMathPara xmlns:m="http://schemas.openxmlformats.org/officeDocument/2006/math">
                    <m:oMathParaPr>
                      <m:jc m:val="centerGroup"/>
                    </m:oMathParaPr>
                    <m:oMath xmlns:m="http://schemas.openxmlformats.org/officeDocument/2006/math">
                      <m:r>
                        <a:rPr lang="en-US" sz="2400" b="1" i="1" kern="0" dirty="0">
                          <a:solidFill>
                            <a:srgbClr val="000000"/>
                          </a:solidFill>
                          <a:latin typeface="Cambria Math" panose="02040503050406030204" pitchFamily="18" charset="0"/>
                          <a:ea typeface="Helvetica Neue" charset="0"/>
                          <a:cs typeface="Helvetica Neue" charset="0"/>
                          <a:sym typeface="Arial"/>
                        </a:rPr>
                        <m:t>𝑺</m:t>
                      </m:r>
                      <m:r>
                        <a:rPr lang="en-US" sz="2400" i="1" kern="0" dirty="0">
                          <a:solidFill>
                            <a:srgbClr val="000000"/>
                          </a:solidFill>
                          <a:latin typeface="Cambria Math" panose="02040503050406030204" pitchFamily="18" charset="0"/>
                          <a:ea typeface="Helvetica Neue" charset="0"/>
                          <a:cs typeface="Helvetica Neue" charset="0"/>
                          <a:sym typeface="Arial"/>
                        </a:rPr>
                        <m:t>=</m:t>
                      </m:r>
                      <m:r>
                        <a:rPr lang="en-US" sz="2400" i="1" kern="0" dirty="0">
                          <a:solidFill>
                            <a:srgbClr val="000000"/>
                          </a:solidFill>
                          <a:latin typeface="Cambria Math" panose="02040503050406030204" pitchFamily="18" charset="0"/>
                          <a:ea typeface="Helvetica Neue" charset="0"/>
                          <a:cs typeface="Helvetica Neue" charset="0"/>
                          <a:sym typeface="Arial"/>
                        </a:rPr>
                        <m:t>𝑓</m:t>
                      </m:r>
                      <m:r>
                        <a:rPr lang="en-US" sz="2400" i="1" kern="0" dirty="0">
                          <a:solidFill>
                            <a:srgbClr val="000000"/>
                          </a:solidFill>
                          <a:latin typeface="Cambria Math" panose="02040503050406030204" pitchFamily="18" charset="0"/>
                          <a:ea typeface="Helvetica Neue" charset="0"/>
                          <a:cs typeface="Helvetica Neue" charset="0"/>
                          <a:sym typeface="Arial"/>
                        </a:rPr>
                        <m:t>(</m:t>
                      </m:r>
                      <m:r>
                        <a:rPr lang="en-US" sz="2400" b="1" i="1" kern="0" dirty="0">
                          <a:solidFill>
                            <a:srgbClr val="000000"/>
                          </a:solidFill>
                          <a:latin typeface="Cambria Math" panose="02040503050406030204" pitchFamily="18" charset="0"/>
                          <a:ea typeface="Helvetica Neue" charset="0"/>
                          <a:cs typeface="Helvetica Neue" charset="0"/>
                          <a:sym typeface="Arial"/>
                        </a:rPr>
                        <m:t>𝑨</m:t>
                      </m:r>
                      <m:r>
                        <a:rPr lang="en-US" sz="2400" i="1" kern="0" dirty="0">
                          <a:solidFill>
                            <a:srgbClr val="000000"/>
                          </a:solidFill>
                          <a:latin typeface="Cambria Math" panose="02040503050406030204" pitchFamily="18" charset="0"/>
                          <a:ea typeface="Helvetica Neue" charset="0"/>
                          <a:cs typeface="Helvetica Neue" charset="0"/>
                          <a:sym typeface="Arial"/>
                        </a:rPr>
                        <m:t>)</m:t>
                      </m:r>
                    </m:oMath>
                  </m:oMathPara>
                </a14:m>
                <a:endParaRPr lang="en-US" sz="2133" kern="0" dirty="0">
                  <a:solidFill>
                    <a:srgbClr val="000000"/>
                  </a:solidFill>
                  <a:latin typeface="Helvetica Neue" charset="0"/>
                  <a:ea typeface="Helvetica Neue" charset="0"/>
                  <a:cs typeface="Helvetica Neue" charset="0"/>
                  <a:sym typeface="Arial"/>
                </a:endParaRPr>
              </a:p>
            </p:txBody>
          </p:sp>
        </mc:Choice>
        <mc:Fallback xmlns="">
          <p:sp>
            <p:nvSpPr>
              <p:cNvPr id="32" name="Rounded Rectangle 5">
                <a:extLst>
                  <a:ext uri="{FF2B5EF4-FFF2-40B4-BE49-F238E27FC236}">
                    <a16:creationId xmlns:a16="http://schemas.microsoft.com/office/drawing/2014/main" id="{7BACF644-16F8-4191-ABDC-2A014AFE16CB}"/>
                  </a:ext>
                </a:extLst>
              </p:cNvPr>
              <p:cNvSpPr>
                <a:spLocks noRot="1" noChangeAspect="1" noMove="1" noResize="1" noEditPoints="1" noAdjustHandles="1" noChangeArrowheads="1" noChangeShapeType="1" noTextEdit="1"/>
              </p:cNvSpPr>
              <p:nvPr/>
            </p:nvSpPr>
            <p:spPr>
              <a:xfrm>
                <a:off x="3776493" y="3137063"/>
                <a:ext cx="2006060" cy="591827"/>
              </a:xfrm>
              <a:prstGeom prst="roundRect">
                <a:avLst>
                  <a:gd name="adj" fmla="val 9498"/>
                </a:avLst>
              </a:prstGeom>
              <a:blipFill>
                <a:blip r:embed="rId4"/>
                <a:stretch>
                  <a:fillRect/>
                </a:stretch>
              </a:blipFill>
              <a:ln w="19050">
                <a:solidFill>
                  <a:schemeClr val="tx1"/>
                </a:solidFill>
              </a:ln>
            </p:spPr>
            <p:txBody>
              <a:bodyPr/>
              <a:lstStyle/>
              <a:p>
                <a:r>
                  <a:rPr lang="en-US">
                    <a:noFill/>
                  </a:rPr>
                  <a:t> </a:t>
                </a:r>
              </a:p>
            </p:txBody>
          </p:sp>
        </mc:Fallback>
      </mc:AlternateContent>
      <p:sp>
        <p:nvSpPr>
          <p:cNvPr id="33" name="Rounded Rectangle 5">
            <a:extLst>
              <a:ext uri="{FF2B5EF4-FFF2-40B4-BE49-F238E27FC236}">
                <a16:creationId xmlns:a16="http://schemas.microsoft.com/office/drawing/2014/main" id="{5AB94FB3-0DD9-4C39-9B0E-7F758343EA6F}"/>
              </a:ext>
            </a:extLst>
          </p:cNvPr>
          <p:cNvSpPr/>
          <p:nvPr/>
        </p:nvSpPr>
        <p:spPr>
          <a:xfrm>
            <a:off x="6722558" y="3133087"/>
            <a:ext cx="2006060" cy="591827"/>
          </a:xfrm>
          <a:prstGeom prst="roundRect">
            <a:avLst>
              <a:gd name="adj" fmla="val 9498"/>
            </a:avLst>
          </a:prstGeom>
          <a:solidFill>
            <a:srgbClr val="0070C0">
              <a:alpha val="16078"/>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1467" kern="0" dirty="0">
                <a:solidFill>
                  <a:srgbClr val="000000"/>
                </a:solidFill>
                <a:latin typeface="Helvetica Neue" charset="0"/>
                <a:ea typeface="Helvetica Neue" charset="0"/>
                <a:cs typeface="Helvetica Neue" charset="0"/>
                <a:sym typeface="Arial"/>
              </a:rPr>
              <a:t>Matrix Factorization</a:t>
            </a:r>
          </a:p>
        </p:txBody>
      </p:sp>
      <mc:AlternateContent xmlns:mc="http://schemas.openxmlformats.org/markup-compatibility/2006" xmlns:a14="http://schemas.microsoft.com/office/drawing/2010/main">
        <mc:Choice Requires="a14">
          <p:sp>
            <p:nvSpPr>
              <p:cNvPr id="34" name="Rounded Rectangle 5">
                <a:extLst>
                  <a:ext uri="{FF2B5EF4-FFF2-40B4-BE49-F238E27FC236}">
                    <a16:creationId xmlns:a16="http://schemas.microsoft.com/office/drawing/2014/main" id="{569EFCA3-7A68-44FB-A363-5FCA77E89E37}"/>
                  </a:ext>
                </a:extLst>
              </p:cNvPr>
              <p:cNvSpPr/>
              <p:nvPr/>
            </p:nvSpPr>
            <p:spPr>
              <a:xfrm>
                <a:off x="10088327" y="2435045"/>
                <a:ext cx="1206747" cy="1978975"/>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2133" kern="0" dirty="0">
                    <a:solidFill>
                      <a:srgbClr val="000000"/>
                    </a:solidFill>
                    <a:latin typeface="Helvetica Neue" charset="0"/>
                    <a:ea typeface="Helvetica Neue" charset="0"/>
                    <a:cs typeface="Helvetica Neue" charset="0"/>
                    <a:sym typeface="Arial"/>
                  </a:rPr>
                  <a:t>Output: </a:t>
                </a:r>
              </a:p>
              <a:p>
                <a:pPr algn="ctr" defTabSz="1100562">
                  <a:buClr>
                    <a:srgbClr val="000000"/>
                  </a:buClr>
                </a:pPr>
                <a:endParaRPr lang="en-US" sz="1333" kern="0" dirty="0">
                  <a:solidFill>
                    <a:srgbClr val="000000"/>
                  </a:solidFill>
                  <a:latin typeface="Helvetica Neue" charset="0"/>
                  <a:ea typeface="Helvetica Neue" charset="0"/>
                  <a:cs typeface="Helvetica Neue" charset="0"/>
                  <a:sym typeface="Arial"/>
                </a:endParaRPr>
              </a:p>
              <a:p>
                <a:pPr algn="ctr" defTabSz="1100562">
                  <a:buClr>
                    <a:srgbClr val="000000"/>
                  </a:buClr>
                </a:pPr>
                <a:r>
                  <a:rPr lang="en-US" sz="1600" kern="0" dirty="0">
                    <a:solidFill>
                      <a:srgbClr val="000000"/>
                    </a:solidFill>
                    <a:latin typeface="Helvetica Neue" charset="0"/>
                    <a:ea typeface="Helvetica Neue" charset="0"/>
                    <a:cs typeface="Helvetica Neue" charset="0"/>
                    <a:sym typeface="Arial"/>
                  </a:rPr>
                  <a:t>Vectors</a:t>
                </a:r>
              </a:p>
              <a:p>
                <a:pPr algn="ctr" defTabSz="1100562">
                  <a:buClr>
                    <a:srgbClr val="000000"/>
                  </a:buClr>
                </a:pPr>
                <a14:m>
                  <m:oMathPara xmlns:m="http://schemas.openxmlformats.org/officeDocument/2006/math">
                    <m:oMathParaPr>
                      <m:jc m:val="centerGroup"/>
                    </m:oMathParaPr>
                    <m:oMath xmlns:m="http://schemas.openxmlformats.org/officeDocument/2006/math">
                      <m:r>
                        <a:rPr lang="en-US" sz="2400" b="1" i="1" kern="0" dirty="0">
                          <a:solidFill>
                            <a:srgbClr val="000000"/>
                          </a:solidFill>
                          <a:latin typeface="Cambria Math" panose="02040503050406030204" pitchFamily="18" charset="0"/>
                          <a:ea typeface="Helvetica Neue" charset="0"/>
                          <a:cs typeface="Helvetica Neue" charset="0"/>
                          <a:sym typeface="Arial"/>
                        </a:rPr>
                        <m:t>𝒁</m:t>
                      </m:r>
                    </m:oMath>
                  </m:oMathPara>
                </a14:m>
                <a:endParaRPr lang="en-US" sz="2400" b="1" kern="0" dirty="0">
                  <a:solidFill>
                    <a:srgbClr val="000000"/>
                  </a:solidFill>
                  <a:latin typeface="Helvetica Neue" charset="0"/>
                  <a:ea typeface="Helvetica Neue" charset="0"/>
                  <a:cs typeface="Helvetica Neue" charset="0"/>
                  <a:sym typeface="Arial"/>
                </a:endParaRPr>
              </a:p>
            </p:txBody>
          </p:sp>
        </mc:Choice>
        <mc:Fallback xmlns="">
          <p:sp>
            <p:nvSpPr>
              <p:cNvPr id="34" name="Rounded Rectangle 5">
                <a:extLst>
                  <a:ext uri="{FF2B5EF4-FFF2-40B4-BE49-F238E27FC236}">
                    <a16:creationId xmlns:a16="http://schemas.microsoft.com/office/drawing/2014/main" id="{569EFCA3-7A68-44FB-A363-5FCA77E89E37}"/>
                  </a:ext>
                </a:extLst>
              </p:cNvPr>
              <p:cNvSpPr>
                <a:spLocks noRot="1" noChangeAspect="1" noMove="1" noResize="1" noEditPoints="1" noAdjustHandles="1" noChangeArrowheads="1" noChangeShapeType="1" noTextEdit="1"/>
              </p:cNvSpPr>
              <p:nvPr/>
            </p:nvSpPr>
            <p:spPr>
              <a:xfrm>
                <a:off x="10088327" y="2435045"/>
                <a:ext cx="1206747" cy="1978975"/>
              </a:xfrm>
              <a:prstGeom prst="roundRect">
                <a:avLst>
                  <a:gd name="adj" fmla="val 0"/>
                </a:avLst>
              </a:prstGeom>
              <a:blipFill>
                <a:blip r:embed="rId5"/>
                <a:stretch>
                  <a:fillRect r="-7143"/>
                </a:stretch>
              </a:blipFill>
              <a:ln w="19050">
                <a:solidFill>
                  <a:schemeClr val="tx1"/>
                </a:solidFill>
              </a:ln>
            </p:spPr>
            <p:txBody>
              <a:bodyPr/>
              <a:lstStyle/>
              <a:p>
                <a:r>
                  <a:rPr lang="en-US">
                    <a:noFill/>
                  </a:rPr>
                  <a:t> </a:t>
                </a:r>
              </a:p>
            </p:txBody>
          </p:sp>
        </mc:Fallback>
      </mc:AlternateContent>
      <p:sp>
        <p:nvSpPr>
          <p:cNvPr id="35" name="Right Arrow 4">
            <a:extLst>
              <a:ext uri="{FF2B5EF4-FFF2-40B4-BE49-F238E27FC236}">
                <a16:creationId xmlns:a16="http://schemas.microsoft.com/office/drawing/2014/main" id="{1B6F6286-0223-4876-8A08-9B5EF17DAC74}"/>
              </a:ext>
            </a:extLst>
          </p:cNvPr>
          <p:cNvSpPr/>
          <p:nvPr/>
        </p:nvSpPr>
        <p:spPr>
          <a:xfrm>
            <a:off x="6123000" y="3301701"/>
            <a:ext cx="254675" cy="245665"/>
          </a:xfrm>
          <a:prstGeom prst="rightArrow">
            <a:avLst/>
          </a:prstGeom>
          <a:solidFill>
            <a:srgbClr val="0070C0">
              <a:alpha val="16078"/>
            </a:srgbClr>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333" kern="0">
              <a:ln>
                <a:solidFill>
                  <a:srgbClr val="0C2340"/>
                </a:solidFill>
              </a:ln>
              <a:solidFill>
                <a:srgbClr val="0C2340"/>
              </a:solidFill>
              <a:latin typeface="Arial"/>
              <a:sym typeface="Arial"/>
            </a:endParaRPr>
          </a:p>
        </p:txBody>
      </p:sp>
      <p:sp>
        <p:nvSpPr>
          <p:cNvPr id="36" name="Right Arrow 4">
            <a:extLst>
              <a:ext uri="{FF2B5EF4-FFF2-40B4-BE49-F238E27FC236}">
                <a16:creationId xmlns:a16="http://schemas.microsoft.com/office/drawing/2014/main" id="{D0E0FC14-B396-46E8-B3B3-CA4E3FAFA9E3}"/>
              </a:ext>
            </a:extLst>
          </p:cNvPr>
          <p:cNvSpPr/>
          <p:nvPr/>
        </p:nvSpPr>
        <p:spPr>
          <a:xfrm>
            <a:off x="6122996" y="1739485"/>
            <a:ext cx="254675" cy="253952"/>
          </a:xfrm>
          <a:prstGeom prst="rightArrow">
            <a:avLst/>
          </a:prstGeom>
          <a:solidFill>
            <a:srgbClr val="FF0000">
              <a:alpha val="14902"/>
            </a:srgbClr>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333" kern="0">
              <a:ln>
                <a:solidFill>
                  <a:srgbClr val="0C2340"/>
                </a:solidFill>
              </a:ln>
              <a:solidFill>
                <a:srgbClr val="000000"/>
              </a:solidFill>
              <a:latin typeface="Arial"/>
              <a:sym typeface="Arial"/>
            </a:endParaRPr>
          </a:p>
        </p:txBody>
      </p:sp>
      <p:sp>
        <p:nvSpPr>
          <p:cNvPr id="43" name="Rounded Rectangle 5">
            <a:extLst>
              <a:ext uri="{FF2B5EF4-FFF2-40B4-BE49-F238E27FC236}">
                <a16:creationId xmlns:a16="http://schemas.microsoft.com/office/drawing/2014/main" id="{05E37FA6-FCD0-4D75-B5F2-A67FF71C418A}"/>
              </a:ext>
            </a:extLst>
          </p:cNvPr>
          <p:cNvSpPr/>
          <p:nvPr/>
        </p:nvSpPr>
        <p:spPr>
          <a:xfrm>
            <a:off x="3755053" y="4531157"/>
            <a:ext cx="2002623" cy="541167"/>
          </a:xfrm>
          <a:prstGeom prst="roundRect">
            <a:avLst>
              <a:gd name="adj" fmla="val 9498"/>
            </a:avLst>
          </a:prstGeom>
          <a:solidFill>
            <a:srgbClr val="7030A0">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r>
              <a:rPr lang="en-US" sz="1467" kern="0" dirty="0">
                <a:solidFill>
                  <a:srgbClr val="000000"/>
                </a:solidFill>
                <a:latin typeface="Helvetica Neue" charset="0"/>
                <a:ea typeface="Helvetica Neue" charset="0"/>
                <a:cs typeface="Helvetica Neue" charset="0"/>
                <a:sym typeface="Arial"/>
              </a:rPr>
              <a:t>(sparse) Matrix Factorization</a:t>
            </a:r>
          </a:p>
        </p:txBody>
      </p:sp>
      <mc:AlternateContent xmlns:mc="http://schemas.openxmlformats.org/markup-compatibility/2006" xmlns:a14="http://schemas.microsoft.com/office/drawing/2010/main">
        <mc:Choice Requires="a14">
          <p:sp>
            <p:nvSpPr>
              <p:cNvPr id="44" name="Rounded Rectangle 5">
                <a:extLst>
                  <a:ext uri="{FF2B5EF4-FFF2-40B4-BE49-F238E27FC236}">
                    <a16:creationId xmlns:a16="http://schemas.microsoft.com/office/drawing/2014/main" id="{E99327DC-8D50-4E74-99C8-F0D6C2E0767C}"/>
                  </a:ext>
                </a:extLst>
              </p:cNvPr>
              <p:cNvSpPr/>
              <p:nvPr/>
            </p:nvSpPr>
            <p:spPr>
              <a:xfrm>
                <a:off x="6722558" y="4527181"/>
                <a:ext cx="2002623" cy="541167"/>
              </a:xfrm>
              <a:prstGeom prst="roundRect">
                <a:avLst>
                  <a:gd name="adj" fmla="val 9498"/>
                </a:avLst>
              </a:prstGeom>
              <a:solidFill>
                <a:srgbClr val="7030A0">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14:m>
                  <m:oMathPara xmlns:m="http://schemas.openxmlformats.org/officeDocument/2006/math">
                    <m:oMathParaPr>
                      <m:jc m:val="centerGroup"/>
                    </m:oMathParaPr>
                    <m:oMath xmlns:m="http://schemas.openxmlformats.org/officeDocument/2006/math">
                      <m:r>
                        <a:rPr lang="en-US" sz="2400" b="1" i="1" kern="0" dirty="0">
                          <a:solidFill>
                            <a:srgbClr val="000000"/>
                          </a:solidFill>
                          <a:latin typeface="Cambria Math" panose="02040503050406030204" pitchFamily="18" charset="0"/>
                          <a:ea typeface="Helvetica Neue" charset="0"/>
                          <a:cs typeface="Helvetica Neue" charset="0"/>
                          <a:sym typeface="Arial"/>
                        </a:rPr>
                        <m:t>𝒁</m:t>
                      </m:r>
                      <m:r>
                        <a:rPr lang="en-US" sz="2400" i="1" kern="0" dirty="0">
                          <a:solidFill>
                            <a:srgbClr val="000000"/>
                          </a:solidFill>
                          <a:latin typeface="Cambria Math" panose="02040503050406030204" pitchFamily="18" charset="0"/>
                          <a:ea typeface="Helvetica Neue" charset="0"/>
                          <a:cs typeface="Helvetica Neue" charset="0"/>
                          <a:sym typeface="Arial"/>
                        </a:rPr>
                        <m:t>=</m:t>
                      </m:r>
                      <m:r>
                        <a:rPr lang="en-US" sz="2400" i="1" kern="0" dirty="0">
                          <a:solidFill>
                            <a:srgbClr val="000000"/>
                          </a:solidFill>
                          <a:latin typeface="Cambria Math" panose="02040503050406030204" pitchFamily="18" charset="0"/>
                          <a:ea typeface="Helvetica Neue" charset="0"/>
                          <a:cs typeface="Helvetica Neue" charset="0"/>
                          <a:sym typeface="Arial"/>
                        </a:rPr>
                        <m:t>𝑓</m:t>
                      </m:r>
                      <m:r>
                        <a:rPr lang="en-US" sz="2400" i="1" kern="0" dirty="0">
                          <a:solidFill>
                            <a:srgbClr val="000000"/>
                          </a:solidFill>
                          <a:latin typeface="Cambria Math" panose="02040503050406030204" pitchFamily="18" charset="0"/>
                          <a:ea typeface="Helvetica Neue" charset="0"/>
                          <a:cs typeface="Helvetica Neue" charset="0"/>
                          <a:sym typeface="Arial"/>
                        </a:rPr>
                        <m:t>(</m:t>
                      </m:r>
                      <m:r>
                        <a:rPr lang="en-US" sz="2400" b="1" i="1" kern="0" dirty="0">
                          <a:solidFill>
                            <a:srgbClr val="000000"/>
                          </a:solidFill>
                          <a:latin typeface="Cambria Math" panose="02040503050406030204" pitchFamily="18" charset="0"/>
                          <a:ea typeface="Helvetica Neue" charset="0"/>
                          <a:cs typeface="Helvetica Neue" charset="0"/>
                          <a:sym typeface="Arial"/>
                        </a:rPr>
                        <m:t>𝒁</m:t>
                      </m:r>
                      <m:r>
                        <a:rPr lang="en-US" sz="2400" b="1" i="1" kern="0" dirty="0">
                          <a:solidFill>
                            <a:srgbClr val="000000"/>
                          </a:solidFill>
                          <a:latin typeface="Cambria Math" panose="02040503050406030204" pitchFamily="18" charset="0"/>
                          <a:ea typeface="Helvetica Neue" charset="0"/>
                          <a:cs typeface="Helvetica Neue" charset="0"/>
                          <a:sym typeface="Arial"/>
                        </a:rPr>
                        <m:t>′</m:t>
                      </m:r>
                      <m:r>
                        <a:rPr lang="en-US" sz="2400" i="1" kern="0" dirty="0">
                          <a:solidFill>
                            <a:srgbClr val="000000"/>
                          </a:solidFill>
                          <a:latin typeface="Cambria Math" panose="02040503050406030204" pitchFamily="18" charset="0"/>
                          <a:ea typeface="Helvetica Neue" charset="0"/>
                          <a:cs typeface="Helvetica Neue" charset="0"/>
                          <a:sym typeface="Arial"/>
                        </a:rPr>
                        <m:t>)</m:t>
                      </m:r>
                    </m:oMath>
                  </m:oMathPara>
                </a14:m>
                <a:endParaRPr lang="en-US" sz="2133" kern="0" dirty="0">
                  <a:solidFill>
                    <a:srgbClr val="000000"/>
                  </a:solidFill>
                  <a:latin typeface="Helvetica Neue" charset="0"/>
                  <a:ea typeface="Helvetica Neue" charset="0"/>
                  <a:cs typeface="Helvetica Neue" charset="0"/>
                  <a:sym typeface="Arial"/>
                </a:endParaRPr>
              </a:p>
            </p:txBody>
          </p:sp>
        </mc:Choice>
        <mc:Fallback xmlns="">
          <p:sp>
            <p:nvSpPr>
              <p:cNvPr id="44" name="Rounded Rectangle 5">
                <a:extLst>
                  <a:ext uri="{FF2B5EF4-FFF2-40B4-BE49-F238E27FC236}">
                    <a16:creationId xmlns:a16="http://schemas.microsoft.com/office/drawing/2014/main" id="{E99327DC-8D50-4E74-99C8-F0D6C2E0767C}"/>
                  </a:ext>
                </a:extLst>
              </p:cNvPr>
              <p:cNvSpPr>
                <a:spLocks noRot="1" noChangeAspect="1" noMove="1" noResize="1" noEditPoints="1" noAdjustHandles="1" noChangeArrowheads="1" noChangeShapeType="1" noTextEdit="1"/>
              </p:cNvSpPr>
              <p:nvPr/>
            </p:nvSpPr>
            <p:spPr>
              <a:xfrm>
                <a:off x="6722558" y="4527181"/>
                <a:ext cx="2002623" cy="541167"/>
              </a:xfrm>
              <a:prstGeom prst="roundRect">
                <a:avLst>
                  <a:gd name="adj" fmla="val 9498"/>
                </a:avLst>
              </a:prstGeom>
              <a:blipFill>
                <a:blip r:embed="rId6"/>
                <a:stretch>
                  <a:fillRect b="-4348"/>
                </a:stretch>
              </a:blipFill>
              <a:ln w="19050">
                <a:solidFill>
                  <a:schemeClr val="tx1"/>
                </a:solidFill>
              </a:ln>
            </p:spPr>
            <p:txBody>
              <a:bodyPr/>
              <a:lstStyle/>
              <a:p>
                <a:r>
                  <a:rPr lang="en-US">
                    <a:noFill/>
                  </a:rPr>
                  <a:t> </a:t>
                </a:r>
              </a:p>
            </p:txBody>
          </p:sp>
        </mc:Fallback>
      </mc:AlternateContent>
      <p:sp>
        <p:nvSpPr>
          <p:cNvPr id="45" name="Right Arrow 4">
            <a:extLst>
              <a:ext uri="{FF2B5EF4-FFF2-40B4-BE49-F238E27FC236}">
                <a16:creationId xmlns:a16="http://schemas.microsoft.com/office/drawing/2014/main" id="{BC63EBBD-F847-4D87-AAE3-B63519731853}"/>
              </a:ext>
            </a:extLst>
          </p:cNvPr>
          <p:cNvSpPr/>
          <p:nvPr/>
        </p:nvSpPr>
        <p:spPr>
          <a:xfrm>
            <a:off x="6097927" y="4662998"/>
            <a:ext cx="254675" cy="245665"/>
          </a:xfrm>
          <a:prstGeom prst="rightArrow">
            <a:avLst/>
          </a:prstGeom>
          <a:solidFill>
            <a:srgbClr val="7030A0">
              <a:alpha val="14902"/>
            </a:srgbClr>
          </a:solid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333" kern="0">
              <a:ln>
                <a:solidFill>
                  <a:srgbClr val="0C2340"/>
                </a:solidFill>
              </a:ln>
              <a:solidFill>
                <a:srgbClr val="0C2340"/>
              </a:solidFill>
              <a:latin typeface="Arial"/>
              <a:sym typeface="Arial"/>
            </a:endParaRPr>
          </a:p>
        </p:txBody>
      </p:sp>
      <p:sp>
        <p:nvSpPr>
          <p:cNvPr id="47" name="Equals 46">
            <a:extLst>
              <a:ext uri="{FF2B5EF4-FFF2-40B4-BE49-F238E27FC236}">
                <a16:creationId xmlns:a16="http://schemas.microsoft.com/office/drawing/2014/main" id="{38DEE854-3AF3-4E38-BD61-FE8B1441C57E}"/>
              </a:ext>
            </a:extLst>
          </p:cNvPr>
          <p:cNvSpPr/>
          <p:nvPr/>
        </p:nvSpPr>
        <p:spPr>
          <a:xfrm rot="5400000">
            <a:off x="5869664" y="2425010"/>
            <a:ext cx="711200" cy="445117"/>
          </a:xfrm>
          <a:prstGeom prst="mathEqual">
            <a:avLst>
              <a:gd name="adj1" fmla="val 24244"/>
              <a:gd name="adj2" fmla="val 117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solidFill>
                <a:srgbClr val="000000"/>
              </a:solidFill>
              <a:latin typeface="Arial"/>
              <a:sym typeface="Arial"/>
            </a:endParaRPr>
          </a:p>
        </p:txBody>
      </p:sp>
      <p:sp>
        <p:nvSpPr>
          <p:cNvPr id="50" name="Right Arrow 4">
            <a:extLst>
              <a:ext uri="{FF2B5EF4-FFF2-40B4-BE49-F238E27FC236}">
                <a16:creationId xmlns:a16="http://schemas.microsoft.com/office/drawing/2014/main" id="{7DA70E05-E7D4-406F-A0A9-F92143A51931}"/>
              </a:ext>
            </a:extLst>
          </p:cNvPr>
          <p:cNvSpPr/>
          <p:nvPr/>
        </p:nvSpPr>
        <p:spPr>
          <a:xfrm>
            <a:off x="9368475" y="3307541"/>
            <a:ext cx="242693" cy="276417"/>
          </a:xfrm>
          <a:prstGeom prst="rightArrow">
            <a:avLst/>
          </a:prstGeom>
          <a:no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ln>
                <a:solidFill>
                  <a:srgbClr val="0C2340"/>
                </a:solidFill>
              </a:ln>
              <a:solidFill>
                <a:srgbClr val="0C2340"/>
              </a:solidFill>
              <a:latin typeface="Arial"/>
              <a:sym typeface="Arial"/>
            </a:endParaRPr>
          </a:p>
        </p:txBody>
      </p:sp>
      <mc:AlternateContent xmlns:mc="http://schemas.openxmlformats.org/markup-compatibility/2006" xmlns:a14="http://schemas.microsoft.com/office/drawing/2010/main">
        <mc:Choice Requires="a14">
          <p:sp>
            <p:nvSpPr>
              <p:cNvPr id="52" name="Rounded Rectangle 5">
                <a:extLst>
                  <a:ext uri="{FF2B5EF4-FFF2-40B4-BE49-F238E27FC236}">
                    <a16:creationId xmlns:a16="http://schemas.microsoft.com/office/drawing/2014/main" id="{6F426134-CC54-4171-BD17-5D7E6B7A211F}"/>
                  </a:ext>
                </a:extLst>
              </p:cNvPr>
              <p:cNvSpPr/>
              <p:nvPr/>
            </p:nvSpPr>
            <p:spPr>
              <a:xfrm>
                <a:off x="5110480" y="5904803"/>
                <a:ext cx="2915920" cy="436835"/>
              </a:xfrm>
              <a:prstGeom prst="roundRect">
                <a:avLst>
                  <a:gd name="adj" fmla="val 9498"/>
                </a:avLst>
              </a:prstGeom>
              <a:solidFill>
                <a:srgbClr val="00A642">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0562">
                  <a:buClr>
                    <a:srgbClr val="000000"/>
                  </a:buClr>
                </a:pPr>
                <a14:m>
                  <m:oMathPara xmlns:m="http://schemas.openxmlformats.org/officeDocument/2006/math">
                    <m:oMathParaPr>
                      <m:jc m:val="centerGroup"/>
                    </m:oMathParaPr>
                    <m:oMath xmlns:m="http://schemas.openxmlformats.org/officeDocument/2006/math">
                      <m:r>
                        <a:rPr lang="en-US" sz="2133" b="1" i="1" kern="0" dirty="0">
                          <a:solidFill>
                            <a:srgbClr val="000000"/>
                          </a:solidFill>
                          <a:latin typeface="Cambria Math" panose="02040503050406030204" pitchFamily="18" charset="0"/>
                          <a:ea typeface="Helvetica Neue" charset="0"/>
                          <a:cs typeface="Helvetica Neue" charset="0"/>
                          <a:sym typeface="Arial"/>
                        </a:rPr>
                        <m:t>𝒉</m:t>
                      </m:r>
                      <m:r>
                        <a:rPr lang="en-US" sz="2133" i="1" kern="0" dirty="0">
                          <a:solidFill>
                            <a:srgbClr val="000000"/>
                          </a:solidFill>
                          <a:latin typeface="Cambria Math" panose="02040503050406030204" pitchFamily="18" charset="0"/>
                          <a:ea typeface="Helvetica Neue" charset="0"/>
                          <a:cs typeface="Helvetica Neue" charset="0"/>
                          <a:sym typeface="Arial"/>
                        </a:rPr>
                        <m:t>=</m:t>
                      </m:r>
                      <m:r>
                        <a:rPr lang="en-US" sz="2133" i="1" kern="0" dirty="0">
                          <a:solidFill>
                            <a:srgbClr val="000000"/>
                          </a:solidFill>
                          <a:latin typeface="Cambria Math" panose="02040503050406030204" pitchFamily="18" charset="0"/>
                          <a:ea typeface="Helvetica Neue" charset="0"/>
                          <a:cs typeface="Helvetica Neue" charset="0"/>
                          <a:sym typeface="Arial"/>
                        </a:rPr>
                        <m:t>𝑓</m:t>
                      </m:r>
                      <m:r>
                        <a:rPr lang="en-US" sz="2133" i="1" kern="0" dirty="0">
                          <a:solidFill>
                            <a:srgbClr val="000000"/>
                          </a:solidFill>
                          <a:latin typeface="Cambria Math" panose="02040503050406030204" pitchFamily="18" charset="0"/>
                          <a:ea typeface="Helvetica Neue" charset="0"/>
                          <a:cs typeface="Helvetica Neue" charset="0"/>
                          <a:sym typeface="Arial"/>
                        </a:rPr>
                        <m:t>(</m:t>
                      </m:r>
                      <m:r>
                        <a:rPr lang="en-US" sz="2133" b="1" i="1" kern="0" dirty="0">
                          <a:solidFill>
                            <a:srgbClr val="000000"/>
                          </a:solidFill>
                          <a:latin typeface="Cambria Math" panose="02040503050406030204" pitchFamily="18" charset="0"/>
                          <a:ea typeface="Helvetica Neue" charset="0"/>
                          <a:cs typeface="Helvetica Neue" charset="0"/>
                          <a:sym typeface="Arial"/>
                        </a:rPr>
                        <m:t>𝑨𝒉</m:t>
                      </m:r>
                      <m:r>
                        <a:rPr lang="en-US" sz="2133" b="1" i="1" kern="0" dirty="0">
                          <a:solidFill>
                            <a:srgbClr val="000000"/>
                          </a:solidFill>
                          <a:latin typeface="Cambria Math" panose="02040503050406030204" pitchFamily="18" charset="0"/>
                          <a:ea typeface="Helvetica Neue" charset="0"/>
                          <a:cs typeface="Helvetica Neue" charset="0"/>
                          <a:sym typeface="Arial"/>
                        </a:rPr>
                        <m:t>′</m:t>
                      </m:r>
                      <m:r>
                        <a:rPr lang="en-US" sz="2133" i="1" kern="0" dirty="0">
                          <a:solidFill>
                            <a:srgbClr val="000000"/>
                          </a:solidFill>
                          <a:latin typeface="Cambria Math" panose="02040503050406030204" pitchFamily="18" charset="0"/>
                          <a:ea typeface="Helvetica Neue" charset="0"/>
                          <a:cs typeface="Helvetica Neue" charset="0"/>
                          <a:sym typeface="Arial"/>
                        </a:rPr>
                        <m:t>)</m:t>
                      </m:r>
                    </m:oMath>
                  </m:oMathPara>
                </a14:m>
                <a:endParaRPr lang="en-US" sz="1867" kern="0" dirty="0">
                  <a:solidFill>
                    <a:srgbClr val="000000"/>
                  </a:solidFill>
                  <a:latin typeface="Helvetica Neue" charset="0"/>
                  <a:ea typeface="Helvetica Neue" charset="0"/>
                  <a:cs typeface="Helvetica Neue" charset="0"/>
                  <a:sym typeface="Arial"/>
                </a:endParaRPr>
              </a:p>
            </p:txBody>
          </p:sp>
        </mc:Choice>
        <mc:Fallback xmlns="">
          <p:sp>
            <p:nvSpPr>
              <p:cNvPr id="52" name="Rounded Rectangle 5">
                <a:extLst>
                  <a:ext uri="{FF2B5EF4-FFF2-40B4-BE49-F238E27FC236}">
                    <a16:creationId xmlns:a16="http://schemas.microsoft.com/office/drawing/2014/main" id="{6F426134-CC54-4171-BD17-5D7E6B7A211F}"/>
                  </a:ext>
                </a:extLst>
              </p:cNvPr>
              <p:cNvSpPr>
                <a:spLocks noRot="1" noChangeAspect="1" noMove="1" noResize="1" noEditPoints="1" noAdjustHandles="1" noChangeArrowheads="1" noChangeShapeType="1" noTextEdit="1"/>
              </p:cNvSpPr>
              <p:nvPr/>
            </p:nvSpPr>
            <p:spPr>
              <a:xfrm>
                <a:off x="5110480" y="5904803"/>
                <a:ext cx="2915920" cy="436835"/>
              </a:xfrm>
              <a:prstGeom prst="roundRect">
                <a:avLst>
                  <a:gd name="adj" fmla="val 9498"/>
                </a:avLst>
              </a:prstGeom>
              <a:blipFill>
                <a:blip r:embed="rId7"/>
                <a:stretch>
                  <a:fillRect b="-13514"/>
                </a:stretch>
              </a:blipFill>
              <a:ln w="19050">
                <a:solidFill>
                  <a:schemeClr val="tx1"/>
                </a:solidFill>
              </a:ln>
            </p:spPr>
            <p:txBody>
              <a:bodyPr/>
              <a:lstStyle/>
              <a:p>
                <a:r>
                  <a:rPr lang="en-US">
                    <a:noFill/>
                  </a:rPr>
                  <a:t> </a:t>
                </a:r>
              </a:p>
            </p:txBody>
          </p:sp>
        </mc:Fallback>
      </mc:AlternateContent>
      <p:sp>
        <p:nvSpPr>
          <p:cNvPr id="54" name="Arrow: Circular 53">
            <a:extLst>
              <a:ext uri="{FF2B5EF4-FFF2-40B4-BE49-F238E27FC236}">
                <a16:creationId xmlns:a16="http://schemas.microsoft.com/office/drawing/2014/main" id="{DC97890A-FAAB-4C4A-B820-9A4DA8F7BB7B}"/>
              </a:ext>
            </a:extLst>
          </p:cNvPr>
          <p:cNvSpPr/>
          <p:nvPr/>
        </p:nvSpPr>
        <p:spPr>
          <a:xfrm rot="16845889">
            <a:off x="4479436" y="5568627"/>
            <a:ext cx="916280" cy="1546020"/>
          </a:xfrm>
          <a:prstGeom prst="circularArrow">
            <a:avLst>
              <a:gd name="adj1" fmla="val 8977"/>
              <a:gd name="adj2" fmla="val 951740"/>
              <a:gd name="adj3" fmla="val 20211348"/>
              <a:gd name="adj4" fmla="val 5398998"/>
              <a:gd name="adj5" fmla="val 12500"/>
            </a:avLst>
          </a:prstGeom>
          <a:solidFill>
            <a:srgbClr val="D9F2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000000"/>
              </a:solidFill>
              <a:latin typeface="Arial"/>
              <a:sym typeface="Arial"/>
            </a:endParaRPr>
          </a:p>
        </p:txBody>
      </p:sp>
      <p:sp>
        <p:nvSpPr>
          <p:cNvPr id="20" name="Right Arrow 4">
            <a:extLst>
              <a:ext uri="{FF2B5EF4-FFF2-40B4-BE49-F238E27FC236}">
                <a16:creationId xmlns:a16="http://schemas.microsoft.com/office/drawing/2014/main" id="{9A9648F0-77F3-4CA5-9A1E-2E0515971B22}"/>
              </a:ext>
            </a:extLst>
          </p:cNvPr>
          <p:cNvSpPr/>
          <p:nvPr/>
        </p:nvSpPr>
        <p:spPr>
          <a:xfrm>
            <a:off x="2997806" y="3301125"/>
            <a:ext cx="242693" cy="276417"/>
          </a:xfrm>
          <a:prstGeom prst="rightArrow">
            <a:avLst/>
          </a:prstGeom>
          <a:noFill/>
          <a:ln>
            <a:solidFill>
              <a:srgbClr val="0C23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67" kern="0">
              <a:ln>
                <a:solidFill>
                  <a:srgbClr val="0C2340"/>
                </a:solidFill>
              </a:ln>
              <a:solidFill>
                <a:srgbClr val="0C2340"/>
              </a:solidFill>
              <a:latin typeface="Arial"/>
              <a:sym typeface="Arial"/>
            </a:endParaRPr>
          </a:p>
        </p:txBody>
      </p:sp>
    </p:spTree>
    <p:extLst>
      <p:ext uri="{BB962C8B-B14F-4D97-AF65-F5344CB8AC3E}">
        <p14:creationId xmlns:p14="http://schemas.microsoft.com/office/powerpoint/2010/main" val="3976156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x-none"/>
              <a:t>GCN</a:t>
            </a:r>
          </a:p>
        </p:txBody>
      </p:sp>
      <p:sp>
        <p:nvSpPr>
          <p:cNvPr id="58370" name="Content Placeholder 2"/>
          <p:cNvSpPr>
            <a:spLocks noGrp="1"/>
          </p:cNvSpPr>
          <p:nvPr>
            <p:ph idx="1"/>
          </p:nvPr>
        </p:nvSpPr>
        <p:spPr/>
        <p:txBody>
          <a:bodyPr/>
          <a:lstStyle/>
          <a:p>
            <a:r>
              <a:rPr lang="zh-CN" altLang="en-US" sz="2800" dirty="0"/>
              <a:t>  </a:t>
            </a:r>
            <a:endParaRPr lang="en-US" altLang="x-none" sz="2800" dirty="0"/>
          </a:p>
        </p:txBody>
      </p:sp>
      <p:pic>
        <p:nvPicPr>
          <p:cNvPr id="58371" name="内容占位符 3"/>
          <p:cNvPicPr>
            <a:picLocks noChangeAspect="1"/>
          </p:cNvPicPr>
          <p:nvPr/>
        </p:nvPicPr>
        <p:blipFill>
          <a:blip r:embed="rId2">
            <a:extLst>
              <a:ext uri="{28A0092B-C50C-407E-A947-70E740481C1C}">
                <a14:useLocalDpi xmlns:a14="http://schemas.microsoft.com/office/drawing/2010/main" val="0"/>
              </a:ext>
            </a:extLst>
          </a:blip>
          <a:srcRect l="37831" t="28288" r="597" b="12752"/>
          <a:stretch>
            <a:fillRect/>
          </a:stretch>
        </p:blipFill>
        <p:spPr bwMode="auto">
          <a:xfrm>
            <a:off x="1416052" y="3803650"/>
            <a:ext cx="9363075" cy="243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B26177D5-1D2A-3541-AA2F-AAB9348F7676}"/>
              </a:ext>
            </a:extLst>
          </p:cNvPr>
          <p:cNvSpPr txBox="1">
            <a:spLocks/>
          </p:cNvSpPr>
          <p:nvPr/>
        </p:nvSpPr>
        <p:spPr>
          <a:xfrm>
            <a:off x="653216" y="1432568"/>
            <a:ext cx="11538785" cy="6572251"/>
          </a:xfrm>
        </p:spPr>
        <p:txBody>
          <a:bodyPr/>
          <a:lstStyle>
            <a:defPPr marR="0" lvl="0" algn="l" rtl="0">
              <a:lnSpc>
                <a:spcPct val="100000"/>
              </a:lnSpc>
              <a:spcBef>
                <a:spcPts val="0"/>
              </a:spcBef>
              <a:spcAft>
                <a:spcPts val="0"/>
              </a:spcAft>
            </a:defPPr>
            <a:lvl1pPr marL="320040" marR="0" lvl="0" indent="-22860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L="596900" marR="0" lvl="1"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31502" indent="-609585" defTabSz="1219170">
              <a:buFont typeface="Arial" panose="020B0604020202020204" pitchFamily="34" charset="0"/>
              <a:buChar char="•"/>
            </a:pPr>
            <a:r>
              <a:rPr lang="en-US" altLang="x-none" sz="2667" kern="0"/>
              <a:t>GCNs can be considered as a simplification of the traditional graph spectral methods</a:t>
            </a:r>
          </a:p>
          <a:p>
            <a:pPr marL="731502" indent="-609585" defTabSz="1219170">
              <a:buFont typeface="Arial" panose="020B0604020202020204" pitchFamily="34" charset="0"/>
              <a:buChar char="•"/>
            </a:pPr>
            <a:r>
              <a:rPr lang="en-US" altLang="x-none" sz="2667" kern="0"/>
              <a:t>The common strategy is to model a node’s neighborhood as the receptive field and then apply the </a:t>
            </a:r>
            <a:r>
              <a:rPr lang="en-US" altLang="x-none" sz="2667" i="1" kern="0">
                <a:solidFill>
                  <a:srgbClr val="C00000"/>
                </a:solidFill>
              </a:rPr>
              <a:t>graph convolution</a:t>
            </a:r>
            <a:r>
              <a:rPr lang="en-US" altLang="x-none" sz="2667" kern="0"/>
              <a:t> operation</a:t>
            </a:r>
            <a:endParaRPr lang="en-US" altLang="x-none" sz="2667" kern="0" dirty="0"/>
          </a:p>
        </p:txBody>
      </p:sp>
    </p:spTree>
    <p:extLst>
      <p:ext uri="{BB962C8B-B14F-4D97-AF65-F5344CB8AC3E}">
        <p14:creationId xmlns:p14="http://schemas.microsoft.com/office/powerpoint/2010/main" val="41204585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F0CA-6CA1-42BD-B56A-4BF34D3DA826}"/>
              </a:ext>
            </a:extLst>
          </p:cNvPr>
          <p:cNvSpPr>
            <a:spLocks noGrp="1"/>
          </p:cNvSpPr>
          <p:nvPr>
            <p:ph type="title"/>
          </p:nvPr>
        </p:nvSpPr>
        <p:spPr/>
        <p:txBody>
          <a:bodyPr/>
          <a:lstStyle/>
          <a:p>
            <a:r>
              <a:rPr lang="en-US" dirty="0"/>
              <a:t>Graph neural networks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7D29009-B9E5-4E44-BD41-CDD478677B15}"/>
                  </a:ext>
                </a:extLst>
              </p:cNvPr>
              <p:cNvSpPr>
                <a:spLocks noGrp="1"/>
              </p:cNvSpPr>
              <p:nvPr>
                <p:ph idx="1"/>
              </p:nvPr>
            </p:nvSpPr>
            <p:spPr>
              <a:xfrm>
                <a:off x="431802" y="1196975"/>
                <a:ext cx="11607799" cy="4929188"/>
              </a:xfrm>
            </p:spPr>
            <p:txBody>
              <a:bodyPr/>
              <a:lstStyle/>
              <a:p>
                <a:pPr marL="579106" indent="-457189">
                  <a:buSzPct val="100000"/>
                  <a:buFont typeface="Arial" panose="020B0604020202020204" pitchFamily="34" charset="0"/>
                  <a:buChar char="•"/>
                </a:pPr>
                <a:r>
                  <a:rPr lang="en-US" altLang="zh-CN" dirty="0"/>
                  <a:t>Input:</a:t>
                </a:r>
                <a:r>
                  <a:rPr lang="zh-CN" altLang="en-US" dirty="0"/>
                  <a:t> </a:t>
                </a:r>
                <a:r>
                  <a:rPr lang="en-US" altLang="zh-CN" dirty="0"/>
                  <a:t>an undirected weighted</a:t>
                </a:r>
                <a:r>
                  <a:rPr lang="zh-CN" altLang="en-US" dirty="0"/>
                  <a:t> </a:t>
                </a:r>
                <a:r>
                  <a:rPr lang="en-US" altLang="zh-CN" dirty="0"/>
                  <a:t>network</a:t>
                </a:r>
                <a:r>
                  <a:rPr lang="zh-CN" altLang="en-US" dirty="0"/>
                  <a:t> </a:t>
                </a:r>
                <a14:m>
                  <m:oMath xmlns:m="http://schemas.openxmlformats.org/officeDocument/2006/math">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 </m:t>
                    </m:r>
                    <m:r>
                      <a:rPr lang="en-US" altLang="zh-CN" i="1">
                        <a:latin typeface="Cambria Math" panose="02040503050406030204" pitchFamily="18" charset="0"/>
                      </a:rPr>
                      <m:t>𝐸</m:t>
                    </m:r>
                    <m:r>
                      <a:rPr lang="en-US" altLang="zh-CN" i="1">
                        <a:latin typeface="Cambria Math" panose="02040503050406030204" pitchFamily="18" charset="0"/>
                      </a:rPr>
                      <m:t>)</m:t>
                    </m:r>
                  </m:oMath>
                </a14:m>
                <a:r>
                  <a:rPr lang="zh-CN" altLang="en-US" sz="2000" dirty="0"/>
                  <a:t> </a:t>
                </a:r>
                <a:r>
                  <a:rPr lang="en-US" altLang="zh-CN" sz="2000" dirty="0"/>
                  <a:t>with </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𝑉</m:t>
                        </m:r>
                      </m:e>
                    </m:d>
                    <m:r>
                      <a:rPr lang="en-US" altLang="zh-CN" sz="2000" i="1">
                        <a:latin typeface="Cambria Math" panose="02040503050406030204" pitchFamily="18" charset="0"/>
                      </a:rPr>
                      <m:t>=</m:t>
                    </m:r>
                    <m:r>
                      <a:rPr lang="en-US" altLang="zh-CN" sz="2000" i="1">
                        <a:latin typeface="Cambria Math" panose="02040503050406030204" pitchFamily="18" charset="0"/>
                      </a:rPr>
                      <m:t>𝑛</m:t>
                    </m:r>
                  </m:oMath>
                </a14:m>
                <a:r>
                  <a:rPr lang="zh-CN" altLang="en-US" sz="2000" dirty="0"/>
                  <a:t> </a:t>
                </a:r>
                <a:r>
                  <a:rPr lang="en-US" altLang="zh-CN" sz="2000" dirty="0"/>
                  <a:t>&amp; </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𝐸</m:t>
                        </m:r>
                      </m:e>
                    </m:d>
                    <m:r>
                      <a:rPr lang="en-US" altLang="zh-CN" sz="2000">
                        <a:latin typeface="Cambria Math" panose="02040503050406030204" pitchFamily="18" charset="0"/>
                      </a:rPr>
                      <m:t>=</m:t>
                    </m:r>
                    <m:r>
                      <m:rPr>
                        <m:sty m:val="p"/>
                      </m:rPr>
                      <a:rPr lang="en-US" altLang="zh-CN" sz="2000">
                        <a:latin typeface="Cambria Math" panose="02040503050406030204" pitchFamily="18" charset="0"/>
                      </a:rPr>
                      <m:t>m</m:t>
                    </m:r>
                  </m:oMath>
                </a14:m>
                <a:endParaRPr lang="en-US" altLang="zh-CN" sz="2000" dirty="0"/>
              </a:p>
              <a:p>
                <a:pPr marL="1176837" lvl="1" indent="-380990">
                  <a:buSzPct val="100000"/>
                  <a:buFont typeface="Arial" panose="020B0604020202020204" pitchFamily="34" charset="0"/>
                  <a:buChar char="•"/>
                </a:pPr>
                <a:r>
                  <a:rPr lang="en-US" altLang="zh-CN" sz="2000" dirty="0"/>
                  <a:t>Adjacency matrix </a:t>
                </a:r>
                <a14:m>
                  <m:oMath xmlns:m="http://schemas.openxmlformats.org/officeDocument/2006/math">
                    <m:r>
                      <a:rPr lang="en-US" altLang="zh-CN" sz="2000" b="1" i="1">
                        <a:latin typeface="Cambria Math" panose="02040503050406030204" pitchFamily="18" charset="0"/>
                      </a:rPr>
                      <m:t>𝑨</m:t>
                    </m:r>
                    <m:r>
                      <a:rPr lang="en-US" altLang="zh-CN" sz="2000" i="1">
                        <a:latin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ℝ</m:t>
                        </m:r>
                      </m:e>
                      <m:sub>
                        <m:r>
                          <a:rPr lang="en-US" altLang="zh-CN" sz="2000" i="1">
                            <a:latin typeface="Cambria Math" panose="02040503050406030204" pitchFamily="18" charset="0"/>
                            <a:ea typeface="Cambria Math" panose="02040503050406030204" pitchFamily="18" charset="0"/>
                          </a:rPr>
                          <m:t>+</m:t>
                        </m:r>
                      </m:sub>
                      <m:sup>
                        <m:r>
                          <a:rPr lang="en-US" altLang="zh-CN" sz="2000" i="1">
                            <a:latin typeface="Cambria Math" panose="02040503050406030204" pitchFamily="18" charset="0"/>
                            <a:ea typeface="Cambria Math" panose="02040503050406030204" pitchFamily="18" charset="0"/>
                          </a:rPr>
                          <m:t>𝑛</m:t>
                        </m:r>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n</m:t>
                        </m:r>
                      </m:sup>
                    </m:sSubSup>
                  </m:oMath>
                </a14:m>
                <a:endParaRPr lang="en-US" altLang="zh-CN" sz="2000" dirty="0"/>
              </a:p>
              <a:p>
                <a:pPr marL="1206413" lvl="2" indent="-380990">
                  <a:buSzPct val="100000"/>
                  <a:buFont typeface="Arial" panose="020B0604020202020204" pitchFamily="34" charset="0"/>
                  <a:buChar char="•"/>
                </a:pPr>
                <a:endParaRPr lang="en-US" altLang="zh-CN" sz="1800" dirty="0"/>
              </a:p>
              <a:p>
                <a:pPr marL="1206413" lvl="2" indent="-380990">
                  <a:buSzPct val="100000"/>
                  <a:buFont typeface="Arial" panose="020B0604020202020204" pitchFamily="34" charset="0"/>
                  <a:buChar char="•"/>
                </a:pP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 </m:t>
                        </m:r>
                      </m:sub>
                    </m:sSub>
                    <m:r>
                      <a:rPr lang="en-US" altLang="zh-CN" sz="1800" i="1">
                        <a:latin typeface="Cambria Math" panose="02040503050406030204" pitchFamily="18" charset="0"/>
                      </a:rPr>
                      <m:t>= </m:t>
                    </m:r>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sub>
                            </m:sSub>
                            <m:r>
                              <a:rPr lang="en-US" altLang="zh-CN" sz="1800" i="1">
                                <a:latin typeface="Cambria Math" panose="02040503050406030204" pitchFamily="18" charset="0"/>
                              </a:rPr>
                              <m:t>&gt;0  </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 </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𝐸</m:t>
                            </m:r>
                          </m:e>
                          <m:e>
                            <m:r>
                              <a:rPr lang="en-US" altLang="zh-CN" sz="1800" i="1">
                                <a:latin typeface="Cambria Math" panose="02040503050406030204" pitchFamily="18" charset="0"/>
                              </a:rPr>
                              <m:t>0              </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𝐸</m:t>
                            </m:r>
                          </m:e>
                        </m:eqArr>
                      </m:e>
                    </m:d>
                  </m:oMath>
                </a14:m>
                <a:endParaRPr lang="en-US" altLang="zh-CN" sz="1800" dirty="0"/>
              </a:p>
              <a:p>
                <a:pPr marL="1054016" lvl="2" indent="-228594">
                  <a:buSzPct val="100000"/>
                  <a:buFont typeface="Arial" panose="020B0604020202020204" pitchFamily="34" charset="0"/>
                  <a:buChar char="•"/>
                </a:pPr>
                <a:endParaRPr lang="en-US" altLang="zh-CN" sz="1600" dirty="0"/>
              </a:p>
              <a:p>
                <a:pPr marL="1176837" lvl="1" indent="-380990">
                  <a:buSzPct val="100000"/>
                  <a:buFont typeface="Arial" panose="020B0604020202020204" pitchFamily="34" charset="0"/>
                  <a:buChar char="•"/>
                </a:pPr>
                <a:r>
                  <a:rPr lang="en-US" altLang="zh-CN" sz="2000" dirty="0"/>
                  <a:t>Degree matrix </a:t>
                </a:r>
                <a14:m>
                  <m:oMath xmlns:m="http://schemas.openxmlformats.org/officeDocument/2006/math">
                    <m:r>
                      <a:rPr lang="en-US" altLang="zh-CN" sz="2000" b="1" i="1">
                        <a:latin typeface="Cambria Math" panose="02040503050406030204" pitchFamily="18" charset="0"/>
                      </a:rPr>
                      <m:t>𝑫</m:t>
                    </m:r>
                    <m:r>
                      <a:rPr lang="en-US" altLang="zh-CN" sz="2000" i="1">
                        <a:latin typeface="Cambria Math" panose="02040503050406030204" pitchFamily="18" charset="0"/>
                      </a:rPr>
                      <m:t>=</m:t>
                    </m:r>
                    <m:r>
                      <a:rPr lang="en-US" altLang="zh-CN" sz="2000" i="1">
                        <a:latin typeface="Cambria Math" panose="02040503050406030204" pitchFamily="18" charset="0"/>
                      </a:rPr>
                      <m:t>𝑑𝑖𝑎𝑔</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oMath>
                </a14:m>
                <a:r>
                  <a:rPr lang="en-US" altLang="zh-CN" sz="2000" dirty="0"/>
                  <a:t> </a:t>
                </a:r>
              </a:p>
              <a:p>
                <a:pPr marL="1176837" lvl="1" indent="-380990">
                  <a:buSzPct val="100000"/>
                  <a:buFont typeface="Arial" panose="020B0604020202020204" pitchFamily="34" charset="0"/>
                  <a:buChar char="•"/>
                </a:pPr>
                <a:endParaRPr lang="en-US" altLang="zh-CN" sz="2000" dirty="0"/>
              </a:p>
              <a:p>
                <a:pPr marL="1176837" lvl="1" indent="-380990">
                  <a:buSzPct val="100000"/>
                  <a:buFont typeface="Arial" panose="020B0604020202020204" pitchFamily="34" charset="0"/>
                  <a:buChar char="•"/>
                </a:pPr>
                <a:r>
                  <a:rPr lang="en-US" altLang="zh-CN" sz="2000" dirty="0"/>
                  <a:t>Node feature matrix </a:t>
                </a:r>
                <a14:m>
                  <m:oMath xmlns:m="http://schemas.openxmlformats.org/officeDocument/2006/math">
                    <m:r>
                      <a:rPr lang="en-US" altLang="zh-CN" sz="2000" b="1" i="1">
                        <a:solidFill>
                          <a:srgbClr val="FF0000"/>
                        </a:solidFill>
                        <a:latin typeface="Cambria Math" panose="02040503050406030204" pitchFamily="18" charset="0"/>
                      </a:rPr>
                      <m:t>𝑿</m:t>
                    </m:r>
                    <m:r>
                      <a:rPr lang="en-US" altLang="zh-CN" sz="2000" i="1">
                        <a:latin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ℝ</m:t>
                        </m:r>
                      </m:e>
                      <m:sup>
                        <m:r>
                          <a:rPr lang="en-US" altLang="zh-CN" sz="2000" i="1">
                            <a:latin typeface="Cambria Math" panose="02040503050406030204" pitchFamily="18" charset="0"/>
                            <a:ea typeface="Cambria Math" panose="02040503050406030204" pitchFamily="18" charset="0"/>
                          </a:rPr>
                          <m:t>𝑛</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𝑞</m:t>
                        </m:r>
                      </m:sup>
                    </m:sSup>
                  </m:oMath>
                </a14:m>
                <a:endParaRPr lang="en-US" altLang="zh-CN" sz="2000" dirty="0"/>
              </a:p>
              <a:p>
                <a:pPr marL="380990" lvl="1" indent="-380990">
                  <a:spcBef>
                    <a:spcPts val="1200"/>
                  </a:spcBef>
                  <a:buSzPct val="100000"/>
                  <a:buFont typeface="Arial" panose="020B0604020202020204" pitchFamily="34" charset="0"/>
                  <a:buChar char="•"/>
                </a:pPr>
                <a:r>
                  <a:rPr lang="en-US" altLang="zh-CN" sz="2400" dirty="0"/>
                  <a:t>Output: for each node, its </a:t>
                </a:r>
                <a14:m>
                  <m:oMath xmlns:m="http://schemas.openxmlformats.org/officeDocument/2006/math">
                    <m:r>
                      <a:rPr lang="en-US" altLang="zh-CN" sz="2400" i="1">
                        <a:latin typeface="Cambria Math" panose="02040503050406030204" pitchFamily="18" charset="0"/>
                        <a:ea typeface="Cambria Math" panose="02040503050406030204" pitchFamily="18" charset="0"/>
                      </a:rPr>
                      <m:t>𝑘</m:t>
                    </m:r>
                  </m:oMath>
                </a14:m>
                <a:r>
                  <a:rPr lang="en-US" altLang="zh-CN" sz="2400" dirty="0"/>
                  <a:t>-dimension latent feature representation vector </a:t>
                </a:r>
                <a14:m>
                  <m:oMath xmlns:m="http://schemas.openxmlformats.org/officeDocument/2006/math">
                    <m:sSup>
                      <m:sSupPr>
                        <m:ctrlPr>
                          <a:rPr lang="en-US" altLang="zh-CN" sz="2400" i="1">
                            <a:latin typeface="Cambria Math" panose="02040503050406030204" pitchFamily="18" charset="0"/>
                          </a:rPr>
                        </m:ctrlPr>
                      </m:sSupPr>
                      <m:e>
                        <m:r>
                          <a:rPr lang="en-US" altLang="zh-CN" sz="2400" b="1" i="1">
                            <a:latin typeface="Cambria Math" panose="02040503050406030204" pitchFamily="18" charset="0"/>
                          </a:rPr>
                          <m:t>𝐙</m:t>
                        </m:r>
                      </m:e>
                      <m:sup>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𝑘</m:t>
                        </m:r>
                      </m:sup>
                    </m:sSup>
                  </m:oMath>
                </a14:m>
                <a:endParaRPr lang="en-US" altLang="zh-CN" sz="2400" dirty="0"/>
              </a:p>
              <a:p>
                <a:pPr lvl="1">
                  <a:buSzPct val="100000"/>
                  <a:buFont typeface="Arial" panose="020B0604020202020204" pitchFamily="34" charset="0"/>
                  <a:buChar char="•"/>
                </a:pPr>
                <a:endParaRPr lang="en-US" altLang="zh-CN" sz="1800" dirty="0"/>
              </a:p>
              <a:p>
                <a:pPr lvl="1">
                  <a:buSzPct val="100000"/>
                  <a:buFont typeface="Calibri" panose="020F0502020204030204" pitchFamily="34" charset="0"/>
                  <a:buChar char="–"/>
                </a:pPr>
                <a:r>
                  <a:rPr lang="en-US" altLang="zh-CN" sz="2000" dirty="0"/>
                  <a:t>Latent feature embedding matrix </a:t>
                </a: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𝐙</m:t>
                        </m:r>
                        <m:r>
                          <a:rPr lang="en-US" altLang="zh-CN" sz="2000">
                            <a:latin typeface="Cambria Math" panose="02040503050406030204" pitchFamily="18" charset="0"/>
                          </a:rPr>
                          <m:t>∈</m:t>
                        </m:r>
                        <m:r>
                          <a:rPr lang="en-US" altLang="zh-CN" sz="2000">
                            <a:latin typeface="Cambria Math" panose="02040503050406030204" pitchFamily="18" charset="0"/>
                          </a:rPr>
                          <m:t>ℝ</m:t>
                        </m:r>
                      </m:e>
                      <m:sup>
                        <m:r>
                          <a:rPr lang="en-US" altLang="zh-CN" sz="2000">
                            <a:latin typeface="Cambria Math" panose="02040503050406030204" pitchFamily="18" charset="0"/>
                          </a:rPr>
                          <m:t>𝑛</m:t>
                        </m:r>
                        <m:r>
                          <a:rPr lang="en-US" altLang="zh-CN" sz="2000">
                            <a:latin typeface="Cambria Math" panose="02040503050406030204" pitchFamily="18" charset="0"/>
                          </a:rPr>
                          <m:t>×</m:t>
                        </m:r>
                        <m:r>
                          <a:rPr lang="en-US" altLang="zh-CN" sz="2000">
                            <a:latin typeface="Cambria Math" panose="02040503050406030204" pitchFamily="18" charset="0"/>
                          </a:rPr>
                          <m:t>𝑘</m:t>
                        </m:r>
                      </m:sup>
                    </m:sSup>
                  </m:oMath>
                </a14:m>
                <a:endParaRPr lang="en-US" altLang="zh-CN" sz="1800" dirty="0"/>
              </a:p>
              <a:p>
                <a:pPr marL="1176837" lvl="1" indent="-380990">
                  <a:buSzPct val="100000"/>
                  <a:buFont typeface="Arial" panose="020B0604020202020204" pitchFamily="34" charset="0"/>
                  <a:buChar char="•"/>
                </a:pPr>
                <a:endParaRPr lang="zh-CN" altLang="en-US" sz="2000" dirty="0"/>
              </a:p>
            </p:txBody>
          </p:sp>
        </mc:Choice>
        <mc:Fallback xmlns="">
          <p:sp>
            <p:nvSpPr>
              <p:cNvPr id="7" name="Content Placeholder 6">
                <a:extLst>
                  <a:ext uri="{FF2B5EF4-FFF2-40B4-BE49-F238E27FC236}">
                    <a16:creationId xmlns:a16="http://schemas.microsoft.com/office/drawing/2014/main" id="{97D29009-B9E5-4E44-BD41-CDD478677B15}"/>
                  </a:ext>
                </a:extLst>
              </p:cNvPr>
              <p:cNvSpPr>
                <a:spLocks noGrp="1" noRot="1" noChangeAspect="1" noMove="1" noResize="1" noEditPoints="1" noAdjustHandles="1" noChangeArrowheads="1" noChangeShapeType="1" noTextEdit="1"/>
              </p:cNvSpPr>
              <p:nvPr>
                <p:ph idx="1"/>
              </p:nvPr>
            </p:nvSpPr>
            <p:spPr>
              <a:xfrm>
                <a:off x="431802" y="1196975"/>
                <a:ext cx="11607799" cy="492918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114860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The core of graph neural networks</a:t>
            </a:r>
          </a:p>
        </p:txBody>
      </p:sp>
      <p:sp>
        <p:nvSpPr>
          <p:cNvPr id="35" name="Content Placeholder 6">
            <a:extLst>
              <a:ext uri="{FF2B5EF4-FFF2-40B4-BE49-F238E27FC236}">
                <a16:creationId xmlns:a16="http://schemas.microsoft.com/office/drawing/2014/main" id="{DE720249-E498-45B9-B8FE-D17D12DDD495}"/>
              </a:ext>
            </a:extLst>
          </p:cNvPr>
          <p:cNvSpPr>
            <a:spLocks noGrp="1"/>
          </p:cNvSpPr>
          <p:nvPr>
            <p:ph idx="1"/>
          </p:nvPr>
        </p:nvSpPr>
        <p:spPr>
          <a:xfrm>
            <a:off x="685800" y="4888643"/>
            <a:ext cx="11353800" cy="1237520"/>
          </a:xfrm>
        </p:spPr>
        <p:txBody>
          <a:bodyPr/>
          <a:lstStyle/>
          <a:p>
            <a:pPr>
              <a:buSzPct val="100000"/>
            </a:pPr>
            <a:r>
              <a:rPr lang="en-US" altLang="zh-CN" b="1" dirty="0"/>
              <a:t>Neighborhood Aggregation: </a:t>
            </a:r>
          </a:p>
          <a:p>
            <a:pPr lvl="1">
              <a:buSzPct val="100000"/>
            </a:pPr>
            <a:r>
              <a:rPr lang="en-US" altLang="zh-CN" sz="2000" dirty="0"/>
              <a:t>Aggregate neighbor information and pass into a neural network</a:t>
            </a:r>
            <a:endParaRPr lang="zh-CN" altLang="en-US" sz="1200" dirty="0"/>
          </a:p>
        </p:txBody>
      </p:sp>
      <p:cxnSp>
        <p:nvCxnSpPr>
          <p:cNvPr id="11" name="Straight Connector 10">
            <a:extLst>
              <a:ext uri="{FF2B5EF4-FFF2-40B4-BE49-F238E27FC236}">
                <a16:creationId xmlns:a16="http://schemas.microsoft.com/office/drawing/2014/main" id="{EDEE1F5C-815C-42B7-9E7A-F0BE7E369919}"/>
              </a:ext>
            </a:extLst>
          </p:cNvPr>
          <p:cNvCxnSpPr>
            <a:stCxn id="7" idx="1"/>
            <a:endCxn id="5" idx="5"/>
          </p:cNvCxnSpPr>
          <p:nvPr/>
        </p:nvCxnSpPr>
        <p:spPr>
          <a:xfrm flipH="1" flipV="1">
            <a:off x="2299699" y="2575423"/>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FA86CC-9DB7-4F05-B67C-C99E6C9024E7}"/>
              </a:ext>
            </a:extLst>
          </p:cNvPr>
          <p:cNvCxnSpPr>
            <a:cxnSpLocks/>
            <a:stCxn id="7" idx="3"/>
            <a:endCxn id="6" idx="7"/>
          </p:cNvCxnSpPr>
          <p:nvPr/>
        </p:nvCxnSpPr>
        <p:spPr>
          <a:xfrm flipH="1">
            <a:off x="2380281" y="3299323"/>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1C5FE7-54B1-42C4-8BD1-A043E500CA84}"/>
              </a:ext>
            </a:extLst>
          </p:cNvPr>
          <p:cNvCxnSpPr>
            <a:cxnSpLocks/>
            <a:endCxn id="8" idx="3"/>
          </p:cNvCxnSpPr>
          <p:nvPr/>
        </p:nvCxnSpPr>
        <p:spPr>
          <a:xfrm flipV="1">
            <a:off x="3079395" y="2449279"/>
            <a:ext cx="617023"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4D36CD-768A-42C2-AEEA-1E807EF25AEA}"/>
              </a:ext>
            </a:extLst>
          </p:cNvPr>
          <p:cNvCxnSpPr>
            <a:cxnSpLocks/>
          </p:cNvCxnSpPr>
          <p:nvPr/>
        </p:nvCxnSpPr>
        <p:spPr>
          <a:xfrm flipH="1" flipV="1">
            <a:off x="3062704" y="3164617"/>
            <a:ext cx="207193" cy="9366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246EA5-F90E-41C3-A180-75AD75C77E4B}"/>
              </a:ext>
            </a:extLst>
          </p:cNvPr>
          <p:cNvCxnSpPr>
            <a:cxnSpLocks/>
          </p:cNvCxnSpPr>
          <p:nvPr/>
        </p:nvCxnSpPr>
        <p:spPr>
          <a:xfrm flipH="1" flipV="1">
            <a:off x="3079397" y="3164618"/>
            <a:ext cx="1149705" cy="2643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D3C1AD8-6612-4E72-A641-0C1DC47736C1}"/>
              </a:ext>
            </a:extLst>
          </p:cNvPr>
          <p:cNvSpPr/>
          <p:nvPr/>
        </p:nvSpPr>
        <p:spPr>
          <a:xfrm>
            <a:off x="1974495" y="2250219"/>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a</a:t>
            </a:r>
          </a:p>
        </p:txBody>
      </p:sp>
      <p:sp>
        <p:nvSpPr>
          <p:cNvPr id="6" name="Oval 5">
            <a:extLst>
              <a:ext uri="{FF2B5EF4-FFF2-40B4-BE49-F238E27FC236}">
                <a16:creationId xmlns:a16="http://schemas.microsoft.com/office/drawing/2014/main" id="{B9A70397-F010-44CB-89F6-755174C71B66}"/>
              </a:ext>
            </a:extLst>
          </p:cNvPr>
          <p:cNvSpPr/>
          <p:nvPr/>
        </p:nvSpPr>
        <p:spPr>
          <a:xfrm>
            <a:off x="2055076" y="3720243"/>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e</a:t>
            </a:r>
          </a:p>
        </p:txBody>
      </p:sp>
      <p:sp>
        <p:nvSpPr>
          <p:cNvPr id="7" name="Oval 6">
            <a:extLst>
              <a:ext uri="{FF2B5EF4-FFF2-40B4-BE49-F238E27FC236}">
                <a16:creationId xmlns:a16="http://schemas.microsoft.com/office/drawing/2014/main" id="{0D6CAA25-DCDE-44A3-97B3-38DFD03A5B8B}"/>
              </a:ext>
            </a:extLst>
          </p:cNvPr>
          <p:cNvSpPr/>
          <p:nvPr/>
        </p:nvSpPr>
        <p:spPr>
          <a:xfrm>
            <a:off x="2888895" y="2974119"/>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v</a:t>
            </a:r>
          </a:p>
        </p:txBody>
      </p:sp>
      <p:sp>
        <p:nvSpPr>
          <p:cNvPr id="8" name="Oval 7">
            <a:extLst>
              <a:ext uri="{FF2B5EF4-FFF2-40B4-BE49-F238E27FC236}">
                <a16:creationId xmlns:a16="http://schemas.microsoft.com/office/drawing/2014/main" id="{8013076C-0398-45BC-8059-A6D0516C4D6D}"/>
              </a:ext>
            </a:extLst>
          </p:cNvPr>
          <p:cNvSpPr/>
          <p:nvPr/>
        </p:nvSpPr>
        <p:spPr>
          <a:xfrm>
            <a:off x="3640621" y="2124075"/>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b</a:t>
            </a:r>
          </a:p>
        </p:txBody>
      </p:sp>
      <p:sp>
        <p:nvSpPr>
          <p:cNvPr id="9" name="Oval 8">
            <a:extLst>
              <a:ext uri="{FF2B5EF4-FFF2-40B4-BE49-F238E27FC236}">
                <a16:creationId xmlns:a16="http://schemas.microsoft.com/office/drawing/2014/main" id="{7B4E6C19-AF36-43B1-B12D-1333F36DED18}"/>
              </a:ext>
            </a:extLst>
          </p:cNvPr>
          <p:cNvSpPr/>
          <p:nvPr/>
        </p:nvSpPr>
        <p:spPr>
          <a:xfrm>
            <a:off x="3079395" y="3910743"/>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d</a:t>
            </a:r>
          </a:p>
        </p:txBody>
      </p:sp>
      <p:sp>
        <p:nvSpPr>
          <p:cNvPr id="29" name="Oval 28">
            <a:extLst>
              <a:ext uri="{FF2B5EF4-FFF2-40B4-BE49-F238E27FC236}">
                <a16:creationId xmlns:a16="http://schemas.microsoft.com/office/drawing/2014/main" id="{8A1D9D54-6904-4741-9EB1-6F466C7A09D2}"/>
              </a:ext>
            </a:extLst>
          </p:cNvPr>
          <p:cNvSpPr/>
          <p:nvPr/>
        </p:nvSpPr>
        <p:spPr>
          <a:xfrm>
            <a:off x="4038600" y="3238500"/>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400" kern="0" dirty="0">
                <a:solidFill>
                  <a:srgbClr val="000000"/>
                </a:solidFill>
                <a:latin typeface="Arial"/>
                <a:sym typeface="Arial"/>
              </a:rPr>
              <a:t>c</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904176F-08DF-4056-86A3-B3E0A6FDF464}"/>
                  </a:ext>
                </a:extLst>
              </p:cNvPr>
              <p:cNvSpPr txBox="1"/>
              <p:nvPr/>
            </p:nvSpPr>
            <p:spPr>
              <a:xfrm>
                <a:off x="6030647" y="2765664"/>
                <a:ext cx="4132496" cy="369332"/>
              </a:xfrm>
              <a:prstGeom prst="rect">
                <a:avLst/>
              </a:prstGeom>
              <a:noFill/>
            </p:spPr>
            <p:txBody>
              <a:bodyPr wrap="squar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𝑣</m:t>
                          </m:r>
                        </m:sub>
                      </m:sSub>
                      <m:r>
                        <a:rPr lang="en-US" sz="2400" i="1" kern="0">
                          <a:solidFill>
                            <a:srgbClr val="000000"/>
                          </a:solidFill>
                          <a:latin typeface="Cambria Math" panose="02040503050406030204" pitchFamily="18" charset="0"/>
                          <a:sym typeface="Arial"/>
                        </a:rPr>
                        <m:t>=</m:t>
                      </m:r>
                      <m:r>
                        <a:rPr lang="en-US" sz="2400" i="1" kern="0">
                          <a:solidFill>
                            <a:srgbClr val="000000"/>
                          </a:solidFill>
                          <a:latin typeface="Cambria Math" panose="02040503050406030204" pitchFamily="18" charset="0"/>
                          <a:sym typeface="Arial"/>
                        </a:rPr>
                        <m:t>𝑓</m:t>
                      </m:r>
                      <m:r>
                        <a:rPr lang="en-US" sz="2400" i="1" kern="0">
                          <a:solidFill>
                            <a:srgbClr val="000000"/>
                          </a:solidFill>
                          <a:latin typeface="Cambria Math" panose="02040503050406030204" pitchFamily="18" charset="0"/>
                          <a:sym typeface="Arial"/>
                        </a:rPr>
                        <m:t>(</m:t>
                      </m:r>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𝑎</m:t>
                          </m:r>
                        </m:sub>
                      </m:sSub>
                      <m:r>
                        <a:rPr lang="en-US" sz="2400" i="1" kern="0">
                          <a:solidFill>
                            <a:srgbClr val="000000"/>
                          </a:solidFill>
                          <a:latin typeface="Cambria Math" panose="02040503050406030204" pitchFamily="18" charset="0"/>
                          <a:sym typeface="Arial"/>
                        </a:rPr>
                        <m:t>, </m:t>
                      </m:r>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𝑏</m:t>
                          </m:r>
                        </m:sub>
                      </m:sSub>
                      <m:r>
                        <a:rPr lang="en-US" sz="2400" i="1" kern="0">
                          <a:solidFill>
                            <a:srgbClr val="000000"/>
                          </a:solidFill>
                          <a:latin typeface="Cambria Math" panose="02040503050406030204" pitchFamily="18" charset="0"/>
                          <a:sym typeface="Arial"/>
                        </a:rPr>
                        <m:t>, </m:t>
                      </m:r>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𝑐</m:t>
                          </m:r>
                        </m:sub>
                      </m:sSub>
                      <m:r>
                        <a:rPr lang="en-US" sz="2400" i="1" kern="0">
                          <a:solidFill>
                            <a:srgbClr val="000000"/>
                          </a:solidFill>
                          <a:latin typeface="Cambria Math" panose="02040503050406030204" pitchFamily="18" charset="0"/>
                          <a:sym typeface="Arial"/>
                        </a:rPr>
                        <m:t>, </m:t>
                      </m:r>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𝑑</m:t>
                          </m:r>
                        </m:sub>
                      </m:sSub>
                      <m:r>
                        <a:rPr lang="en-US" sz="2400" i="1" kern="0">
                          <a:solidFill>
                            <a:srgbClr val="000000"/>
                          </a:solidFill>
                          <a:latin typeface="Cambria Math" panose="02040503050406030204" pitchFamily="18" charset="0"/>
                          <a:sym typeface="Arial"/>
                        </a:rPr>
                        <m:t>, </m:t>
                      </m:r>
                      <m:sSub>
                        <m:sSubPr>
                          <m:ctrlPr>
                            <a:rPr lang="en-US" sz="2400" i="1" kern="0">
                              <a:solidFill>
                                <a:srgbClr val="000000"/>
                              </a:solidFill>
                              <a:latin typeface="Cambria Math" panose="02040503050406030204" pitchFamily="18" charset="0"/>
                              <a:sym typeface="Arial"/>
                            </a:rPr>
                          </m:ctrlPr>
                        </m:sSubPr>
                        <m:e>
                          <m:r>
                            <a:rPr lang="en-US" sz="2400" b="1" i="1" kern="0">
                              <a:solidFill>
                                <a:srgbClr val="000000"/>
                              </a:solidFill>
                              <a:latin typeface="Cambria Math" panose="02040503050406030204" pitchFamily="18" charset="0"/>
                              <a:sym typeface="Arial"/>
                            </a:rPr>
                            <m:t>𝒉</m:t>
                          </m:r>
                        </m:e>
                        <m:sub>
                          <m:r>
                            <a:rPr lang="en-US" sz="2400" i="1" kern="0">
                              <a:solidFill>
                                <a:srgbClr val="000000"/>
                              </a:solidFill>
                              <a:latin typeface="Cambria Math" panose="02040503050406030204" pitchFamily="18" charset="0"/>
                              <a:sym typeface="Arial"/>
                            </a:rPr>
                            <m:t>𝑒</m:t>
                          </m:r>
                        </m:sub>
                      </m:sSub>
                      <m:r>
                        <a:rPr lang="en-US" sz="2400" i="1" kern="0">
                          <a:solidFill>
                            <a:srgbClr val="000000"/>
                          </a:solidFill>
                          <a:latin typeface="Cambria Math" panose="02040503050406030204" pitchFamily="18" charset="0"/>
                          <a:sym typeface="Arial"/>
                        </a:rPr>
                        <m:t>)</m:t>
                      </m:r>
                    </m:oMath>
                  </m:oMathPara>
                </a14:m>
                <a:endParaRPr lang="en-US" sz="2400" kern="0" dirty="0">
                  <a:solidFill>
                    <a:srgbClr val="000000"/>
                  </a:solidFill>
                  <a:latin typeface="Arial"/>
                  <a:cs typeface="Arial"/>
                  <a:sym typeface="Arial"/>
                </a:endParaRPr>
              </a:p>
            </p:txBody>
          </p:sp>
        </mc:Choice>
        <mc:Fallback xmlns="">
          <p:sp>
            <p:nvSpPr>
              <p:cNvPr id="37" name="TextBox 36">
                <a:extLst>
                  <a:ext uri="{FF2B5EF4-FFF2-40B4-BE49-F238E27FC236}">
                    <a16:creationId xmlns:a16="http://schemas.microsoft.com/office/drawing/2014/main" id="{1904176F-08DF-4056-86A3-B3E0A6FDF464}"/>
                  </a:ext>
                </a:extLst>
              </p:cNvPr>
              <p:cNvSpPr txBox="1">
                <a:spLocks noRot="1" noChangeAspect="1" noMove="1" noResize="1" noEditPoints="1" noAdjustHandles="1" noChangeArrowheads="1" noChangeShapeType="1" noTextEdit="1"/>
              </p:cNvSpPr>
              <p:nvPr/>
            </p:nvSpPr>
            <p:spPr>
              <a:xfrm>
                <a:off x="6030647" y="2765664"/>
                <a:ext cx="4132496" cy="369332"/>
              </a:xfrm>
              <a:prstGeom prst="rect">
                <a:avLst/>
              </a:prstGeom>
              <a:blipFill>
                <a:blip r:embed="rId2"/>
                <a:stretch>
                  <a:fillRect b="-30000"/>
                </a:stretch>
              </a:blipFill>
            </p:spPr>
            <p:txBody>
              <a:bodyPr/>
              <a:lstStyle/>
              <a:p>
                <a:r>
                  <a:rPr lang="en-US">
                    <a:noFill/>
                  </a:rPr>
                  <a:t> </a:t>
                </a:r>
              </a:p>
            </p:txBody>
          </p:sp>
        </mc:Fallback>
      </mc:AlternateContent>
    </p:spTree>
    <p:extLst>
      <p:ext uri="{BB962C8B-B14F-4D97-AF65-F5344CB8AC3E}">
        <p14:creationId xmlns:p14="http://schemas.microsoft.com/office/powerpoint/2010/main" val="263460764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13" name="Oval 12">
            <a:extLst>
              <a:ext uri="{FF2B5EF4-FFF2-40B4-BE49-F238E27FC236}">
                <a16:creationId xmlns:a16="http://schemas.microsoft.com/office/drawing/2014/main" id="{980B9AB8-426B-4527-8770-6ABD58C15B57}"/>
              </a:ext>
            </a:extLst>
          </p:cNvPr>
          <p:cNvSpPr>
            <a:spLocks noChangeAspect="1"/>
          </p:cNvSpPr>
          <p:nvPr/>
        </p:nvSpPr>
        <p:spPr>
          <a:xfrm rot="16200000">
            <a:off x="4639335" y="2588557"/>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0" name="Oval 19">
            <a:extLst>
              <a:ext uri="{FF2B5EF4-FFF2-40B4-BE49-F238E27FC236}">
                <a16:creationId xmlns:a16="http://schemas.microsoft.com/office/drawing/2014/main" id="{9E0B2528-F923-4E8D-859F-E2A461939600}"/>
              </a:ext>
            </a:extLst>
          </p:cNvPr>
          <p:cNvSpPr>
            <a:spLocks noChangeAspect="1"/>
          </p:cNvSpPr>
          <p:nvPr/>
        </p:nvSpPr>
        <p:spPr>
          <a:xfrm rot="16200000">
            <a:off x="5069491" y="259684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6" name="Oval 25">
            <a:extLst>
              <a:ext uri="{FF2B5EF4-FFF2-40B4-BE49-F238E27FC236}">
                <a16:creationId xmlns:a16="http://schemas.microsoft.com/office/drawing/2014/main" id="{68B88566-B3A2-4B92-83A9-73042BFA7BB1}"/>
              </a:ext>
            </a:extLst>
          </p:cNvPr>
          <p:cNvSpPr>
            <a:spLocks noChangeAspect="1"/>
          </p:cNvSpPr>
          <p:nvPr/>
        </p:nvSpPr>
        <p:spPr>
          <a:xfrm rot="16200000">
            <a:off x="4639335" y="298148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3" name="Oval 32">
            <a:extLst>
              <a:ext uri="{FF2B5EF4-FFF2-40B4-BE49-F238E27FC236}">
                <a16:creationId xmlns:a16="http://schemas.microsoft.com/office/drawing/2014/main" id="{F5566CFF-23A5-47BB-A8F8-3B173521BB58}"/>
              </a:ext>
            </a:extLst>
          </p:cNvPr>
          <p:cNvSpPr>
            <a:spLocks noChangeAspect="1"/>
          </p:cNvSpPr>
          <p:nvPr/>
        </p:nvSpPr>
        <p:spPr>
          <a:xfrm rot="16200000">
            <a:off x="5069491" y="298977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9" name="Oval 38">
            <a:extLst>
              <a:ext uri="{FF2B5EF4-FFF2-40B4-BE49-F238E27FC236}">
                <a16:creationId xmlns:a16="http://schemas.microsoft.com/office/drawing/2014/main" id="{0208FCC0-B22A-4EDD-BC42-6EEBFFB26CC2}"/>
              </a:ext>
            </a:extLst>
          </p:cNvPr>
          <p:cNvSpPr>
            <a:spLocks noChangeAspect="1"/>
          </p:cNvSpPr>
          <p:nvPr/>
        </p:nvSpPr>
        <p:spPr>
          <a:xfrm rot="16200000">
            <a:off x="4639335" y="3413096"/>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46" name="Oval 45">
            <a:extLst>
              <a:ext uri="{FF2B5EF4-FFF2-40B4-BE49-F238E27FC236}">
                <a16:creationId xmlns:a16="http://schemas.microsoft.com/office/drawing/2014/main" id="{9008A9F2-0988-400D-84C8-3A0C86934835}"/>
              </a:ext>
            </a:extLst>
          </p:cNvPr>
          <p:cNvSpPr>
            <a:spLocks noChangeAspect="1"/>
          </p:cNvSpPr>
          <p:nvPr/>
        </p:nvSpPr>
        <p:spPr>
          <a:xfrm rot="16200000">
            <a:off x="5069491" y="342138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49" name="Oval 48">
            <a:extLst>
              <a:ext uri="{FF2B5EF4-FFF2-40B4-BE49-F238E27FC236}">
                <a16:creationId xmlns:a16="http://schemas.microsoft.com/office/drawing/2014/main" id="{B368495A-F690-4F30-995B-2FE02C0E499E}"/>
              </a:ext>
            </a:extLst>
          </p:cNvPr>
          <p:cNvSpPr>
            <a:spLocks noChangeAspect="1"/>
          </p:cNvSpPr>
          <p:nvPr/>
        </p:nvSpPr>
        <p:spPr>
          <a:xfrm rot="16200000">
            <a:off x="3359880" y="383932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0" name="Oval 49">
            <a:extLst>
              <a:ext uri="{FF2B5EF4-FFF2-40B4-BE49-F238E27FC236}">
                <a16:creationId xmlns:a16="http://schemas.microsoft.com/office/drawing/2014/main" id="{F377E585-2A68-4D94-8E8E-ADE3FAEFE76E}"/>
              </a:ext>
            </a:extLst>
          </p:cNvPr>
          <p:cNvSpPr>
            <a:spLocks noChangeAspect="1"/>
          </p:cNvSpPr>
          <p:nvPr/>
        </p:nvSpPr>
        <p:spPr>
          <a:xfrm rot="16200000">
            <a:off x="3781317" y="3834013"/>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1" name="Oval 50">
            <a:extLst>
              <a:ext uri="{FF2B5EF4-FFF2-40B4-BE49-F238E27FC236}">
                <a16:creationId xmlns:a16="http://schemas.microsoft.com/office/drawing/2014/main" id="{58BA8A5C-38F6-4124-B6DE-82603E7B0FDD}"/>
              </a:ext>
            </a:extLst>
          </p:cNvPr>
          <p:cNvSpPr>
            <a:spLocks noChangeAspect="1"/>
          </p:cNvSpPr>
          <p:nvPr/>
        </p:nvSpPr>
        <p:spPr>
          <a:xfrm rot="16200000">
            <a:off x="4212212" y="383932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2" name="Oval 51">
            <a:extLst>
              <a:ext uri="{FF2B5EF4-FFF2-40B4-BE49-F238E27FC236}">
                <a16:creationId xmlns:a16="http://schemas.microsoft.com/office/drawing/2014/main" id="{E4E8A04C-E916-4BCF-A82F-2090FAAA0DE2}"/>
              </a:ext>
            </a:extLst>
          </p:cNvPr>
          <p:cNvSpPr>
            <a:spLocks noChangeAspect="1"/>
          </p:cNvSpPr>
          <p:nvPr/>
        </p:nvSpPr>
        <p:spPr>
          <a:xfrm rot="16200000">
            <a:off x="4635049" y="383932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9" name="Oval 58">
            <a:extLst>
              <a:ext uri="{FF2B5EF4-FFF2-40B4-BE49-F238E27FC236}">
                <a16:creationId xmlns:a16="http://schemas.microsoft.com/office/drawing/2014/main" id="{EEC03630-558B-4DC5-9545-E03907E3E4B0}"/>
              </a:ext>
            </a:extLst>
          </p:cNvPr>
          <p:cNvSpPr>
            <a:spLocks noChangeAspect="1"/>
          </p:cNvSpPr>
          <p:nvPr/>
        </p:nvSpPr>
        <p:spPr>
          <a:xfrm rot="16200000">
            <a:off x="5065205" y="384761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5" name="Oval 74">
            <a:extLst>
              <a:ext uri="{FF2B5EF4-FFF2-40B4-BE49-F238E27FC236}">
                <a16:creationId xmlns:a16="http://schemas.microsoft.com/office/drawing/2014/main" id="{7FF0DC61-4115-42F6-A18F-B86A0ACFCFB4}"/>
              </a:ext>
            </a:extLst>
          </p:cNvPr>
          <p:cNvSpPr>
            <a:spLocks noChangeAspect="1"/>
          </p:cNvSpPr>
          <p:nvPr/>
        </p:nvSpPr>
        <p:spPr>
          <a:xfrm rot="16200000">
            <a:off x="3359879" y="426024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6" name="Oval 75">
            <a:extLst>
              <a:ext uri="{FF2B5EF4-FFF2-40B4-BE49-F238E27FC236}">
                <a16:creationId xmlns:a16="http://schemas.microsoft.com/office/drawing/2014/main" id="{1D7C5B28-A2E3-4446-AB44-588A688CCF74}"/>
              </a:ext>
            </a:extLst>
          </p:cNvPr>
          <p:cNvSpPr>
            <a:spLocks noChangeAspect="1"/>
          </p:cNvSpPr>
          <p:nvPr/>
        </p:nvSpPr>
        <p:spPr>
          <a:xfrm rot="16200000">
            <a:off x="3781315" y="4254927"/>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7" name="Oval 76">
            <a:extLst>
              <a:ext uri="{FF2B5EF4-FFF2-40B4-BE49-F238E27FC236}">
                <a16:creationId xmlns:a16="http://schemas.microsoft.com/office/drawing/2014/main" id="{470EBDC6-C46D-4FD6-82D5-DD427E532066}"/>
              </a:ext>
            </a:extLst>
          </p:cNvPr>
          <p:cNvSpPr>
            <a:spLocks noChangeAspect="1"/>
          </p:cNvSpPr>
          <p:nvPr/>
        </p:nvSpPr>
        <p:spPr>
          <a:xfrm rot="16200000">
            <a:off x="4212211" y="426024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8" name="Oval 77">
            <a:extLst>
              <a:ext uri="{FF2B5EF4-FFF2-40B4-BE49-F238E27FC236}">
                <a16:creationId xmlns:a16="http://schemas.microsoft.com/office/drawing/2014/main" id="{3B68C266-1B46-4E8D-A860-8170EC5315A1}"/>
              </a:ext>
            </a:extLst>
          </p:cNvPr>
          <p:cNvSpPr>
            <a:spLocks noChangeAspect="1"/>
          </p:cNvSpPr>
          <p:nvPr/>
        </p:nvSpPr>
        <p:spPr>
          <a:xfrm rot="16200000">
            <a:off x="4635048" y="426024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82" name="Oval 81">
            <a:extLst>
              <a:ext uri="{FF2B5EF4-FFF2-40B4-BE49-F238E27FC236}">
                <a16:creationId xmlns:a16="http://schemas.microsoft.com/office/drawing/2014/main" id="{6AC9CD55-2356-4FB2-BDFF-EEDF764254D2}"/>
              </a:ext>
            </a:extLst>
          </p:cNvPr>
          <p:cNvSpPr>
            <a:spLocks noChangeAspect="1"/>
          </p:cNvSpPr>
          <p:nvPr/>
        </p:nvSpPr>
        <p:spPr>
          <a:xfrm rot="16200000">
            <a:off x="5065204" y="4268529"/>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7" name="Arrow: Right 146">
            <a:extLst>
              <a:ext uri="{FF2B5EF4-FFF2-40B4-BE49-F238E27FC236}">
                <a16:creationId xmlns:a16="http://schemas.microsoft.com/office/drawing/2014/main" id="{6C16269E-11AE-482F-B3D7-F2C7E19586CF}"/>
              </a:ext>
            </a:extLst>
          </p:cNvPr>
          <p:cNvSpPr/>
          <p:nvPr/>
        </p:nvSpPr>
        <p:spPr>
          <a:xfrm>
            <a:off x="2830816" y="3463770"/>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94" name="Rounded Rectangle 26">
            <a:extLst>
              <a:ext uri="{FF2B5EF4-FFF2-40B4-BE49-F238E27FC236}">
                <a16:creationId xmlns:a16="http://schemas.microsoft.com/office/drawing/2014/main" id="{6DE29FC0-C67A-49D1-BDE4-6A7A9161B09B}"/>
              </a:ext>
            </a:extLst>
          </p:cNvPr>
          <p:cNvSpPr/>
          <p:nvPr/>
        </p:nvSpPr>
        <p:spPr>
          <a:xfrm>
            <a:off x="3290047" y="2510117"/>
            <a:ext cx="1285295" cy="1251211"/>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grpSp>
        <p:nvGrpSpPr>
          <p:cNvPr id="58" name="Group 57">
            <a:extLst>
              <a:ext uri="{FF2B5EF4-FFF2-40B4-BE49-F238E27FC236}">
                <a16:creationId xmlns:a16="http://schemas.microsoft.com/office/drawing/2014/main" id="{406A8EEF-B080-4F3D-96F8-22252E1A4E95}"/>
              </a:ext>
            </a:extLst>
          </p:cNvPr>
          <p:cNvGrpSpPr/>
          <p:nvPr/>
        </p:nvGrpSpPr>
        <p:grpSpPr>
          <a:xfrm>
            <a:off x="3357839" y="2594123"/>
            <a:ext cx="1133199" cy="1110720"/>
            <a:chOff x="3359877" y="5111289"/>
            <a:chExt cx="1133199" cy="1110720"/>
          </a:xfrm>
        </p:grpSpPr>
        <p:sp>
          <p:nvSpPr>
            <p:cNvPr id="128" name="Oval 127">
              <a:extLst>
                <a:ext uri="{FF2B5EF4-FFF2-40B4-BE49-F238E27FC236}">
                  <a16:creationId xmlns:a16="http://schemas.microsoft.com/office/drawing/2014/main"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29" name="Oval 128">
              <a:extLst>
                <a:ext uri="{FF2B5EF4-FFF2-40B4-BE49-F238E27FC236}">
                  <a16:creationId xmlns:a16="http://schemas.microsoft.com/office/drawing/2014/main"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1" name="Oval 130">
              <a:extLst>
                <a:ext uri="{FF2B5EF4-FFF2-40B4-BE49-F238E27FC236}">
                  <a16:creationId xmlns:a16="http://schemas.microsoft.com/office/drawing/2014/main"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32" name="Straight Arrow Connector 131">
              <a:extLst>
                <a:ext uri="{FF2B5EF4-FFF2-40B4-BE49-F238E27FC236}">
                  <a16:creationId xmlns:a16="http://schemas.microsoft.com/office/drawing/2014/main"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7" name="Oval 136">
              <a:extLst>
                <a:ext uri="{FF2B5EF4-FFF2-40B4-BE49-F238E27FC236}">
                  <a16:creationId xmlns:a16="http://schemas.microsoft.com/office/drawing/2014/main"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8" name="Oval 137">
              <a:extLst>
                <a:ext uri="{FF2B5EF4-FFF2-40B4-BE49-F238E27FC236}">
                  <a16:creationId xmlns:a16="http://schemas.microsoft.com/office/drawing/2014/main"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40" name="Straight Arrow Connector 139">
              <a:extLst>
                <a:ext uri="{FF2B5EF4-FFF2-40B4-BE49-F238E27FC236}">
                  <a16:creationId xmlns:a16="http://schemas.microsoft.com/office/drawing/2014/main"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4" name="Oval 143">
              <a:extLst>
                <a:ext uri="{FF2B5EF4-FFF2-40B4-BE49-F238E27FC236}">
                  <a16:creationId xmlns:a16="http://schemas.microsoft.com/office/drawing/2014/main"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5" name="Oval 144">
              <a:extLst>
                <a:ext uri="{FF2B5EF4-FFF2-40B4-BE49-F238E27FC236}">
                  <a16:creationId xmlns:a16="http://schemas.microsoft.com/office/drawing/2014/main"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49" name="Straight Arrow Connector 148">
              <a:extLst>
                <a:ext uri="{FF2B5EF4-FFF2-40B4-BE49-F238E27FC236}">
                  <a16:creationId xmlns:a16="http://schemas.microsoft.com/office/drawing/2014/main"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id="{07DC6BFB-00A7-4E9F-BE07-75933FD802A0}"/>
              </a:ext>
            </a:extLst>
          </p:cNvPr>
          <p:cNvSpPr/>
          <p:nvPr/>
        </p:nvSpPr>
        <p:spPr>
          <a:xfrm>
            <a:off x="6938680" y="2927435"/>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174" name="Arrow: Right 173">
            <a:extLst>
              <a:ext uri="{FF2B5EF4-FFF2-40B4-BE49-F238E27FC236}">
                <a16:creationId xmlns:a16="http://schemas.microsoft.com/office/drawing/2014/main" id="{B2D01779-FAA7-46B2-B9D4-978C266A34F0}"/>
              </a:ext>
            </a:extLst>
          </p:cNvPr>
          <p:cNvSpPr/>
          <p:nvPr/>
        </p:nvSpPr>
        <p:spPr>
          <a:xfrm>
            <a:off x="5715206" y="3474705"/>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A49C007-B00A-41D4-AF8B-4CB9337F800D}"/>
                  </a:ext>
                </a:extLst>
              </p:cNvPr>
              <p:cNvSpPr/>
              <p:nvPr/>
            </p:nvSpPr>
            <p:spPr>
              <a:xfrm>
                <a:off x="5715206" y="4895791"/>
                <a:ext cx="865942" cy="40011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000" i="1" kern="0">
                          <a:solidFill>
                            <a:srgbClr val="000000"/>
                          </a:solidFill>
                          <a:latin typeface="Cambria Math" panose="02040503050406030204" pitchFamily="18" charset="0"/>
                          <a:sym typeface="Arial"/>
                        </a:rPr>
                        <m:t>∑</m:t>
                      </m:r>
                      <m:r>
                        <a:rPr lang="en-US" sz="2000" b="1" i="1" kern="0">
                          <a:solidFill>
                            <a:srgbClr val="000000"/>
                          </a:solidFill>
                          <a:latin typeface="Cambria Math" panose="02040503050406030204" pitchFamily="18" charset="0"/>
                          <a:sym typeface="Arial"/>
                        </a:rPr>
                        <m:t>𝑾𝑿</m:t>
                      </m:r>
                    </m:oMath>
                  </m:oMathPara>
                </a14:m>
                <a:endParaRPr lang="en-US" sz="2000" b="1" kern="0" dirty="0">
                  <a:solidFill>
                    <a:srgbClr val="000000"/>
                  </a:solidFill>
                  <a:latin typeface="Arial"/>
                  <a:cs typeface="Arial"/>
                  <a:sym typeface="Arial"/>
                </a:endParaRPr>
              </a:p>
            </p:txBody>
          </p:sp>
        </mc:Choice>
        <mc:Fallback xmlns="">
          <p:sp>
            <p:nvSpPr>
              <p:cNvPr id="54" name="Rectangle 53">
                <a:extLst>
                  <a:ext uri="{FF2B5EF4-FFF2-40B4-BE49-F238E27FC236}">
                    <a16:creationId xmlns:a16="http://schemas.microsoft.com/office/drawing/2014/main" id="{4A49C007-B00A-41D4-AF8B-4CB9337F800D}"/>
                  </a:ext>
                </a:extLst>
              </p:cNvPr>
              <p:cNvSpPr>
                <a:spLocks noRot="1" noChangeAspect="1" noMove="1" noResize="1" noEditPoints="1" noAdjustHandles="1" noChangeArrowheads="1" noChangeShapeType="1" noTextEdit="1"/>
              </p:cNvSpPr>
              <p:nvPr/>
            </p:nvSpPr>
            <p:spPr>
              <a:xfrm>
                <a:off x="5715206" y="4895791"/>
                <a:ext cx="865942" cy="400110"/>
              </a:xfrm>
              <a:prstGeom prst="rect">
                <a:avLst/>
              </a:prstGeom>
              <a:blipFill>
                <a:blip r:embed="rId3"/>
                <a:stretch>
                  <a:fillRect b="-12121"/>
                </a:stretch>
              </a:blipFill>
            </p:spPr>
            <p:txBody>
              <a:bodyPr/>
              <a:lstStyle/>
              <a:p>
                <a:r>
                  <a:rPr lang="en-US">
                    <a:noFill/>
                  </a:rPr>
                  <a:t> </a:t>
                </a:r>
              </a:p>
            </p:txBody>
          </p:sp>
        </mc:Fallback>
      </mc:AlternateContent>
    </p:spTree>
    <p:extLst>
      <p:ext uri="{BB962C8B-B14F-4D97-AF65-F5344CB8AC3E}">
        <p14:creationId xmlns:p14="http://schemas.microsoft.com/office/powerpoint/2010/main" val="3575203324"/>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id="{3A173A2F-A35D-42A8-A2AB-BDEC54C1292F}"/>
              </a:ext>
            </a:extLst>
          </p:cNvPr>
          <p:cNvSpPr>
            <a:spLocks noChangeAspect="1"/>
          </p:cNvSpPr>
          <p:nvPr/>
        </p:nvSpPr>
        <p:spPr>
          <a:xfrm rot="16200000">
            <a:off x="3364165" y="2588557"/>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0" name="Oval 19">
            <a:extLst>
              <a:ext uri="{FF2B5EF4-FFF2-40B4-BE49-F238E27FC236}">
                <a16:creationId xmlns:a16="http://schemas.microsoft.com/office/drawing/2014/main" id="{9E0B2528-F923-4E8D-859F-E2A461939600}"/>
              </a:ext>
            </a:extLst>
          </p:cNvPr>
          <p:cNvSpPr>
            <a:spLocks noChangeAspect="1"/>
          </p:cNvSpPr>
          <p:nvPr/>
        </p:nvSpPr>
        <p:spPr>
          <a:xfrm rot="16200000">
            <a:off x="5069491" y="259684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3" name="Oval 22">
            <a:extLst>
              <a:ext uri="{FF2B5EF4-FFF2-40B4-BE49-F238E27FC236}">
                <a16:creationId xmlns:a16="http://schemas.microsoft.com/office/drawing/2014/main" id="{A3EDFACA-DACA-4724-86DA-7990D420443D}"/>
              </a:ext>
            </a:extLst>
          </p:cNvPr>
          <p:cNvSpPr>
            <a:spLocks noChangeAspect="1"/>
          </p:cNvSpPr>
          <p:nvPr/>
        </p:nvSpPr>
        <p:spPr>
          <a:xfrm rot="16200000">
            <a:off x="3364165" y="298148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3" name="Oval 32">
            <a:extLst>
              <a:ext uri="{FF2B5EF4-FFF2-40B4-BE49-F238E27FC236}">
                <a16:creationId xmlns:a16="http://schemas.microsoft.com/office/drawing/2014/main" id="{F5566CFF-23A5-47BB-A8F8-3B173521BB58}"/>
              </a:ext>
            </a:extLst>
          </p:cNvPr>
          <p:cNvSpPr>
            <a:spLocks noChangeAspect="1"/>
          </p:cNvSpPr>
          <p:nvPr/>
        </p:nvSpPr>
        <p:spPr>
          <a:xfrm rot="16200000">
            <a:off x="5069491" y="298977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6" name="Oval 35">
            <a:extLst>
              <a:ext uri="{FF2B5EF4-FFF2-40B4-BE49-F238E27FC236}">
                <a16:creationId xmlns:a16="http://schemas.microsoft.com/office/drawing/2014/main" id="{ACF02B22-7EB0-4675-A030-EA9EE44A0468}"/>
              </a:ext>
            </a:extLst>
          </p:cNvPr>
          <p:cNvSpPr>
            <a:spLocks noChangeAspect="1"/>
          </p:cNvSpPr>
          <p:nvPr/>
        </p:nvSpPr>
        <p:spPr>
          <a:xfrm rot="16200000">
            <a:off x="3364165" y="3413096"/>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46" name="Oval 45">
            <a:extLst>
              <a:ext uri="{FF2B5EF4-FFF2-40B4-BE49-F238E27FC236}">
                <a16:creationId xmlns:a16="http://schemas.microsoft.com/office/drawing/2014/main" id="{9008A9F2-0988-400D-84C8-3A0C86934835}"/>
              </a:ext>
            </a:extLst>
          </p:cNvPr>
          <p:cNvSpPr>
            <a:spLocks noChangeAspect="1"/>
          </p:cNvSpPr>
          <p:nvPr/>
        </p:nvSpPr>
        <p:spPr>
          <a:xfrm rot="16200000">
            <a:off x="5069491" y="342138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49" name="Oval 48">
            <a:extLst>
              <a:ext uri="{FF2B5EF4-FFF2-40B4-BE49-F238E27FC236}">
                <a16:creationId xmlns:a16="http://schemas.microsoft.com/office/drawing/2014/main" id="{B368495A-F690-4F30-995B-2FE02C0E499E}"/>
              </a:ext>
            </a:extLst>
          </p:cNvPr>
          <p:cNvSpPr>
            <a:spLocks noChangeAspect="1"/>
          </p:cNvSpPr>
          <p:nvPr/>
        </p:nvSpPr>
        <p:spPr>
          <a:xfrm rot="16200000">
            <a:off x="3359880" y="383932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0" name="Oval 49">
            <a:extLst>
              <a:ext uri="{FF2B5EF4-FFF2-40B4-BE49-F238E27FC236}">
                <a16:creationId xmlns:a16="http://schemas.microsoft.com/office/drawing/2014/main" id="{F377E585-2A68-4D94-8E8E-ADE3FAEFE76E}"/>
              </a:ext>
            </a:extLst>
          </p:cNvPr>
          <p:cNvSpPr>
            <a:spLocks noChangeAspect="1"/>
          </p:cNvSpPr>
          <p:nvPr/>
        </p:nvSpPr>
        <p:spPr>
          <a:xfrm rot="16200000">
            <a:off x="3781317" y="3834013"/>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1" name="Oval 50">
            <a:extLst>
              <a:ext uri="{FF2B5EF4-FFF2-40B4-BE49-F238E27FC236}">
                <a16:creationId xmlns:a16="http://schemas.microsoft.com/office/drawing/2014/main" id="{58BA8A5C-38F6-4124-B6DE-82603E7B0FDD}"/>
              </a:ext>
            </a:extLst>
          </p:cNvPr>
          <p:cNvSpPr>
            <a:spLocks noChangeAspect="1"/>
          </p:cNvSpPr>
          <p:nvPr/>
        </p:nvSpPr>
        <p:spPr>
          <a:xfrm rot="16200000">
            <a:off x="4212212" y="383932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2" name="Oval 51">
            <a:extLst>
              <a:ext uri="{FF2B5EF4-FFF2-40B4-BE49-F238E27FC236}">
                <a16:creationId xmlns:a16="http://schemas.microsoft.com/office/drawing/2014/main" id="{E4E8A04C-E916-4BCF-A82F-2090FAAA0DE2}"/>
              </a:ext>
            </a:extLst>
          </p:cNvPr>
          <p:cNvSpPr>
            <a:spLocks noChangeAspect="1"/>
          </p:cNvSpPr>
          <p:nvPr/>
        </p:nvSpPr>
        <p:spPr>
          <a:xfrm rot="16200000">
            <a:off x="4635049" y="383932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9" name="Oval 58">
            <a:extLst>
              <a:ext uri="{FF2B5EF4-FFF2-40B4-BE49-F238E27FC236}">
                <a16:creationId xmlns:a16="http://schemas.microsoft.com/office/drawing/2014/main" id="{EEC03630-558B-4DC5-9545-E03907E3E4B0}"/>
              </a:ext>
            </a:extLst>
          </p:cNvPr>
          <p:cNvSpPr>
            <a:spLocks noChangeAspect="1"/>
          </p:cNvSpPr>
          <p:nvPr/>
        </p:nvSpPr>
        <p:spPr>
          <a:xfrm rot="16200000">
            <a:off x="5065205" y="384761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5" name="Oval 74">
            <a:extLst>
              <a:ext uri="{FF2B5EF4-FFF2-40B4-BE49-F238E27FC236}">
                <a16:creationId xmlns:a16="http://schemas.microsoft.com/office/drawing/2014/main" id="{7FF0DC61-4115-42F6-A18F-B86A0ACFCFB4}"/>
              </a:ext>
            </a:extLst>
          </p:cNvPr>
          <p:cNvSpPr>
            <a:spLocks noChangeAspect="1"/>
          </p:cNvSpPr>
          <p:nvPr/>
        </p:nvSpPr>
        <p:spPr>
          <a:xfrm rot="16200000">
            <a:off x="3359879" y="426024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6" name="Oval 75">
            <a:extLst>
              <a:ext uri="{FF2B5EF4-FFF2-40B4-BE49-F238E27FC236}">
                <a16:creationId xmlns:a16="http://schemas.microsoft.com/office/drawing/2014/main" id="{1D7C5B28-A2E3-4446-AB44-588A688CCF74}"/>
              </a:ext>
            </a:extLst>
          </p:cNvPr>
          <p:cNvSpPr>
            <a:spLocks noChangeAspect="1"/>
          </p:cNvSpPr>
          <p:nvPr/>
        </p:nvSpPr>
        <p:spPr>
          <a:xfrm rot="16200000">
            <a:off x="3781315" y="4254927"/>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7" name="Oval 76">
            <a:extLst>
              <a:ext uri="{FF2B5EF4-FFF2-40B4-BE49-F238E27FC236}">
                <a16:creationId xmlns:a16="http://schemas.microsoft.com/office/drawing/2014/main" id="{470EBDC6-C46D-4FD6-82D5-DD427E532066}"/>
              </a:ext>
            </a:extLst>
          </p:cNvPr>
          <p:cNvSpPr>
            <a:spLocks noChangeAspect="1"/>
          </p:cNvSpPr>
          <p:nvPr/>
        </p:nvSpPr>
        <p:spPr>
          <a:xfrm rot="16200000">
            <a:off x="4212211" y="426024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8" name="Oval 77">
            <a:extLst>
              <a:ext uri="{FF2B5EF4-FFF2-40B4-BE49-F238E27FC236}">
                <a16:creationId xmlns:a16="http://schemas.microsoft.com/office/drawing/2014/main" id="{3B68C266-1B46-4E8D-A860-8170EC5315A1}"/>
              </a:ext>
            </a:extLst>
          </p:cNvPr>
          <p:cNvSpPr>
            <a:spLocks noChangeAspect="1"/>
          </p:cNvSpPr>
          <p:nvPr/>
        </p:nvSpPr>
        <p:spPr>
          <a:xfrm rot="16200000">
            <a:off x="4635048" y="426024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82" name="Oval 81">
            <a:extLst>
              <a:ext uri="{FF2B5EF4-FFF2-40B4-BE49-F238E27FC236}">
                <a16:creationId xmlns:a16="http://schemas.microsoft.com/office/drawing/2014/main" id="{6AC9CD55-2356-4FB2-BDFF-EEDF764254D2}"/>
              </a:ext>
            </a:extLst>
          </p:cNvPr>
          <p:cNvSpPr>
            <a:spLocks noChangeAspect="1"/>
          </p:cNvSpPr>
          <p:nvPr/>
        </p:nvSpPr>
        <p:spPr>
          <a:xfrm rot="16200000">
            <a:off x="5065204" y="4268529"/>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7" name="Arrow: Right 146">
            <a:extLst>
              <a:ext uri="{FF2B5EF4-FFF2-40B4-BE49-F238E27FC236}">
                <a16:creationId xmlns:a16="http://schemas.microsoft.com/office/drawing/2014/main" id="{6C16269E-11AE-482F-B3D7-F2C7E19586CF}"/>
              </a:ext>
            </a:extLst>
          </p:cNvPr>
          <p:cNvSpPr/>
          <p:nvPr/>
        </p:nvSpPr>
        <p:spPr>
          <a:xfrm>
            <a:off x="2830816" y="3463770"/>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grpSp>
        <p:nvGrpSpPr>
          <p:cNvPr id="58" name="Group 57">
            <a:extLst>
              <a:ext uri="{FF2B5EF4-FFF2-40B4-BE49-F238E27FC236}">
                <a16:creationId xmlns:a16="http://schemas.microsoft.com/office/drawing/2014/main" id="{406A8EEF-B080-4F3D-96F8-22252E1A4E95}"/>
              </a:ext>
            </a:extLst>
          </p:cNvPr>
          <p:cNvGrpSpPr/>
          <p:nvPr/>
        </p:nvGrpSpPr>
        <p:grpSpPr>
          <a:xfrm>
            <a:off x="3782933" y="2583243"/>
            <a:ext cx="1133199" cy="1110720"/>
            <a:chOff x="3359877" y="5111289"/>
            <a:chExt cx="1133199" cy="1110720"/>
          </a:xfrm>
        </p:grpSpPr>
        <p:sp>
          <p:nvSpPr>
            <p:cNvPr id="128" name="Oval 127">
              <a:extLst>
                <a:ext uri="{FF2B5EF4-FFF2-40B4-BE49-F238E27FC236}">
                  <a16:creationId xmlns:a16="http://schemas.microsoft.com/office/drawing/2014/main"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29" name="Oval 128">
              <a:extLst>
                <a:ext uri="{FF2B5EF4-FFF2-40B4-BE49-F238E27FC236}">
                  <a16:creationId xmlns:a16="http://schemas.microsoft.com/office/drawing/2014/main"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1" name="Oval 130">
              <a:extLst>
                <a:ext uri="{FF2B5EF4-FFF2-40B4-BE49-F238E27FC236}">
                  <a16:creationId xmlns:a16="http://schemas.microsoft.com/office/drawing/2014/main"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32" name="Straight Arrow Connector 131">
              <a:extLst>
                <a:ext uri="{FF2B5EF4-FFF2-40B4-BE49-F238E27FC236}">
                  <a16:creationId xmlns:a16="http://schemas.microsoft.com/office/drawing/2014/main"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7" name="Oval 136">
              <a:extLst>
                <a:ext uri="{FF2B5EF4-FFF2-40B4-BE49-F238E27FC236}">
                  <a16:creationId xmlns:a16="http://schemas.microsoft.com/office/drawing/2014/main"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8" name="Oval 137">
              <a:extLst>
                <a:ext uri="{FF2B5EF4-FFF2-40B4-BE49-F238E27FC236}">
                  <a16:creationId xmlns:a16="http://schemas.microsoft.com/office/drawing/2014/main"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40" name="Straight Arrow Connector 139">
              <a:extLst>
                <a:ext uri="{FF2B5EF4-FFF2-40B4-BE49-F238E27FC236}">
                  <a16:creationId xmlns:a16="http://schemas.microsoft.com/office/drawing/2014/main"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4" name="Oval 143">
              <a:extLst>
                <a:ext uri="{FF2B5EF4-FFF2-40B4-BE49-F238E27FC236}">
                  <a16:creationId xmlns:a16="http://schemas.microsoft.com/office/drawing/2014/main"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5" name="Oval 144">
              <a:extLst>
                <a:ext uri="{FF2B5EF4-FFF2-40B4-BE49-F238E27FC236}">
                  <a16:creationId xmlns:a16="http://schemas.microsoft.com/office/drawing/2014/main"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49" name="Straight Arrow Connector 148">
              <a:extLst>
                <a:ext uri="{FF2B5EF4-FFF2-40B4-BE49-F238E27FC236}">
                  <a16:creationId xmlns:a16="http://schemas.microsoft.com/office/drawing/2014/main"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id="{07DC6BFB-00A7-4E9F-BE07-75933FD802A0}"/>
              </a:ext>
            </a:extLst>
          </p:cNvPr>
          <p:cNvSpPr/>
          <p:nvPr/>
        </p:nvSpPr>
        <p:spPr>
          <a:xfrm>
            <a:off x="6938680" y="2927435"/>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174" name="Arrow: Right 173">
            <a:extLst>
              <a:ext uri="{FF2B5EF4-FFF2-40B4-BE49-F238E27FC236}">
                <a16:creationId xmlns:a16="http://schemas.microsoft.com/office/drawing/2014/main" id="{B2D01779-FAA7-46B2-B9D4-978C266A34F0}"/>
              </a:ext>
            </a:extLst>
          </p:cNvPr>
          <p:cNvSpPr/>
          <p:nvPr/>
        </p:nvSpPr>
        <p:spPr>
          <a:xfrm>
            <a:off x="5715206" y="3474705"/>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53" name="Rectangle: Rounded Corners 52">
            <a:extLst>
              <a:ext uri="{FF2B5EF4-FFF2-40B4-BE49-F238E27FC236}">
                <a16:creationId xmlns:a16="http://schemas.microsoft.com/office/drawing/2014/main" id="{B4306A5A-F431-4C01-8FE8-825DA7CEC0AE}"/>
              </a:ext>
            </a:extLst>
          </p:cNvPr>
          <p:cNvSpPr/>
          <p:nvPr/>
        </p:nvSpPr>
        <p:spPr>
          <a:xfrm>
            <a:off x="7377951" y="2930285"/>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74" name="Rounded Rectangle 26">
            <a:extLst>
              <a:ext uri="{FF2B5EF4-FFF2-40B4-BE49-F238E27FC236}">
                <a16:creationId xmlns:a16="http://schemas.microsoft.com/office/drawing/2014/main" id="{D2D09310-BB46-4588-83F3-F73885860107}"/>
              </a:ext>
            </a:extLst>
          </p:cNvPr>
          <p:cNvSpPr/>
          <p:nvPr/>
        </p:nvSpPr>
        <p:spPr>
          <a:xfrm>
            <a:off x="3737574" y="2522725"/>
            <a:ext cx="1285295" cy="1251211"/>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C973B147-98D4-4ED8-97EF-5E4BCA677F18}"/>
                  </a:ext>
                </a:extLst>
              </p:cNvPr>
              <p:cNvSpPr/>
              <p:nvPr/>
            </p:nvSpPr>
            <p:spPr>
              <a:xfrm>
                <a:off x="5715206" y="4895791"/>
                <a:ext cx="865942" cy="40011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000" i="1" kern="0">
                          <a:solidFill>
                            <a:srgbClr val="000000"/>
                          </a:solidFill>
                          <a:latin typeface="Cambria Math" panose="02040503050406030204" pitchFamily="18" charset="0"/>
                          <a:sym typeface="Arial"/>
                        </a:rPr>
                        <m:t>∑</m:t>
                      </m:r>
                      <m:r>
                        <a:rPr lang="en-US" sz="2000" b="1" i="1" kern="0">
                          <a:solidFill>
                            <a:srgbClr val="000000"/>
                          </a:solidFill>
                          <a:latin typeface="Cambria Math" panose="02040503050406030204" pitchFamily="18" charset="0"/>
                          <a:sym typeface="Arial"/>
                        </a:rPr>
                        <m:t>𝑾𝑿</m:t>
                      </m:r>
                    </m:oMath>
                  </m:oMathPara>
                </a14:m>
                <a:endParaRPr lang="en-US" sz="2000" b="1" kern="0" dirty="0">
                  <a:solidFill>
                    <a:srgbClr val="000000"/>
                  </a:solidFill>
                  <a:latin typeface="Arial"/>
                  <a:cs typeface="Arial"/>
                  <a:sym typeface="Arial"/>
                </a:endParaRPr>
              </a:p>
            </p:txBody>
          </p:sp>
        </mc:Choice>
        <mc:Fallback xmlns="">
          <p:sp>
            <p:nvSpPr>
              <p:cNvPr id="79" name="Rectangle 78">
                <a:extLst>
                  <a:ext uri="{FF2B5EF4-FFF2-40B4-BE49-F238E27FC236}">
                    <a16:creationId xmlns:a16="http://schemas.microsoft.com/office/drawing/2014/main" id="{C973B147-98D4-4ED8-97EF-5E4BCA677F18}"/>
                  </a:ext>
                </a:extLst>
              </p:cNvPr>
              <p:cNvSpPr>
                <a:spLocks noRot="1" noChangeAspect="1" noMove="1" noResize="1" noEditPoints="1" noAdjustHandles="1" noChangeArrowheads="1" noChangeShapeType="1" noTextEdit="1"/>
              </p:cNvSpPr>
              <p:nvPr/>
            </p:nvSpPr>
            <p:spPr>
              <a:xfrm>
                <a:off x="5715206" y="4895791"/>
                <a:ext cx="865942" cy="400110"/>
              </a:xfrm>
              <a:prstGeom prst="rect">
                <a:avLst/>
              </a:prstGeom>
              <a:blipFill>
                <a:blip r:embed="rId3"/>
                <a:stretch>
                  <a:fillRect b="-12121"/>
                </a:stretch>
              </a:blipFill>
            </p:spPr>
            <p:txBody>
              <a:bodyPr/>
              <a:lstStyle/>
              <a:p>
                <a:r>
                  <a:rPr lang="en-US">
                    <a:noFill/>
                  </a:rPr>
                  <a:t> </a:t>
                </a:r>
              </a:p>
            </p:txBody>
          </p:sp>
        </mc:Fallback>
      </mc:AlternateContent>
    </p:spTree>
    <p:extLst>
      <p:ext uri="{BB962C8B-B14F-4D97-AF65-F5344CB8AC3E}">
        <p14:creationId xmlns:p14="http://schemas.microsoft.com/office/powerpoint/2010/main" val="330860572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id="{3A173A2F-A35D-42A8-A2AB-BDEC54C1292F}"/>
              </a:ext>
            </a:extLst>
          </p:cNvPr>
          <p:cNvSpPr>
            <a:spLocks noChangeAspect="1"/>
          </p:cNvSpPr>
          <p:nvPr/>
        </p:nvSpPr>
        <p:spPr>
          <a:xfrm rot="16200000">
            <a:off x="3364165" y="2588557"/>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0" name="Oval 9">
            <a:extLst>
              <a:ext uri="{FF2B5EF4-FFF2-40B4-BE49-F238E27FC236}">
                <a16:creationId xmlns:a16="http://schemas.microsoft.com/office/drawing/2014/main" id="{7F70DD05-809F-4216-9A72-C2A6FA0647FB}"/>
              </a:ext>
            </a:extLst>
          </p:cNvPr>
          <p:cNvSpPr>
            <a:spLocks noChangeAspect="1"/>
          </p:cNvSpPr>
          <p:nvPr/>
        </p:nvSpPr>
        <p:spPr>
          <a:xfrm rot="16200000">
            <a:off x="3785602" y="2583242"/>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3" name="Oval 22">
            <a:extLst>
              <a:ext uri="{FF2B5EF4-FFF2-40B4-BE49-F238E27FC236}">
                <a16:creationId xmlns:a16="http://schemas.microsoft.com/office/drawing/2014/main" id="{A3EDFACA-DACA-4724-86DA-7990D420443D}"/>
              </a:ext>
            </a:extLst>
          </p:cNvPr>
          <p:cNvSpPr>
            <a:spLocks noChangeAspect="1"/>
          </p:cNvSpPr>
          <p:nvPr/>
        </p:nvSpPr>
        <p:spPr>
          <a:xfrm rot="16200000">
            <a:off x="3364165" y="298148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24" name="Oval 23">
            <a:extLst>
              <a:ext uri="{FF2B5EF4-FFF2-40B4-BE49-F238E27FC236}">
                <a16:creationId xmlns:a16="http://schemas.microsoft.com/office/drawing/2014/main" id="{71184ECB-A98D-4958-99AB-1A4DAD139FCF}"/>
              </a:ext>
            </a:extLst>
          </p:cNvPr>
          <p:cNvSpPr>
            <a:spLocks noChangeAspect="1"/>
          </p:cNvSpPr>
          <p:nvPr/>
        </p:nvSpPr>
        <p:spPr>
          <a:xfrm rot="16200000">
            <a:off x="3785602" y="2976173"/>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6" name="Oval 35">
            <a:extLst>
              <a:ext uri="{FF2B5EF4-FFF2-40B4-BE49-F238E27FC236}">
                <a16:creationId xmlns:a16="http://schemas.microsoft.com/office/drawing/2014/main" id="{ACF02B22-7EB0-4675-A030-EA9EE44A0468}"/>
              </a:ext>
            </a:extLst>
          </p:cNvPr>
          <p:cNvSpPr>
            <a:spLocks noChangeAspect="1"/>
          </p:cNvSpPr>
          <p:nvPr/>
        </p:nvSpPr>
        <p:spPr>
          <a:xfrm rot="16200000">
            <a:off x="3364165" y="3413096"/>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37" name="Oval 36">
            <a:extLst>
              <a:ext uri="{FF2B5EF4-FFF2-40B4-BE49-F238E27FC236}">
                <a16:creationId xmlns:a16="http://schemas.microsoft.com/office/drawing/2014/main" id="{66903F1E-86D6-43D3-B8FE-6F1F84EA7FC8}"/>
              </a:ext>
            </a:extLst>
          </p:cNvPr>
          <p:cNvSpPr>
            <a:spLocks noChangeAspect="1"/>
          </p:cNvSpPr>
          <p:nvPr/>
        </p:nvSpPr>
        <p:spPr>
          <a:xfrm rot="16200000">
            <a:off x="3785602" y="3407781"/>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49" name="Oval 48">
            <a:extLst>
              <a:ext uri="{FF2B5EF4-FFF2-40B4-BE49-F238E27FC236}">
                <a16:creationId xmlns:a16="http://schemas.microsoft.com/office/drawing/2014/main" id="{B368495A-F690-4F30-995B-2FE02C0E499E}"/>
              </a:ext>
            </a:extLst>
          </p:cNvPr>
          <p:cNvSpPr>
            <a:spLocks noChangeAspect="1"/>
          </p:cNvSpPr>
          <p:nvPr/>
        </p:nvSpPr>
        <p:spPr>
          <a:xfrm rot="16200000">
            <a:off x="3359880" y="383932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0" name="Oval 49">
            <a:extLst>
              <a:ext uri="{FF2B5EF4-FFF2-40B4-BE49-F238E27FC236}">
                <a16:creationId xmlns:a16="http://schemas.microsoft.com/office/drawing/2014/main" id="{F377E585-2A68-4D94-8E8E-ADE3FAEFE76E}"/>
              </a:ext>
            </a:extLst>
          </p:cNvPr>
          <p:cNvSpPr>
            <a:spLocks noChangeAspect="1"/>
          </p:cNvSpPr>
          <p:nvPr/>
        </p:nvSpPr>
        <p:spPr>
          <a:xfrm rot="16200000">
            <a:off x="3781317" y="3834013"/>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1" name="Oval 50">
            <a:extLst>
              <a:ext uri="{FF2B5EF4-FFF2-40B4-BE49-F238E27FC236}">
                <a16:creationId xmlns:a16="http://schemas.microsoft.com/office/drawing/2014/main" id="{58BA8A5C-38F6-4124-B6DE-82603E7B0FDD}"/>
              </a:ext>
            </a:extLst>
          </p:cNvPr>
          <p:cNvSpPr>
            <a:spLocks noChangeAspect="1"/>
          </p:cNvSpPr>
          <p:nvPr/>
        </p:nvSpPr>
        <p:spPr>
          <a:xfrm rot="16200000">
            <a:off x="4212212" y="383932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2" name="Oval 51">
            <a:extLst>
              <a:ext uri="{FF2B5EF4-FFF2-40B4-BE49-F238E27FC236}">
                <a16:creationId xmlns:a16="http://schemas.microsoft.com/office/drawing/2014/main" id="{E4E8A04C-E916-4BCF-A82F-2090FAAA0DE2}"/>
              </a:ext>
            </a:extLst>
          </p:cNvPr>
          <p:cNvSpPr>
            <a:spLocks noChangeAspect="1"/>
          </p:cNvSpPr>
          <p:nvPr/>
        </p:nvSpPr>
        <p:spPr>
          <a:xfrm rot="16200000">
            <a:off x="4635049" y="3839328"/>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9" name="Oval 58">
            <a:extLst>
              <a:ext uri="{FF2B5EF4-FFF2-40B4-BE49-F238E27FC236}">
                <a16:creationId xmlns:a16="http://schemas.microsoft.com/office/drawing/2014/main" id="{EEC03630-558B-4DC5-9545-E03907E3E4B0}"/>
              </a:ext>
            </a:extLst>
          </p:cNvPr>
          <p:cNvSpPr>
            <a:spLocks noChangeAspect="1"/>
          </p:cNvSpPr>
          <p:nvPr/>
        </p:nvSpPr>
        <p:spPr>
          <a:xfrm rot="16200000">
            <a:off x="5065205" y="3847615"/>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5" name="Oval 74">
            <a:extLst>
              <a:ext uri="{FF2B5EF4-FFF2-40B4-BE49-F238E27FC236}">
                <a16:creationId xmlns:a16="http://schemas.microsoft.com/office/drawing/2014/main" id="{7FF0DC61-4115-42F6-A18F-B86A0ACFCFB4}"/>
              </a:ext>
            </a:extLst>
          </p:cNvPr>
          <p:cNvSpPr>
            <a:spLocks noChangeAspect="1"/>
          </p:cNvSpPr>
          <p:nvPr/>
        </p:nvSpPr>
        <p:spPr>
          <a:xfrm rot="16200000">
            <a:off x="3359879" y="426024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6" name="Oval 75">
            <a:extLst>
              <a:ext uri="{FF2B5EF4-FFF2-40B4-BE49-F238E27FC236}">
                <a16:creationId xmlns:a16="http://schemas.microsoft.com/office/drawing/2014/main" id="{1D7C5B28-A2E3-4446-AB44-588A688CCF74}"/>
              </a:ext>
            </a:extLst>
          </p:cNvPr>
          <p:cNvSpPr>
            <a:spLocks noChangeAspect="1"/>
          </p:cNvSpPr>
          <p:nvPr/>
        </p:nvSpPr>
        <p:spPr>
          <a:xfrm rot="16200000">
            <a:off x="3781315" y="4254927"/>
            <a:ext cx="286183" cy="2861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7" name="Oval 76">
            <a:extLst>
              <a:ext uri="{FF2B5EF4-FFF2-40B4-BE49-F238E27FC236}">
                <a16:creationId xmlns:a16="http://schemas.microsoft.com/office/drawing/2014/main" id="{470EBDC6-C46D-4FD6-82D5-DD427E532066}"/>
              </a:ext>
            </a:extLst>
          </p:cNvPr>
          <p:cNvSpPr>
            <a:spLocks noChangeAspect="1"/>
          </p:cNvSpPr>
          <p:nvPr/>
        </p:nvSpPr>
        <p:spPr>
          <a:xfrm rot="16200000">
            <a:off x="4212211" y="426024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78" name="Oval 77">
            <a:extLst>
              <a:ext uri="{FF2B5EF4-FFF2-40B4-BE49-F238E27FC236}">
                <a16:creationId xmlns:a16="http://schemas.microsoft.com/office/drawing/2014/main" id="{3B68C266-1B46-4E8D-A860-8170EC5315A1}"/>
              </a:ext>
            </a:extLst>
          </p:cNvPr>
          <p:cNvSpPr>
            <a:spLocks noChangeAspect="1"/>
          </p:cNvSpPr>
          <p:nvPr/>
        </p:nvSpPr>
        <p:spPr>
          <a:xfrm rot="16200000">
            <a:off x="4635048" y="4260243"/>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82" name="Oval 81">
            <a:extLst>
              <a:ext uri="{FF2B5EF4-FFF2-40B4-BE49-F238E27FC236}">
                <a16:creationId xmlns:a16="http://schemas.microsoft.com/office/drawing/2014/main" id="{6AC9CD55-2356-4FB2-BDFF-EEDF764254D2}"/>
              </a:ext>
            </a:extLst>
          </p:cNvPr>
          <p:cNvSpPr>
            <a:spLocks noChangeAspect="1"/>
          </p:cNvSpPr>
          <p:nvPr/>
        </p:nvSpPr>
        <p:spPr>
          <a:xfrm rot="16200000">
            <a:off x="5065204" y="4268529"/>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7" name="Arrow: Right 146">
            <a:extLst>
              <a:ext uri="{FF2B5EF4-FFF2-40B4-BE49-F238E27FC236}">
                <a16:creationId xmlns:a16="http://schemas.microsoft.com/office/drawing/2014/main" id="{6C16269E-11AE-482F-B3D7-F2C7E19586CF}"/>
              </a:ext>
            </a:extLst>
          </p:cNvPr>
          <p:cNvSpPr/>
          <p:nvPr/>
        </p:nvSpPr>
        <p:spPr>
          <a:xfrm>
            <a:off x="2830816" y="3463770"/>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grpSp>
        <p:nvGrpSpPr>
          <p:cNvPr id="58" name="Group 57">
            <a:extLst>
              <a:ext uri="{FF2B5EF4-FFF2-40B4-BE49-F238E27FC236}">
                <a16:creationId xmlns:a16="http://schemas.microsoft.com/office/drawing/2014/main" id="{406A8EEF-B080-4F3D-96F8-22252E1A4E95}"/>
              </a:ext>
            </a:extLst>
          </p:cNvPr>
          <p:cNvGrpSpPr/>
          <p:nvPr/>
        </p:nvGrpSpPr>
        <p:grpSpPr>
          <a:xfrm>
            <a:off x="4212294" y="2583241"/>
            <a:ext cx="1133199" cy="1110720"/>
            <a:chOff x="3359877" y="5111289"/>
            <a:chExt cx="1133199" cy="1110720"/>
          </a:xfrm>
        </p:grpSpPr>
        <p:sp>
          <p:nvSpPr>
            <p:cNvPr id="128" name="Oval 127">
              <a:extLst>
                <a:ext uri="{FF2B5EF4-FFF2-40B4-BE49-F238E27FC236}">
                  <a16:creationId xmlns:a16="http://schemas.microsoft.com/office/drawing/2014/main"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29" name="Oval 128">
              <a:extLst>
                <a:ext uri="{FF2B5EF4-FFF2-40B4-BE49-F238E27FC236}">
                  <a16:creationId xmlns:a16="http://schemas.microsoft.com/office/drawing/2014/main"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1" name="Oval 130">
              <a:extLst>
                <a:ext uri="{FF2B5EF4-FFF2-40B4-BE49-F238E27FC236}">
                  <a16:creationId xmlns:a16="http://schemas.microsoft.com/office/drawing/2014/main"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32" name="Straight Arrow Connector 131">
              <a:extLst>
                <a:ext uri="{FF2B5EF4-FFF2-40B4-BE49-F238E27FC236}">
                  <a16:creationId xmlns:a16="http://schemas.microsoft.com/office/drawing/2014/main"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7" name="Oval 136">
              <a:extLst>
                <a:ext uri="{FF2B5EF4-FFF2-40B4-BE49-F238E27FC236}">
                  <a16:creationId xmlns:a16="http://schemas.microsoft.com/office/drawing/2014/main"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38" name="Oval 137">
              <a:extLst>
                <a:ext uri="{FF2B5EF4-FFF2-40B4-BE49-F238E27FC236}">
                  <a16:creationId xmlns:a16="http://schemas.microsoft.com/office/drawing/2014/main"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40" name="Straight Arrow Connector 139">
              <a:extLst>
                <a:ext uri="{FF2B5EF4-FFF2-40B4-BE49-F238E27FC236}">
                  <a16:creationId xmlns:a16="http://schemas.microsoft.com/office/drawing/2014/main"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4" name="Oval 143">
              <a:extLst>
                <a:ext uri="{FF2B5EF4-FFF2-40B4-BE49-F238E27FC236}">
                  <a16:creationId xmlns:a16="http://schemas.microsoft.com/office/drawing/2014/main"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145" name="Oval 144">
              <a:extLst>
                <a:ext uri="{FF2B5EF4-FFF2-40B4-BE49-F238E27FC236}">
                  <a16:creationId xmlns:a16="http://schemas.microsoft.com/office/drawing/2014/main"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cxnSp>
          <p:nvCxnSpPr>
            <p:cNvPr id="149" name="Straight Arrow Connector 148">
              <a:extLst>
                <a:ext uri="{FF2B5EF4-FFF2-40B4-BE49-F238E27FC236}">
                  <a16:creationId xmlns:a16="http://schemas.microsoft.com/office/drawing/2014/main"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id="{07DC6BFB-00A7-4E9F-BE07-75933FD802A0}"/>
              </a:ext>
            </a:extLst>
          </p:cNvPr>
          <p:cNvSpPr/>
          <p:nvPr/>
        </p:nvSpPr>
        <p:spPr>
          <a:xfrm>
            <a:off x="6938680" y="2927435"/>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174" name="Arrow: Right 173">
            <a:extLst>
              <a:ext uri="{FF2B5EF4-FFF2-40B4-BE49-F238E27FC236}">
                <a16:creationId xmlns:a16="http://schemas.microsoft.com/office/drawing/2014/main" id="{B2D01779-FAA7-46B2-B9D4-978C266A34F0}"/>
              </a:ext>
            </a:extLst>
          </p:cNvPr>
          <p:cNvSpPr/>
          <p:nvPr/>
        </p:nvSpPr>
        <p:spPr>
          <a:xfrm>
            <a:off x="5715206" y="3474705"/>
            <a:ext cx="206717" cy="19618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solidFill>
                <a:srgbClr val="FFFFFF"/>
              </a:solidFill>
              <a:latin typeface="Arial"/>
              <a:sym typeface="Arial"/>
            </a:endParaRPr>
          </a:p>
        </p:txBody>
      </p:sp>
      <p:sp>
        <p:nvSpPr>
          <p:cNvPr id="53" name="Rectangle: Rounded Corners 52">
            <a:extLst>
              <a:ext uri="{FF2B5EF4-FFF2-40B4-BE49-F238E27FC236}">
                <a16:creationId xmlns:a16="http://schemas.microsoft.com/office/drawing/2014/main" id="{B4306A5A-F431-4C01-8FE8-825DA7CEC0AE}"/>
              </a:ext>
            </a:extLst>
          </p:cNvPr>
          <p:cNvSpPr/>
          <p:nvPr/>
        </p:nvSpPr>
        <p:spPr>
          <a:xfrm>
            <a:off x="7377951" y="2930285"/>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p:sp>
        <p:nvSpPr>
          <p:cNvPr id="54" name="Rounded Rectangle 26">
            <a:extLst>
              <a:ext uri="{FF2B5EF4-FFF2-40B4-BE49-F238E27FC236}">
                <a16:creationId xmlns:a16="http://schemas.microsoft.com/office/drawing/2014/main" id="{4CD1E899-6905-4F0D-9559-0CA4E7302AF1}"/>
              </a:ext>
            </a:extLst>
          </p:cNvPr>
          <p:cNvSpPr/>
          <p:nvPr/>
        </p:nvSpPr>
        <p:spPr>
          <a:xfrm>
            <a:off x="4156098" y="2525855"/>
            <a:ext cx="1285295" cy="1251211"/>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2160" kern="0">
              <a:solidFill>
                <a:srgbClr val="FFFFFF"/>
              </a:solidFill>
              <a:latin typeface="Arial"/>
              <a:sym typeface="Arial"/>
            </a:endParaRPr>
          </a:p>
        </p:txBody>
      </p:sp>
      <p:sp>
        <p:nvSpPr>
          <p:cNvPr id="55" name="Rectangle: Rounded Corners 54">
            <a:extLst>
              <a:ext uri="{FF2B5EF4-FFF2-40B4-BE49-F238E27FC236}">
                <a16:creationId xmlns:a16="http://schemas.microsoft.com/office/drawing/2014/main" id="{1B363071-67BE-4FFA-80F1-30137530F1DB}"/>
              </a:ext>
            </a:extLst>
          </p:cNvPr>
          <p:cNvSpPr/>
          <p:nvPr/>
        </p:nvSpPr>
        <p:spPr>
          <a:xfrm>
            <a:off x="7817223" y="2922439"/>
            <a:ext cx="27432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a:ln>
                <a:solidFill>
                  <a:srgbClr val="000000"/>
                </a:solidFill>
              </a:ln>
              <a:noFill/>
              <a:latin typeface="Arial"/>
              <a:sym typeface="Arial"/>
            </a:endParaRP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BEB281A-E4FB-4A46-9035-D17B147A4AFA}"/>
                  </a:ext>
                </a:extLst>
              </p:cNvPr>
              <p:cNvSpPr/>
              <p:nvPr/>
            </p:nvSpPr>
            <p:spPr>
              <a:xfrm>
                <a:off x="5715206" y="4895791"/>
                <a:ext cx="865942" cy="400110"/>
              </a:xfrm>
              <a:prstGeom prst="rect">
                <a:avLst/>
              </a:prstGeom>
            </p:spPr>
            <p:txBody>
              <a:bodyPr wrap="non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2000" i="1" kern="0">
                          <a:solidFill>
                            <a:srgbClr val="000000"/>
                          </a:solidFill>
                          <a:latin typeface="Cambria Math" panose="02040503050406030204" pitchFamily="18" charset="0"/>
                          <a:sym typeface="Arial"/>
                        </a:rPr>
                        <m:t>∑</m:t>
                      </m:r>
                      <m:r>
                        <a:rPr lang="en-US" sz="2000" b="1" i="1" kern="0">
                          <a:solidFill>
                            <a:srgbClr val="000000"/>
                          </a:solidFill>
                          <a:latin typeface="Cambria Math" panose="02040503050406030204" pitchFamily="18" charset="0"/>
                          <a:sym typeface="Arial"/>
                        </a:rPr>
                        <m:t>𝑾𝑿</m:t>
                      </m:r>
                    </m:oMath>
                  </m:oMathPara>
                </a14:m>
                <a:endParaRPr lang="en-US" sz="2000" b="1" kern="0" dirty="0">
                  <a:solidFill>
                    <a:srgbClr val="000000"/>
                  </a:solidFill>
                  <a:latin typeface="Arial"/>
                  <a:cs typeface="Arial"/>
                  <a:sym typeface="Arial"/>
                </a:endParaRPr>
              </a:p>
            </p:txBody>
          </p:sp>
        </mc:Choice>
        <mc:Fallback xmlns="">
          <p:sp>
            <p:nvSpPr>
              <p:cNvPr id="56" name="Rectangle 55">
                <a:extLst>
                  <a:ext uri="{FF2B5EF4-FFF2-40B4-BE49-F238E27FC236}">
                    <a16:creationId xmlns:a16="http://schemas.microsoft.com/office/drawing/2014/main" id="{9BEB281A-E4FB-4A46-9035-D17B147A4AFA}"/>
                  </a:ext>
                </a:extLst>
              </p:cNvPr>
              <p:cNvSpPr>
                <a:spLocks noRot="1" noChangeAspect="1" noMove="1" noResize="1" noEditPoints="1" noAdjustHandles="1" noChangeArrowheads="1" noChangeShapeType="1" noTextEdit="1"/>
              </p:cNvSpPr>
              <p:nvPr/>
            </p:nvSpPr>
            <p:spPr>
              <a:xfrm>
                <a:off x="5715206" y="4895791"/>
                <a:ext cx="865942" cy="400110"/>
              </a:xfrm>
              <a:prstGeom prst="rect">
                <a:avLst/>
              </a:prstGeom>
              <a:blipFill>
                <a:blip r:embed="rId3"/>
                <a:stretch>
                  <a:fillRect b="-12121"/>
                </a:stretch>
              </a:blipFill>
            </p:spPr>
            <p:txBody>
              <a:bodyPr/>
              <a:lstStyle/>
              <a:p>
                <a:r>
                  <a:rPr lang="en-US">
                    <a:noFill/>
                  </a:rPr>
                  <a:t> </a:t>
                </a:r>
              </a:p>
            </p:txBody>
          </p:sp>
        </mc:Fallback>
      </mc:AlternateContent>
    </p:spTree>
    <p:extLst>
      <p:ext uri="{BB962C8B-B14F-4D97-AF65-F5344CB8AC3E}">
        <p14:creationId xmlns:p14="http://schemas.microsoft.com/office/powerpoint/2010/main" val="536621803"/>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719C9"/>
        </a:solidFill>
        <a:ln w="25400" cap="flat">
          <a:no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609492"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09492"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3739</TotalTime>
  <Words>6425</Words>
  <Application>Microsoft Macintosh PowerPoint</Application>
  <PresentationFormat>Widescreen</PresentationFormat>
  <Paragraphs>1451</Paragraphs>
  <Slides>142</Slides>
  <Notes>78</Notes>
  <HiddenSlides>2</HiddenSlides>
  <MMClips>0</MMClips>
  <ScaleCrop>false</ScaleCrop>
  <HeadingPairs>
    <vt:vector size="6" baseType="variant">
      <vt:variant>
        <vt:lpstr>Fonts Used</vt:lpstr>
      </vt:variant>
      <vt:variant>
        <vt:i4>24</vt:i4>
      </vt:variant>
      <vt:variant>
        <vt:lpstr>Theme</vt:lpstr>
      </vt:variant>
      <vt:variant>
        <vt:i4>7</vt:i4>
      </vt:variant>
      <vt:variant>
        <vt:lpstr>Slide Titles</vt:lpstr>
      </vt:variant>
      <vt:variant>
        <vt:i4>142</vt:i4>
      </vt:variant>
    </vt:vector>
  </HeadingPairs>
  <TitlesOfParts>
    <vt:vector size="173" baseType="lpstr">
      <vt:lpstr>Alibaba Sans</vt:lpstr>
      <vt:lpstr>Alibaba Sans Heavy</vt:lpstr>
      <vt:lpstr>Alibaba Sans Medium</vt:lpstr>
      <vt:lpstr>等线</vt:lpstr>
      <vt:lpstr>Microsoft YaHei</vt:lpstr>
      <vt:lpstr>Microsoft YaHei</vt:lpstr>
      <vt:lpstr>Roboto</vt:lpstr>
      <vt:lpstr>SamsungOne 800</vt:lpstr>
      <vt:lpstr>宋体</vt:lpstr>
      <vt:lpstr>华文楷体</vt:lpstr>
      <vt:lpstr>华文新魏</vt:lpstr>
      <vt:lpstr>Arial</vt:lpstr>
      <vt:lpstr>Calibri</vt:lpstr>
      <vt:lpstr>Calibri Light</vt:lpstr>
      <vt:lpstr>Cambria Math</vt:lpstr>
      <vt:lpstr>Courier New</vt:lpstr>
      <vt:lpstr>Helvetica</vt:lpstr>
      <vt:lpstr>Helvetica Light</vt:lpstr>
      <vt:lpstr>Helvetica Neue</vt:lpstr>
      <vt:lpstr>HelveticaNeue-Light</vt:lpstr>
      <vt:lpstr>Microsoft Tai Le</vt:lpstr>
      <vt:lpstr>Times New Roman</vt:lpstr>
      <vt:lpstr>Wingdings</vt:lpstr>
      <vt:lpstr>Wingdings 2</vt:lpstr>
      <vt:lpstr>Office Theme</vt:lpstr>
      <vt:lpstr>Simple Light</vt:lpstr>
      <vt:lpstr>1_Simple Light</vt:lpstr>
      <vt:lpstr>2_Simple Light</vt:lpstr>
      <vt:lpstr>4_Simple Light</vt:lpstr>
      <vt:lpstr>5_Simple Light</vt:lpstr>
      <vt:lpstr>Office 主题</vt:lpstr>
      <vt:lpstr>PowerPoint Presentation</vt:lpstr>
      <vt:lpstr>PowerPoint Presentation</vt:lpstr>
      <vt:lpstr>PowerPoint Presentation</vt:lpstr>
      <vt:lpstr>PowerPoint Presentation</vt:lpstr>
      <vt:lpstr>PowerPoint Presentation</vt:lpstr>
      <vt:lpstr>Graph as a data model</vt:lpstr>
      <vt:lpstr>Mining graphs and networks</vt:lpstr>
      <vt:lpstr>Why is graph and network mining challenging?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world applications</vt:lpstr>
      <vt:lpstr>PowerPoint Presentation</vt:lpstr>
      <vt:lpstr>PowerPoint Presentation</vt:lpstr>
      <vt:lpstr>PowerPoint Presentation</vt:lpstr>
      <vt:lpstr>PowerPoint Presentation</vt:lpstr>
      <vt:lpstr>Network Embedding</vt:lpstr>
      <vt:lpstr>Outline</vt:lpstr>
      <vt:lpstr>PowerPoint Presentation</vt:lpstr>
      <vt:lpstr>Nodes &amp; Links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vt:lpstr>
      <vt:lpstr>Existing embedding methods</vt:lpstr>
      <vt:lpstr>Regular  Equivalence</vt:lpstr>
      <vt:lpstr>Naïve Solutions</vt:lpstr>
      <vt:lpstr>Deep Recursive Network Embedding</vt:lpstr>
      <vt:lpstr>Deep Recursive Network Embedding</vt:lpstr>
      <vt:lpstr>Section Summary</vt:lpstr>
      <vt:lpstr>Outline</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Problem</vt:lpstr>
      <vt:lpstr>Challenges</vt:lpstr>
      <vt:lpstr>Specific vs. General</vt:lpstr>
      <vt:lpstr>DepthLGP</vt:lpstr>
      <vt:lpstr>DepthLGP</vt:lpstr>
      <vt:lpstr>PowerPoint Presentation</vt:lpstr>
      <vt:lpstr>The Static Model</vt:lpstr>
      <vt:lpstr>GSVD</vt:lpstr>
      <vt:lpstr>Generalized Eigen Perturbation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Highly-dynamic &amp; Recency-sensitive Data</vt:lpstr>
      <vt:lpstr>Limited resources</vt:lpstr>
      <vt:lpstr>Diffused SGD: Step-wise Weight Diffusion Mechanism</vt:lpstr>
      <vt:lpstr>Outline</vt:lpstr>
      <vt:lpstr>Technical challenges in real applications</vt:lpstr>
      <vt:lpstr>PowerPoint Presentation</vt:lpstr>
      <vt:lpstr>PowerPoint Presentation</vt:lpstr>
      <vt:lpstr>PowerPoint Presentation</vt:lpstr>
      <vt:lpstr>Interpretability of network embedding</vt:lpstr>
      <vt:lpstr>Results: Correlations between the Neurons</vt:lpstr>
      <vt:lpstr>Applicability of network embedding</vt:lpstr>
      <vt:lpstr>AutoML</vt:lpstr>
      <vt:lpstr>AutoML for network embedding</vt:lpstr>
      <vt:lpstr>AutoNE</vt:lpstr>
      <vt:lpstr>PowerPoint Presentation</vt:lpstr>
      <vt:lpstr>Connecting NE with graph neural networks</vt:lpstr>
      <vt:lpstr>Graph Neural Networks</vt:lpstr>
      <vt:lpstr>PowerPoint Presentation</vt:lpstr>
      <vt:lpstr>Unifying DeepWalk, LINE, PTE, &amp; node2vec as Matrix Factorization</vt:lpstr>
      <vt:lpstr>Connecting NE with Graph Neural Networks</vt:lpstr>
      <vt:lpstr>Challenges </vt:lpstr>
      <vt:lpstr>NetMF</vt:lpstr>
      <vt:lpstr>NetSMF--Sparse</vt:lpstr>
      <vt:lpstr>Connecting NE with graph neural networks</vt:lpstr>
      <vt:lpstr>GCN</vt:lpstr>
      <vt:lpstr>Graph neural networks</vt:lpstr>
      <vt:lpstr>The core of graph neural networks</vt:lpstr>
      <vt:lpstr>Convolutional neural network</vt:lpstr>
      <vt:lpstr>Convolutional neural network</vt:lpstr>
      <vt:lpstr>Convolutional neural network</vt:lpstr>
      <vt:lpstr>Convolutional neural network</vt:lpstr>
      <vt:lpstr>Convolutional neural network</vt:lpstr>
      <vt:lpstr>Graph neural networks</vt:lpstr>
      <vt:lpstr>GNN: Graph convolutional networks</vt:lpstr>
      <vt:lpstr>GNN: Graph convolutional networks</vt:lpstr>
      <vt:lpstr>GNN: Graph convolutional networks</vt:lpstr>
      <vt:lpstr>GNN: Graph convolutional networks</vt:lpstr>
      <vt:lpstr>GNN: Graph convolutional networks</vt:lpstr>
      <vt:lpstr>GNN: Graph convolutional networks</vt:lpstr>
      <vt:lpstr>GNN: Graph convolutional networks</vt:lpstr>
      <vt:lpstr>GNN: Graph convolutional networks</vt:lpstr>
      <vt:lpstr>GNN: Graph convolutional networks</vt:lpstr>
      <vt:lpstr>GNN: Graph convolutional networks</vt:lpstr>
      <vt:lpstr>GraphSage</vt:lpstr>
      <vt:lpstr>GraphSage</vt:lpstr>
      <vt:lpstr>GraphSage</vt:lpstr>
      <vt:lpstr>Graph Neural Networks</vt:lpstr>
      <vt:lpstr>Graph Neural Networks</vt:lpstr>
      <vt:lpstr>GNN: Graph Attention</vt:lpstr>
      <vt:lpstr>GNN: Graph Attention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34</cp:revision>
  <cp:lastPrinted>2019-11-07T16:21:22Z</cp:lastPrinted>
  <dcterms:created xsi:type="dcterms:W3CDTF">2019-10-30T11:05:46Z</dcterms:created>
  <dcterms:modified xsi:type="dcterms:W3CDTF">2019-11-07T16:45:33Z</dcterms:modified>
</cp:coreProperties>
</file>